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83" r:id="rId2"/>
    <p:sldMasterId id="2147483695" r:id="rId3"/>
    <p:sldMasterId id="2147483708" r:id="rId4"/>
    <p:sldMasterId id="2147483720" r:id="rId5"/>
  </p:sldMasterIdLst>
  <p:notesMasterIdLst>
    <p:notesMasterId r:id="rId18"/>
  </p:notesMasterIdLst>
  <p:handoutMasterIdLst>
    <p:handoutMasterId r:id="rId19"/>
  </p:handoutMasterIdLst>
  <p:sldIdLst>
    <p:sldId id="395" r:id="rId6"/>
    <p:sldId id="985" r:id="rId7"/>
    <p:sldId id="983" r:id="rId8"/>
    <p:sldId id="259" r:id="rId9"/>
    <p:sldId id="353" r:id="rId10"/>
    <p:sldId id="378" r:id="rId11"/>
    <p:sldId id="380" r:id="rId12"/>
    <p:sldId id="986" r:id="rId13"/>
    <p:sldId id="258" r:id="rId14"/>
    <p:sldId id="354" r:id="rId15"/>
    <p:sldId id="379" r:id="rId16"/>
    <p:sldId id="987" r:id="rId17"/>
  </p:sldIdLst>
  <p:sldSz cx="9144000" cy="6858000" type="screen4x3"/>
  <p:notesSz cx="6858000" cy="931386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Franklin Gothic Book" panose="020B0503020102020204" pitchFamily="34" charset="0"/>
      <p:regular r:id="rId26"/>
      <p: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Helvetica" panose="020B0604020202020204" pitchFamily="34" charset="0"/>
      <p:regular r:id="rId32"/>
      <p:bold r:id="rId33"/>
      <p:italic r:id="rId34"/>
      <p:boldItalic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  <p:embeddedFont>
      <p:font typeface="Source Sans Pro ExtraLight" panose="020B0303030403020204" pitchFamily="34" charset="0"/>
      <p:regular r:id="rId40"/>
      <p:italic r:id="rId41"/>
    </p:embeddedFont>
    <p:embeddedFont>
      <p:font typeface="Source Sans Pro Light" panose="020B0403030403020204" pitchFamily="34" charset="0"/>
      <p:regular r:id="rId42"/>
      <p:italic r:id="rId43"/>
    </p:embeddedFont>
    <p:embeddedFont>
      <p:font typeface="Source Sans Pro Semibold" panose="020B060303040302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A6"/>
    <a:srgbClr val="133469"/>
    <a:srgbClr val="133478"/>
    <a:srgbClr val="142F63"/>
    <a:srgbClr val="55BEBC"/>
    <a:srgbClr val="394775"/>
    <a:srgbClr val="003478"/>
    <a:srgbClr val="26A57C"/>
    <a:srgbClr val="63D7D4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0" autoAdjust="0"/>
    <p:restoredTop sz="73741" autoAdjust="0"/>
  </p:normalViewPr>
  <p:slideViewPr>
    <p:cSldViewPr snapToGrid="0">
      <p:cViewPr varScale="1">
        <p:scale>
          <a:sx n="67" d="100"/>
          <a:sy n="67" d="100"/>
        </p:scale>
        <p:origin x="110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30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WOLTERING\AppData\Local\Microsoft\Windows\INetCache\Content.Outlook\Q0LJDS9L\Members_%20Scaling%20ARD%20Co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ARD CoP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93583786309293"/>
          <c:y val="0.12656486096015696"/>
          <c:w val="0.84638223260609347"/>
          <c:h val="0.70835238669600331"/>
        </c:manualLayout>
      </c:layout>
      <c:scatterChart>
        <c:scatterStyle val="lineMarker"/>
        <c:varyColors val="0"/>
        <c:ser>
          <c:idx val="0"/>
          <c:order val="0"/>
          <c:tx>
            <c:strRef>
              <c:f>Total!$B$2</c:f>
              <c:strCache>
                <c:ptCount val="1"/>
                <c:pt idx="0">
                  <c:v>No. of members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Total!$A$3:$A$6</c:f>
              <c:numCache>
                <c:formatCode>General</c:formatCode>
                <c:ptCount val="4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3">
                  <c:v>2015</c:v>
                </c:pt>
              </c:numCache>
            </c:numRef>
          </c:xVal>
          <c:yVal>
            <c:numRef>
              <c:f>Total!$B$3:$B$6</c:f>
              <c:numCache>
                <c:formatCode>General</c:formatCode>
                <c:ptCount val="4"/>
                <c:pt idx="0">
                  <c:v>68</c:v>
                </c:pt>
                <c:pt idx="1">
                  <c:v>51</c:v>
                </c:pt>
                <c:pt idx="2">
                  <c:v>49</c:v>
                </c:pt>
                <c:pt idx="3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96-437F-A0C6-79CB396E1F32}"/>
            </c:ext>
          </c:extLst>
        </c:ser>
        <c:ser>
          <c:idx val="1"/>
          <c:order val="1"/>
          <c:tx>
            <c:strRef>
              <c:f>Total!$C$2</c:f>
              <c:strCache>
                <c:ptCount val="1"/>
                <c:pt idx="0">
                  <c:v>No. Organizations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Total!$A$3:$A$6</c:f>
              <c:numCache>
                <c:formatCode>General</c:formatCode>
                <c:ptCount val="4"/>
                <c:pt idx="0">
                  <c:v>2019</c:v>
                </c:pt>
                <c:pt idx="1">
                  <c:v>2018</c:v>
                </c:pt>
                <c:pt idx="2">
                  <c:v>2016</c:v>
                </c:pt>
                <c:pt idx="3">
                  <c:v>2015</c:v>
                </c:pt>
              </c:numCache>
            </c:numRef>
          </c:xVal>
          <c:yVal>
            <c:numRef>
              <c:f>Total!$C$3:$C$6</c:f>
              <c:numCache>
                <c:formatCode>General</c:formatCode>
                <c:ptCount val="4"/>
                <c:pt idx="0">
                  <c:v>41</c:v>
                </c:pt>
                <c:pt idx="1">
                  <c:v>30</c:v>
                </c:pt>
                <c:pt idx="2">
                  <c:v>21</c:v>
                </c:pt>
                <c:pt idx="3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96-437F-A0C6-79CB396E1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74528"/>
        <c:axId val="2051267392"/>
      </c:scatterChart>
      <c:valAx>
        <c:axId val="33274528"/>
        <c:scaling>
          <c:orientation val="minMax"/>
          <c:max val="2019"/>
          <c:min val="20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267392"/>
        <c:crosses val="autoZero"/>
        <c:crossBetween val="midCat"/>
        <c:majorUnit val="1"/>
      </c:valAx>
      <c:valAx>
        <c:axId val="20512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74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D6F956-59EA-A64E-8F5B-80EAB83600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B7EF7-BF1B-E045-A34B-3E85A96270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5285F-ECB0-8041-9DB5-0294A48DCD1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3586B-DEB1-FB4A-8C87-402AFA6E3E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2404B-617D-8141-8C1F-8F7FBBA628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268E2-62C6-4941-8801-417DE0314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C979E-F610-46EF-A398-6C463A0DC97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6AD3D-1F93-4171-813B-7AB1DC543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1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20455AB-756D-084C-B447-03C40ABF68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7013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7013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7013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7013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7013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7013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4A10BE-4A77-0149-AE44-D4054FD774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CDEE938-FB40-5040-8BE3-C59FE7A99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709613"/>
            <a:ext cx="4732338" cy="3551237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828A45A-A25D-CA42-828C-002F8666A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02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rtl="0"/>
            <a:br>
              <a:rPr lang="en-US" dirty="0"/>
            </a:br>
            <a:r>
              <a:rPr lang="en-US" b="1" dirty="0"/>
              <a:t>Challenges</a:t>
            </a:r>
            <a:br>
              <a:rPr lang="en-US" dirty="0"/>
            </a:br>
            <a:endParaRPr lang="en-US" dirty="0"/>
          </a:p>
          <a:p>
            <a:pPr rtl="0"/>
            <a:r>
              <a:rPr lang="en-US" dirty="0"/>
              <a:t>Contextual </a:t>
            </a:r>
          </a:p>
          <a:p>
            <a:pPr rtl="0"/>
            <a:endParaRPr lang="en-U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Major disruptions to scaling from shocks and stress (conflict, social and political exclusion, disaster, pandemics, rapid urbanization, debt crisis)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major scaling pathways (governments, markets) often compromised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b="1" dirty="0"/>
              <a:t>Aid ineffectiveness </a:t>
            </a:r>
            <a:br>
              <a:rPr lang="en-US" dirty="0"/>
            </a:br>
            <a:endParaRPr lang="en-U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Overemphasis on innovation and pilots as “things to scale”, not fostering a scaling ecosystem for development outcomes that can continually incorporate new innovations and tailor interventions to urban, rural, risk-prone contexts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Programming silos (humanitarian, development, resilience, peace)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ODA is project focused and uncoordinated, undermining joint financing, risk sharing and systems strengthening for scaling</a:t>
            </a:r>
          </a:p>
          <a:p>
            <a:pPr marL="0" indent="0" rtl="0">
              <a:buFont typeface="Arial" panose="020B0604020202020204" pitchFamily="34" charset="0"/>
              <a:buNone/>
            </a:pPr>
            <a:endParaRPr lang="en-US" dirty="0"/>
          </a:p>
          <a:p>
            <a:pPr rtl="0"/>
            <a:r>
              <a:rPr lang="en-US" b="1" dirty="0"/>
              <a:t>Lessons</a:t>
            </a:r>
            <a:br>
              <a:rPr lang="en-US" dirty="0"/>
            </a:br>
            <a:endParaRPr lang="en-US" dirty="0"/>
          </a:p>
          <a:p>
            <a:pPr rtl="0"/>
            <a:r>
              <a:rPr lang="en-US" dirty="0"/>
              <a:t>To address fragility</a:t>
            </a:r>
            <a:br>
              <a:rPr lang="en-US" dirty="0"/>
            </a:br>
            <a:endParaRPr lang="en-U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Scaling resilience to shocks and stress is critical in fragile states &amp; also key for the humanitarian, peace, development “nexus”—requires political settlements analysis + political economic understanding of complex risks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Scaling requires social capital, and social capital requires scaling to achieve resilience and development outcomes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Scaling is often considered a static exercise of financing and replication, when it has the potential to be highly adaptive because it can generate variation, selection and niche development/coordination around what works in highly complex contexts.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Country platforms and portfolio approaches have potential to solve collective action problems in more adaptive/experimental ways than singular projects or even programs.</a:t>
            </a:r>
            <a:br>
              <a:rPr lang="en-US" dirty="0"/>
            </a:br>
            <a:endParaRPr lang="en-US" dirty="0"/>
          </a:p>
          <a:p>
            <a:pPr rtl="0"/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FF2CC-4B06-CB47-A2DC-DD9E6CE0C0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36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6AD3D-1F93-4171-813B-7AB1DC5432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77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rtl="0"/>
            <a:br>
              <a:rPr lang="en-US" dirty="0"/>
            </a:br>
            <a:r>
              <a:rPr lang="en-US" b="1" dirty="0"/>
              <a:t>Challenges</a:t>
            </a:r>
            <a:br>
              <a:rPr lang="en-US" dirty="0"/>
            </a:br>
            <a:endParaRPr lang="en-US" dirty="0"/>
          </a:p>
          <a:p>
            <a:pPr rtl="0"/>
            <a:r>
              <a:rPr lang="en-US" dirty="0"/>
              <a:t>Contextual </a:t>
            </a:r>
          </a:p>
          <a:p>
            <a:pPr rtl="0"/>
            <a:endParaRPr lang="en-U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Major disruptions to scaling from shocks and stress (conflict, social and political exclusion, disaster, pandemics, rapid urbanization, debt crisis)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major scaling pathways (governments, markets) often compromised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b="1" dirty="0"/>
              <a:t>Aid ineffectiveness </a:t>
            </a:r>
            <a:br>
              <a:rPr lang="en-US" dirty="0"/>
            </a:br>
            <a:endParaRPr lang="en-U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Overemphasis on innovation and pilots as “things to scale”, not fostering a scaling ecosystem for development outcomes that can continually incorporate new innovations and tailor interventions to urban, rural, risk-prone contexts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Programming silos (humanitarian, development, resilience, peace)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ODA is project focused and uncoordinated, undermining joint financing, risk sharing and systems strengthening for scaling</a:t>
            </a:r>
          </a:p>
          <a:p>
            <a:pPr marL="0" indent="0" rtl="0">
              <a:buFont typeface="Arial" panose="020B0604020202020204" pitchFamily="34" charset="0"/>
              <a:buNone/>
            </a:pPr>
            <a:endParaRPr lang="en-US" dirty="0"/>
          </a:p>
          <a:p>
            <a:pPr rtl="0"/>
            <a:r>
              <a:rPr lang="en-US" b="1" dirty="0"/>
              <a:t>Lessons</a:t>
            </a:r>
            <a:br>
              <a:rPr lang="en-US" dirty="0"/>
            </a:br>
            <a:endParaRPr lang="en-US" dirty="0"/>
          </a:p>
          <a:p>
            <a:pPr rtl="0"/>
            <a:r>
              <a:rPr lang="en-US" dirty="0"/>
              <a:t>To address fragility</a:t>
            </a:r>
            <a:br>
              <a:rPr lang="en-US" dirty="0"/>
            </a:br>
            <a:endParaRPr lang="en-U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Scaling resilience to shocks and stress is critical in fragile states &amp; also key for the humanitarian, peace, development “nexus”—requires political settlements analysis + political economic understanding of complex risks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Scaling requires social capital, and social capital requires scaling to achieve resilience and development outcomes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Scaling is often considered a static exercise of financing and replication, when it has the potential to be highly adaptive because it can generate variation, selection and niche development/coordination around what works in highly complex contexts.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US" dirty="0"/>
              <a:t>Country platforms and portfolio approaches have potential to solve collective action problems in more adaptive/experimental ways than singular projects or even programs.</a:t>
            </a:r>
            <a:br>
              <a:rPr lang="en-US" dirty="0"/>
            </a:br>
            <a:endParaRPr lang="en-US" dirty="0"/>
          </a:p>
          <a:p>
            <a:pPr rtl="0"/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FF2CC-4B06-CB47-A2DC-DD9E6CE0C0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0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3362"/>
            <a:ext cx="6564630" cy="1668728"/>
          </a:xfrm>
        </p:spPr>
        <p:txBody>
          <a:bodyPr>
            <a:noAutofit/>
          </a:bodyPr>
          <a:lstStyle>
            <a:lvl1pPr>
              <a:defRPr sz="4400" b="0" i="0">
                <a:solidFill>
                  <a:schemeClr val="bg1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CF435-5245-8142-B90B-6E8BB2C98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5" y="484233"/>
            <a:ext cx="877207" cy="4658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D1BF64-CEB3-F840-8A5A-B39BDFC12699}"/>
              </a:ext>
            </a:extLst>
          </p:cNvPr>
          <p:cNvCxnSpPr/>
          <p:nvPr userDrawn="1"/>
        </p:nvCxnSpPr>
        <p:spPr>
          <a:xfrm>
            <a:off x="688148" y="4197531"/>
            <a:ext cx="914400" cy="0"/>
          </a:xfrm>
          <a:prstGeom prst="line">
            <a:avLst/>
          </a:prstGeom>
          <a:ln w="381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AF4AE-5C59-B84B-87C9-7585476E6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619"/>
          <a:stretch/>
        </p:blipFill>
        <p:spPr>
          <a:xfrm>
            <a:off x="-637226" y="-42929"/>
            <a:ext cx="5669584" cy="69314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4" y="1471749"/>
            <a:ext cx="3491546" cy="4705214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60A582-7B90-C645-8F96-A8122D717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48398" y="1471749"/>
            <a:ext cx="3438253" cy="4705214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F9A5E0-DC1E-D345-96C8-8019E530E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813" y="322263"/>
            <a:ext cx="3221037" cy="1001712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rgbClr val="133469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2pPr>
            <a:lvl3pPr marL="9144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3pPr>
            <a:lvl4pPr marL="13716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Point 1…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4CEFDF3-D217-F04A-9242-7210F0A4B4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8398" y="322263"/>
            <a:ext cx="3221037" cy="1001712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rgbClr val="009CA6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2pPr>
            <a:lvl3pPr marL="9144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3pPr>
            <a:lvl4pPr marL="13716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…Point 2</a:t>
            </a:r>
          </a:p>
        </p:txBody>
      </p:sp>
    </p:spTree>
    <p:extLst>
      <p:ext uri="{BB962C8B-B14F-4D97-AF65-F5344CB8AC3E}">
        <p14:creationId xmlns:p14="http://schemas.microsoft.com/office/powerpoint/2010/main" val="22164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0263"/>
            <a:ext cx="7886700" cy="5706700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0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mple &amp; Title sty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B74742-D2E5-CF4E-976F-33119D2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1F526F-8DE8-F64D-8C06-EFBCC58A81B5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mple &amp;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AFB3-3567-F048-85EB-2D2D076B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3478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mple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B74742-D2E5-CF4E-976F-33119D2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1F526F-8DE8-F64D-8C06-EFBCC58A81B5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418E613-F644-4943-BC3B-E69235438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265636"/>
            <a:ext cx="7886700" cy="568325"/>
          </a:xfrm>
        </p:spPr>
        <p:txBody>
          <a:bodyPr anchor="ctr">
            <a:noAutofit/>
          </a:bodyPr>
          <a:lstStyle>
            <a:lvl1pPr marL="0" indent="0">
              <a:buNone/>
              <a:defRPr lang="en-US" sz="2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1pPr>
            <a:lvl2pPr marL="457200" indent="0">
              <a:buNone/>
              <a:defRPr lang="en-US" sz="2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2pPr>
            <a:lvl3pPr marL="914400" indent="0">
              <a:buNone/>
              <a:defRPr lang="en-US" sz="2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3pPr>
            <a:lvl4pPr marL="1371600" indent="0">
              <a:buNone/>
              <a:defRPr lang="en-US" sz="2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4pPr>
            <a:lvl5pPr marL="1828800" indent="0">
              <a:buNone/>
              <a:defRPr lang="en-US" sz="2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03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E9E-8AC1-4612-9881-08C23E76188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2F5A-1F0D-41FB-8CE2-351EE6B4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1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E9E-8AC1-4612-9881-08C23E76188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2F5A-1F0D-41FB-8CE2-351EE6B4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26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E9E-8AC1-4612-9881-08C23E76188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2F5A-1F0D-41FB-8CE2-351EE6B4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8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E9E-8AC1-4612-9881-08C23E76188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2F5A-1F0D-41FB-8CE2-351EE6B4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5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E9E-8AC1-4612-9881-08C23E76188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2F5A-1F0D-41FB-8CE2-351EE6B4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6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oday's Presenta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70" y="2800985"/>
            <a:ext cx="3864974" cy="892174"/>
          </a:xfrm>
        </p:spPr>
        <p:txBody>
          <a:bodyPr>
            <a:noAutofit/>
          </a:bodyPr>
          <a:lstStyle>
            <a:lvl1pPr algn="r">
              <a:defRPr sz="4800" b="0" i="0">
                <a:solidFill>
                  <a:srgbClr val="003478"/>
                </a:solidFill>
                <a:latin typeface="Source Sans Pro ExtraLight" panose="020B0303030403020204" pitchFamily="34" charset="77"/>
                <a:ea typeface="Source Sans Pro ExtraLight" panose="020B0303030403020204" pitchFamily="34" charset="77"/>
                <a:cs typeface="Source Sans Pro ExtraLight" panose="020B0303030403020204" pitchFamily="34" charset="77"/>
              </a:defRPr>
            </a:lvl1pPr>
          </a:lstStyle>
          <a:p>
            <a:r>
              <a:rPr lang="en-US" dirty="0"/>
              <a:t>Today’s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730" y="1694996"/>
            <a:ext cx="3847556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48F98-BF66-3443-A100-8FB1A394712B}"/>
              </a:ext>
            </a:extLst>
          </p:cNvPr>
          <p:cNvCxnSpPr>
            <a:cxnSpLocks/>
          </p:cNvCxnSpPr>
          <p:nvPr userDrawn="1"/>
        </p:nvCxnSpPr>
        <p:spPr>
          <a:xfrm>
            <a:off x="4075546" y="1395549"/>
            <a:ext cx="0" cy="4066903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903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E9E-8AC1-4612-9881-08C23E76188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2F5A-1F0D-41FB-8CE2-351EE6B4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58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E9E-8AC1-4612-9881-08C23E76188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2F5A-1F0D-41FB-8CE2-351EE6B4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5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E9E-8AC1-4612-9881-08C23E76188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2F5A-1F0D-41FB-8CE2-351EE6B4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81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E9E-8AC1-4612-9881-08C23E76188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2F5A-1F0D-41FB-8CE2-351EE6B4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86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E9E-8AC1-4612-9881-08C23E76188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2F5A-1F0D-41FB-8CE2-351EE6B4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1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E9E-8AC1-4612-9881-08C23E76188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2F5A-1F0D-41FB-8CE2-351EE6B4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6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C24E-4890-43E7-AD74-043CF7816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B7C75-EBC4-4452-BB85-03DCE22BF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AF142-2401-42A8-9BEA-6AFC2DE6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0093-7BAC-41C1-8097-A20868A6B5A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AB826-E934-4676-90E5-6FC4C397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C8337-8AEA-4CAF-B29E-FE526596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74DB-A923-43C6-871A-E39F6B1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18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2211-E4FE-45D2-96AF-9E7AC8B9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D736D-A70A-4EEF-BB2C-F3A07CE81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8FA54-CD93-48AD-9B7D-B8D829B1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0093-7BAC-41C1-8097-A20868A6B5A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D5582-ACE6-4A4F-8356-24704C74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3C0D-D0A6-4B04-AD96-38076E0D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74DB-A923-43C6-871A-E39F6B1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67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A4F6-D187-4ED0-8B62-5C4CA4E4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A309-D183-48DB-9BA0-7AAC7D33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24E1C-E34C-4FE5-B4DE-FEB70AA8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0093-7BAC-41C1-8097-A20868A6B5A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3499-82E4-42F9-970F-334429B4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98A54-E60C-4B6B-9155-ED258C25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74DB-A923-43C6-871A-E39F6B1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4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F6F7-F24A-45B1-BA0A-511017D6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DF3A-B3CB-4E35-BABC-9E68B6DAD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14515-E222-4AEB-BFFE-DBE274CF6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C0DAB-6B54-4EAE-98E6-8A7FE84E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0093-7BAC-41C1-8097-A20868A6B5A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F5243-5DBE-43EE-8D3C-8C1BA58F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A57D-6514-495D-8678-DF433572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74DB-A923-43C6-871A-E39F6B1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5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Title/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6994"/>
            <a:ext cx="7772400" cy="2387600"/>
          </a:xfrm>
        </p:spPr>
        <p:txBody>
          <a:bodyPr anchor="ctr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51360"/>
            <a:ext cx="6858000" cy="473573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154B03-0DA2-7144-BA08-DEC7E32AEFB3}"/>
              </a:ext>
            </a:extLst>
          </p:cNvPr>
          <p:cNvCxnSpPr/>
          <p:nvPr userDrawn="1"/>
        </p:nvCxnSpPr>
        <p:spPr>
          <a:xfrm>
            <a:off x="799142" y="4781006"/>
            <a:ext cx="914400" cy="0"/>
          </a:xfrm>
          <a:prstGeom prst="line">
            <a:avLst/>
          </a:prstGeom>
          <a:ln w="381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0C15234-62CB-8846-B668-97BFA47A58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377585"/>
            <a:ext cx="877207" cy="465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F937-0194-431E-BF7B-A9F984C9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50E28-1E6C-4D41-9B02-623146D62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3E722-F6EA-46F9-A6DF-D92C8775F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CE4B6-A75C-407B-9D5D-576EFC927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D730A-FB84-493E-A08D-73EB3F386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C68AB-3EB7-4106-98BA-FC0BEEC1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0093-7BAC-41C1-8097-A20868A6B5A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7ECE6-86C8-4CA7-8F1E-3C031FF65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2D720-FD13-45F8-A2A7-384A5479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74DB-A923-43C6-871A-E39F6B1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61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66F12-25FE-40F3-BDDC-C704DC41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44189-B553-4DA4-9279-2D3538D7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0093-7BAC-41C1-8097-A20868A6B5A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DE5D2-C410-4D11-9342-7608CD9D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917C8-6113-4E96-B814-183CF90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74DB-A923-43C6-871A-E39F6B1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95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C187A-DA9E-4FF0-833C-C9FE6DEE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0093-7BAC-41C1-8097-A20868A6B5A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0A303-8F35-4059-9684-DFEBD6A5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DA888-4BC8-44AB-A95D-45129F28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74DB-A923-43C6-871A-E39F6B1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9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C2F7-1041-4BD5-A5A2-9DB7B4E5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88A3-CE32-48A3-8554-38AB3F8EF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48E95-5E76-49FB-B9E7-A5C82B290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D6C7F-68DF-473D-8A88-7EC18F64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0093-7BAC-41C1-8097-A20868A6B5A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DA45E-A4FC-42B2-A948-737AB873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80706-50EB-4697-90C7-0A89F9D4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74DB-A923-43C6-871A-E39F6B1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64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2FED-69DF-451F-A2C0-3570FF00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B3F06-1B6F-4FAC-AB8D-35454F380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01189-7496-4142-B8CD-19FA721A0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27E34-1388-4CC1-9132-6CFD8756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0093-7BAC-41C1-8097-A20868A6B5A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69D6-7F8A-4AAC-81EA-6B57A7CD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E9B5B-7922-4F8C-99A7-C3899E6C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74DB-A923-43C6-871A-E39F6B1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4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9D13-241C-430D-BC6A-82356B01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C4418-748B-425C-AA14-5A84D1E99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25895-67C2-4073-9D8F-7D8DC136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0093-7BAC-41C1-8097-A20868A6B5A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17805-1EED-4EEE-846A-7065CD88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D1C2-5F51-4274-B538-FF77BC4D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74DB-A923-43C6-871A-E39F6B1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48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E63D09-A99C-4F71-930C-E7993DF22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4969D-E012-44A3-BF82-B5EA0160C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DDF1E-5F71-4A83-8212-71A679D7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0093-7BAC-41C1-8097-A20868A6B5A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11A65-4F9C-4FA5-A9A8-5FCE7C8A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DE448-E8B2-41AD-8BD9-03F05593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74DB-A923-43C6-871A-E39F6B1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9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ack_Cover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3420" y="867834"/>
            <a:ext cx="7088981" cy="865716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4000" b="1" i="0">
                <a:solidFill>
                  <a:srgbClr val="FF6600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Heading here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73498" y="2575561"/>
            <a:ext cx="7098902" cy="2574873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378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566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754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634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0EDB5A-1A65-D245-9A3C-5C3739003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EE731B-88CE-804F-A2DB-3D07CDA0CF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1482E-82DE-7B40-99A1-E715579DB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4F03CEAD-C4C9-D44C-AA0F-EDBA5C75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02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B8A90B-498B-D440-B57B-6FBE746160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E7CA5-BB8A-8D47-87E0-6CE3DCCB1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A78792-53B0-2D4E-AD65-96502F52D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F4553D9F-B5C4-7043-9877-69BC15617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31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rimar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3478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48F98-BF66-3443-A100-8FB1A394712B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C99929-C892-0A42-B83D-634F420F9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7FBEA1-7F32-7047-B11E-1C109BD4F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6046A-80F0-B44F-8EF2-FDA79F6F2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239A0F57-79C7-D649-87D7-1E587FF5B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329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19D6E-EE3E-FB41-9A03-FBC086E5F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CB917-4246-714C-A635-9B34D8E40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46538-81FC-124B-B20A-9ADE02D2A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CA8637F5-EBA4-4542-9D80-D6DEC33CF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002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1B221F-DC5F-CC4C-8E4E-BEE5903F8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2E1BF2-6F6A-DE4F-B5B8-A97DC8449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279468-9F1B-D04A-BEFF-1EEC6DC65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7B6883A5-59BD-F245-B0E1-FFEF51B1E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34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1C05B6-0DF8-FA4B-8B35-072B3047E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6741CF-6C07-9C45-B6E7-16E82B8E3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D2F127-756A-8348-8545-B65D1F783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0605607E-C4B8-0946-8187-9A723C77D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46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80F21E-D5CF-9442-918A-32B9AFE35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B7FC07-373D-1B49-B0BB-4AF96F5C6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8DB557-4D4E-9747-8D4F-DD766B9B0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45042433-794C-4D4E-A5CB-F186CD369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368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0504D-DE62-1945-8B43-E480FE329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C8321-7E2E-0347-BC75-664A97B84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64C65-94FC-074D-8B06-15E522398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B631183E-0BDB-3A4B-827E-B94240932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24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FEAE6-7C91-D842-A8F6-F727AAF43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54401-BFBB-8D4F-A7A1-3FA53B197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4476F-C475-494D-825F-3A3F3D237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98640C4E-06EE-8849-ABC5-16E12FA01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67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4EAA88-1A28-AF42-8A80-1F1D239DEF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C4F2B-DBD9-0E44-9D69-CF06F67F8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4ABF36-B95C-804A-9CDB-9BF660BE6D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A7301E0-AD4A-9749-A626-4D0C83CE9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22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C2A1E-132C-B741-9532-FF584AEAE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880FFF-E3ED-BD4B-B46F-C6D0C8260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552DD7-D0BC-F145-ABEE-7AA72FDCD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5FF24DC5-980B-644F-8860-574C8FA6F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87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3362"/>
            <a:ext cx="6564630" cy="1668728"/>
          </a:xfrm>
        </p:spPr>
        <p:txBody>
          <a:bodyPr>
            <a:noAutofit/>
          </a:bodyPr>
          <a:lstStyle>
            <a:lvl1pPr>
              <a:defRPr sz="4400" b="0" i="0">
                <a:solidFill>
                  <a:schemeClr val="bg1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CF435-5245-8142-B90B-6E8BB2C98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5" y="484233"/>
            <a:ext cx="877207" cy="4658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D1BF64-CEB3-F840-8A5A-B39BDFC12699}"/>
              </a:ext>
            </a:extLst>
          </p:cNvPr>
          <p:cNvCxnSpPr/>
          <p:nvPr userDrawn="1"/>
        </p:nvCxnSpPr>
        <p:spPr>
          <a:xfrm>
            <a:off x="688148" y="4197531"/>
            <a:ext cx="914400" cy="0"/>
          </a:xfrm>
          <a:prstGeom prst="line">
            <a:avLst/>
          </a:prstGeom>
          <a:ln w="381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6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rimary Slide-NO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3478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48F98-BF66-3443-A100-8FB1A394712B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475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oday's Presenta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70" y="2800985"/>
            <a:ext cx="3864974" cy="892174"/>
          </a:xfrm>
        </p:spPr>
        <p:txBody>
          <a:bodyPr>
            <a:noAutofit/>
          </a:bodyPr>
          <a:lstStyle>
            <a:lvl1pPr algn="r">
              <a:defRPr sz="4800" b="0" i="0">
                <a:solidFill>
                  <a:srgbClr val="003478"/>
                </a:solidFill>
                <a:latin typeface="Source Sans Pro ExtraLight" panose="020B0303030403020204" pitchFamily="34" charset="77"/>
                <a:ea typeface="Source Sans Pro ExtraLight" panose="020B0303030403020204" pitchFamily="34" charset="77"/>
                <a:cs typeface="Source Sans Pro ExtraLight" panose="020B0303030403020204" pitchFamily="34" charset="77"/>
              </a:defRPr>
            </a:lvl1pPr>
          </a:lstStyle>
          <a:p>
            <a:r>
              <a:rPr lang="en-US" dirty="0"/>
              <a:t>Today’s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730" y="1694996"/>
            <a:ext cx="3847556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48F98-BF66-3443-A100-8FB1A394712B}"/>
              </a:ext>
            </a:extLst>
          </p:cNvPr>
          <p:cNvCxnSpPr>
            <a:cxnSpLocks/>
          </p:cNvCxnSpPr>
          <p:nvPr userDrawn="1"/>
        </p:nvCxnSpPr>
        <p:spPr>
          <a:xfrm>
            <a:off x="4075546" y="1395549"/>
            <a:ext cx="0" cy="4066903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46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Title/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6994"/>
            <a:ext cx="7772400" cy="2387600"/>
          </a:xfrm>
        </p:spPr>
        <p:txBody>
          <a:bodyPr anchor="ctr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51360"/>
            <a:ext cx="6858000" cy="473573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154B03-0DA2-7144-BA08-DEC7E32AEFB3}"/>
              </a:ext>
            </a:extLst>
          </p:cNvPr>
          <p:cNvCxnSpPr/>
          <p:nvPr userDrawn="1"/>
        </p:nvCxnSpPr>
        <p:spPr>
          <a:xfrm>
            <a:off x="799142" y="4781006"/>
            <a:ext cx="914400" cy="0"/>
          </a:xfrm>
          <a:prstGeom prst="line">
            <a:avLst/>
          </a:prstGeom>
          <a:ln w="381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0C15234-62CB-8846-B668-97BFA47A58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377585"/>
            <a:ext cx="877207" cy="4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79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rimar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3478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48F98-BF66-3443-A100-8FB1A394712B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941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rimary Slide-NO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3478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48F98-BF66-3443-A100-8FB1A394712B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169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3478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886700" cy="4195763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48F98-BF66-3443-A100-8FB1A394712B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C06798-F72E-CA46-ABE1-BAD78D7D286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8651" y="1255772"/>
            <a:ext cx="7886700" cy="496828"/>
          </a:xfr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720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3478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80E5A2-DD5F-DA4E-9C5D-B488D23EC26A}"/>
              </a:ext>
            </a:extLst>
          </p:cNvPr>
          <p:cNvCxnSpPr/>
          <p:nvPr userDrawn="1"/>
        </p:nvCxnSpPr>
        <p:spPr>
          <a:xfrm>
            <a:off x="708333" y="1404582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231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Two content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0" i="0">
                <a:solidFill>
                  <a:srgbClr val="003478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EF4701-766F-9047-911D-6DFDFB98CF98}"/>
              </a:ext>
            </a:extLst>
          </p:cNvPr>
          <p:cNvCxnSpPr/>
          <p:nvPr userDrawn="1"/>
        </p:nvCxnSpPr>
        <p:spPr>
          <a:xfrm>
            <a:off x="708333" y="1404582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691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ft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60A582-7B90-C645-8F96-A8122D717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8462" y="625033"/>
            <a:ext cx="4408190" cy="5551930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C6280-0AC4-A74A-BBAD-4ACF2BF0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87" y="1962432"/>
            <a:ext cx="2758176" cy="2505396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97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AF4AE-5C59-B84B-87C9-7585476E6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3619"/>
          <a:stretch/>
        </p:blipFill>
        <p:spPr>
          <a:xfrm>
            <a:off x="-637226" y="-42929"/>
            <a:ext cx="5669584" cy="69314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4" y="1471749"/>
            <a:ext cx="3491546" cy="4705214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60A582-7B90-C645-8F96-A8122D717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48398" y="1471749"/>
            <a:ext cx="3438253" cy="4705214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F9A5E0-DC1E-D345-96C8-8019E530E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813" y="322263"/>
            <a:ext cx="3221037" cy="1001712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rgbClr val="133469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2pPr>
            <a:lvl3pPr marL="9144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3pPr>
            <a:lvl4pPr marL="13716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Point 1…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4CEFDF3-D217-F04A-9242-7210F0A4B4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8398" y="322263"/>
            <a:ext cx="3221037" cy="1001712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rgbClr val="009CA6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2pPr>
            <a:lvl3pPr marL="9144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3pPr>
            <a:lvl4pPr marL="13716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4pPr>
            <a:lvl5pPr marL="1828800" indent="0">
              <a:buNone/>
              <a:defRPr b="1">
                <a:solidFill>
                  <a:srgbClr val="133469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…Point 2</a:t>
            </a:r>
          </a:p>
        </p:txBody>
      </p:sp>
    </p:spTree>
    <p:extLst>
      <p:ext uri="{BB962C8B-B14F-4D97-AF65-F5344CB8AC3E}">
        <p14:creationId xmlns:p14="http://schemas.microsoft.com/office/powerpoint/2010/main" val="1429543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0263"/>
            <a:ext cx="7886700" cy="5706700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0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3478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886700" cy="4195763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D48F98-BF66-3443-A100-8FB1A394712B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C06798-F72E-CA46-ABE1-BAD78D7D286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8651" y="1255772"/>
            <a:ext cx="7886700" cy="496828"/>
          </a:xfr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237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mple &amp; Title sty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B74742-D2E5-CF4E-976F-33119D2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1F526F-8DE8-F64D-8C06-EFBCC58A81B5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19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mple &amp;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AFB3-3567-F048-85EB-2D2D076B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003478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75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mple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2CCA-EB7B-2F43-9AE4-1A43016F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B74742-D2E5-CF4E-976F-33119D2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1F526F-8DE8-F64D-8C06-EFBCC58A81B5}"/>
              </a:ext>
            </a:extLst>
          </p:cNvPr>
          <p:cNvCxnSpPr/>
          <p:nvPr userDrawn="1"/>
        </p:nvCxnSpPr>
        <p:spPr>
          <a:xfrm>
            <a:off x="699625" y="1256536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418E613-F644-4943-BC3B-E69235438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1" y="1265636"/>
            <a:ext cx="7886700" cy="568325"/>
          </a:xfrm>
        </p:spPr>
        <p:txBody>
          <a:bodyPr anchor="ctr">
            <a:noAutofit/>
          </a:bodyPr>
          <a:lstStyle>
            <a:lvl1pPr marL="0" indent="0">
              <a:buNone/>
              <a:defRPr lang="en-US" sz="2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1pPr>
            <a:lvl2pPr marL="457200" indent="0">
              <a:buNone/>
              <a:defRPr lang="en-US" sz="2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2pPr>
            <a:lvl3pPr marL="914400" indent="0">
              <a:buNone/>
              <a:defRPr lang="en-US" sz="2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3pPr>
            <a:lvl4pPr marL="1371600" indent="0">
              <a:buNone/>
              <a:defRPr lang="en-US" sz="2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4pPr>
            <a:lvl5pPr marL="1828800" indent="0">
              <a:buNone/>
              <a:defRPr lang="en-US" sz="2400" b="1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16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3478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80E5A2-DD5F-DA4E-9C5D-B488D23EC26A}"/>
              </a:ext>
            </a:extLst>
          </p:cNvPr>
          <p:cNvCxnSpPr/>
          <p:nvPr userDrawn="1"/>
        </p:nvCxnSpPr>
        <p:spPr>
          <a:xfrm>
            <a:off x="708333" y="1404582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Two content &amp;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0" i="0">
                <a:solidFill>
                  <a:srgbClr val="003478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EF4701-766F-9047-911D-6DFDFB98CF98}"/>
              </a:ext>
            </a:extLst>
          </p:cNvPr>
          <p:cNvCxnSpPr/>
          <p:nvPr userDrawn="1"/>
        </p:nvCxnSpPr>
        <p:spPr>
          <a:xfrm>
            <a:off x="708333" y="1404582"/>
            <a:ext cx="842114" cy="0"/>
          </a:xfrm>
          <a:prstGeom prst="line">
            <a:avLst/>
          </a:prstGeom>
          <a:ln w="25400">
            <a:solidFill>
              <a:srgbClr val="009C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ft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60A582-7B90-C645-8F96-A8122D717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8462" y="625033"/>
            <a:ext cx="4408190" cy="5551930"/>
          </a:xfrm>
        </p:spPr>
        <p:txBody>
          <a:bodyPr/>
          <a:lstStyle>
            <a:lvl1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1pPr>
            <a:lvl2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2pPr>
            <a:lvl3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3pPr>
            <a:lvl4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4pPr>
            <a:lvl5pPr>
              <a:defRPr b="0" i="0">
                <a:latin typeface="Source Sans Pro" panose="020B0503030403020204" pitchFamily="34" charset="77"/>
                <a:ea typeface="Source Sans Pro" panose="020B0503030403020204" pitchFamily="34" charset="77"/>
                <a:cs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C6280-0AC4-A74A-BBAD-4ACF2BF0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87" y="1962432"/>
            <a:ext cx="2758176" cy="2505396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5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1" r:id="rId3"/>
    <p:sldLayoutId id="2147483662" r:id="rId4"/>
    <p:sldLayoutId id="2147483682" r:id="rId5"/>
    <p:sldLayoutId id="2147483675" r:id="rId6"/>
    <p:sldLayoutId id="2147483664" r:id="rId7"/>
    <p:sldLayoutId id="2147483665" r:id="rId8"/>
    <p:sldLayoutId id="2147483681" r:id="rId9"/>
    <p:sldLayoutId id="2147483680" r:id="rId10"/>
    <p:sldLayoutId id="2147483679" r:id="rId11"/>
    <p:sldLayoutId id="2147483677" r:id="rId12"/>
    <p:sldLayoutId id="2147483674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Sans Pro Light" panose="020B04030304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6E9E-8AC1-4612-9881-08C23E76188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A2F5A-1F0D-41FB-8CE2-351EE6B44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1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73B24-6555-4330-8DCA-A742B98D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B5FEC-96F8-4A7E-8100-BDBF5B638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77CBA-59D8-4F54-806B-E4D25CA26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0093-7BAC-41C1-8097-A20868A6B5A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EA795-0F49-4C8D-862C-5E18A66BB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FAEC2-7FAA-4809-B594-4B1043B2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674DB-A923-43C6-871A-E39F6B1A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9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C13B91-E41A-4B4E-8BBB-E4C34F51F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17EB08-BA6F-E646-8DCA-4F2AF08FD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7F124F-8267-0546-8DED-9916589C52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5C12636-E7F2-9640-8DA1-667B234606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4017F1-7629-2B42-861F-3DF604594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D80FCD1-10ED-BD4B-AC2B-74951F5A5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19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8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Sans Pro Light" panose="020B04030304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.Colangelo@msi-inc.com" TargetMode="External"/><Relationship Id="rId2" Type="http://schemas.openxmlformats.org/officeDocument/2006/relationships/hyperlink" Target="mailto:Ntolani@msi-inc.co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chart" Target="../charts/chart1.xm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C077BD-F854-41EC-8757-CDB7F17B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39" y="1295400"/>
            <a:ext cx="4310350" cy="5172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Nitika Tolani, MSI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Moderator: Laura Ghiron, </a:t>
            </a:r>
            <a:r>
              <a:rPr lang="en-US" dirty="0" err="1"/>
              <a:t>ExpandNet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Lennart </a:t>
            </a:r>
            <a:r>
              <a:rPr lang="en-US" dirty="0" err="1"/>
              <a:t>Woltering</a:t>
            </a:r>
            <a:r>
              <a:rPr lang="en-US" dirty="0"/>
              <a:t>, CGIAR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dirty="0"/>
              <a:t>Jonathan </a:t>
            </a:r>
            <a:r>
              <a:rPr lang="en-US" dirty="0" err="1"/>
              <a:t>Papoulidis</a:t>
            </a:r>
            <a:r>
              <a:rPr lang="en-US" dirty="0"/>
              <a:t>,  World Vision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Larry Cooley, MSI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8D31-BC84-4C19-B32C-E0DA8E273D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9827" y="1295400"/>
            <a:ext cx="4107873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Education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Health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Agriculture and Rural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Scaling in Fragile States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Monitoring &amp; 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49BD0-4FA2-4B89-9752-9604283BCD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826" y="317897"/>
            <a:ext cx="3679249" cy="86320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Panel 1: “Legacy”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6288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11C23-4F3A-4B14-B086-FDB676EB5675}"/>
              </a:ext>
            </a:extLst>
          </p:cNvPr>
          <p:cNvSpPr txBox="1"/>
          <p:nvPr/>
        </p:nvSpPr>
        <p:spPr>
          <a:xfrm>
            <a:off x="667062" y="676848"/>
            <a:ext cx="780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>
                <a:latin typeface="Calibri" panose="020F0502020204030204"/>
              </a:rPr>
              <a:t>Scaling-Up in Fragile States Working Group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05B73-5290-4818-BA30-4F002BD84611}"/>
              </a:ext>
            </a:extLst>
          </p:cNvPr>
          <p:cNvSpPr txBox="1"/>
          <p:nvPr/>
        </p:nvSpPr>
        <p:spPr>
          <a:xfrm>
            <a:off x="466708" y="1333671"/>
            <a:ext cx="801023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US" sz="2800" b="1" u="sng" dirty="0">
                <a:solidFill>
                  <a:prstClr val="white"/>
                </a:solidFill>
                <a:latin typeface="Calibri" panose="020F0502020204030204"/>
              </a:rPr>
              <a:t>Challenges &amp; Failures:</a:t>
            </a:r>
          </a:p>
          <a:p>
            <a:pPr defTabSz="685800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Challenges to adaptive management</a:t>
            </a:r>
          </a:p>
          <a:p>
            <a:pPr defTabSz="685800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Social capital remains a difficult concept for donors</a:t>
            </a:r>
          </a:p>
          <a:p>
            <a:pPr defTabSz="685800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Coordination is easier to conceptualize than to manage </a:t>
            </a:r>
          </a:p>
          <a:p>
            <a:pPr defTabSz="685800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Frequent reversals; emergencies trump everything  </a:t>
            </a:r>
          </a:p>
          <a:p>
            <a:pPr defTabSz="685800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70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8087-2178-4890-87FF-157C0403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M&amp;E Working Group – Lessons/Challenges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FDD08-0447-41EA-B4D8-BE7F4EC0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6796"/>
            <a:ext cx="7886700" cy="4650167"/>
          </a:xfrm>
        </p:spPr>
        <p:txBody>
          <a:bodyPr>
            <a:normAutofit/>
          </a:bodyPr>
          <a:lstStyle/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Limitations on availability of real-time information and barriers to adaptive management limit current use of M&amp;E for evidence-based decision-making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Need for more guidance or experience in negotiating the trade-off between fidelity and adaptation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More effective transfer of M&amp;E to host governments and other “doers at scale”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Ways to track and report on systemic changes and indirect beneficiaries</a:t>
            </a:r>
          </a:p>
        </p:txBody>
      </p:sp>
    </p:spTree>
    <p:extLst>
      <p:ext uri="{BB962C8B-B14F-4D97-AF65-F5344CB8AC3E}">
        <p14:creationId xmlns:p14="http://schemas.microsoft.com/office/powerpoint/2010/main" val="315648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C077BD-F854-41EC-8757-CDB7F17B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39" y="1295400"/>
            <a:ext cx="4310350" cy="5172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Nitika Tolani, MSI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Moderator: Laura Ghiron, </a:t>
            </a:r>
            <a:r>
              <a:rPr lang="en-US" dirty="0" err="1"/>
              <a:t>ExpandNet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Lennart </a:t>
            </a:r>
            <a:r>
              <a:rPr lang="en-US" dirty="0" err="1"/>
              <a:t>Woltering</a:t>
            </a:r>
            <a:r>
              <a:rPr lang="en-US" dirty="0"/>
              <a:t>, CGIAR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dirty="0"/>
              <a:t>Jonathan </a:t>
            </a:r>
            <a:r>
              <a:rPr lang="en-US" dirty="0" err="1"/>
              <a:t>Papoulidis</a:t>
            </a:r>
            <a:r>
              <a:rPr lang="en-US" dirty="0"/>
              <a:t>,  World Vision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Larry Cooley, MSI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8D31-BC84-4C19-B32C-E0DA8E273D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9827" y="1295400"/>
            <a:ext cx="4107873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Education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Health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Agriculture and Rural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Scaling in Fragile States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Monitoring &amp; Evaluation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49BD0-4FA2-4B89-9752-9604283BCD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826" y="317897"/>
            <a:ext cx="3679249" cy="86320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Panel 1: “Legacy”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386841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925A18-3759-0F41-BB8D-73425093E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2019 activities included 2 webinars </a:t>
            </a:r>
          </a:p>
          <a:p>
            <a:endParaRPr lang="en-US" sz="1500" dirty="0"/>
          </a:p>
          <a:p>
            <a:r>
              <a:rPr lang="en-US" dirty="0"/>
              <a:t>Supporting, learning, and documenting scaling efforts</a:t>
            </a:r>
          </a:p>
          <a:p>
            <a:pPr lvl="1"/>
            <a:r>
              <a:rPr lang="en-US" dirty="0"/>
              <a:t>Center for Universal Education/Brookings, STIR, </a:t>
            </a:r>
            <a:r>
              <a:rPr lang="en-US" dirty="0" err="1"/>
              <a:t>ExpandNet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Varying degrees of partnership and engagement with governments on journey to scale</a:t>
            </a:r>
          </a:p>
          <a:p>
            <a:pPr lvl="1"/>
            <a:r>
              <a:rPr lang="en-US" dirty="0"/>
              <a:t>Room to Read, JPAL, TEP Center </a:t>
            </a:r>
          </a:p>
          <a:p>
            <a:pPr lvl="1"/>
            <a:r>
              <a:rPr lang="en-US" dirty="0"/>
              <a:t>India, Zambia, Vietnam and Nigeria</a:t>
            </a:r>
          </a:p>
          <a:p>
            <a:endParaRPr lang="en-US" sz="1700" dirty="0"/>
          </a:p>
          <a:p>
            <a:r>
              <a:rPr lang="en-US" dirty="0"/>
              <a:t>For webinar recordings and resources contact: </a:t>
            </a:r>
            <a:r>
              <a:rPr lang="en-US" dirty="0">
                <a:hlinkClick r:id="rId2"/>
              </a:rPr>
              <a:t>Ntolani@msi-inc.com</a:t>
            </a:r>
            <a:r>
              <a:rPr lang="en-US" dirty="0"/>
              <a:t> and </a:t>
            </a:r>
            <a:r>
              <a:rPr lang="it-IT" dirty="0">
                <a:hlinkClick r:id="rId3"/>
              </a:rPr>
              <a:t>Natalie.Colangelo@msi-inc.com</a:t>
            </a:r>
            <a:r>
              <a:rPr lang="it-IT" dirty="0"/>
              <a:t>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F1023F-475C-4B4A-B14A-E8E81DA2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Education WG: </a:t>
            </a:r>
            <a:br>
              <a:rPr lang="en-US" sz="3600" b="1" dirty="0"/>
            </a:br>
            <a:r>
              <a:rPr lang="en-US" sz="3600" b="1" dirty="0"/>
              <a:t>Accomplishments &amp;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38881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79FD3F74-B053-404F-AB04-E769FAB2F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5250"/>
            <a:ext cx="8763000" cy="920750"/>
          </a:xfrm>
          <a:effectLst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kern="1200" dirty="0">
                <a:solidFill>
                  <a:srgbClr val="000099"/>
                </a:solidFill>
                <a:latin typeface="Helvetica" pitchFamily="34" charset="0"/>
              </a:rPr>
              <a:t>Health</a:t>
            </a:r>
            <a:r>
              <a:rPr lang="en-US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Working Group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5B92FC8E-2803-0649-95B3-4CB0CA512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0449"/>
            <a:ext cx="8763000" cy="49090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itchFamily="34" charset="0"/>
                <a:ea typeface="+mn-ea"/>
                <a:cs typeface="Arial" charset="0"/>
              </a:rPr>
              <a:t>Accomplishments: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elvetica" pitchFamily="34" charset="0"/>
              <a:ea typeface="+mn-ea"/>
              <a:cs typeface="Arial" charset="0"/>
            </a:endParaRPr>
          </a:p>
          <a:p>
            <a:pPr marL="4572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itchFamily="34" charset="0"/>
                <a:ea typeface="+mn-ea"/>
                <a:cs typeface="Arial" charset="0"/>
              </a:rPr>
              <a:t>Expert presentations/discussion of “state of the field” thinking on adaptation, sustainability and country and government ownership</a:t>
            </a:r>
          </a:p>
          <a:p>
            <a:pPr marL="4572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itchFamily="34" charset="0"/>
                <a:ea typeface="+mn-ea"/>
                <a:cs typeface="Arial" charset="0"/>
              </a:rPr>
              <a:t>Recognition of importance of looking beyond the fields of scale up and health, such as to implementation science and organization sciences </a:t>
            </a:r>
          </a:p>
          <a:p>
            <a:pPr marL="4572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itchFamily="34" charset="0"/>
                <a:ea typeface="+mn-ea"/>
                <a:cs typeface="Arial" charset="0"/>
              </a:rPr>
              <a:t>Held four in-person meetings with some LMIC member participation</a:t>
            </a:r>
          </a:p>
          <a:p>
            <a:pPr lvl="1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CoP Resource Team provided safe venue to hash through thorny scale-up issues and reach conclusions</a:t>
            </a:r>
          </a:p>
          <a:p>
            <a:pPr marL="4572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elvetica" pitchFamily="34" charset="0"/>
              <a:ea typeface="+mn-ea"/>
              <a:cs typeface="Arial" charset="0"/>
            </a:endParaRPr>
          </a:p>
        </p:txBody>
      </p:sp>
      <p:sp>
        <p:nvSpPr>
          <p:cNvPr id="15365" name="Line 6">
            <a:extLst>
              <a:ext uri="{FF2B5EF4-FFF2-40B4-BE49-F238E27FC236}">
                <a16:creationId xmlns:a16="http://schemas.microsoft.com/office/drawing/2014/main" id="{F64C2B68-2EAF-744D-8AE3-B3DB867F9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38200"/>
            <a:ext cx="8305800" cy="0"/>
          </a:xfrm>
          <a:prstGeom prst="line">
            <a:avLst/>
          </a:prstGeom>
          <a:noFill/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6" name="Line 7">
            <a:extLst>
              <a:ext uri="{FF2B5EF4-FFF2-40B4-BE49-F238E27FC236}">
                <a16:creationId xmlns:a16="http://schemas.microsoft.com/office/drawing/2014/main" id="{5688F859-A29A-3C46-B05C-7E38CFE12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82650"/>
            <a:ext cx="830580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2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3786"/>
            <a:ext cx="3114675" cy="2300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079" y="3726105"/>
            <a:ext cx="1537706" cy="2256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8015"/>
          <a:stretch/>
        </p:blipFill>
        <p:spPr>
          <a:xfrm>
            <a:off x="3114675" y="3707683"/>
            <a:ext cx="2082404" cy="2256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3813"/>
          <a:stretch/>
        </p:blipFill>
        <p:spPr>
          <a:xfrm>
            <a:off x="7211624" y="2525776"/>
            <a:ext cx="1846659" cy="2309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4305" y="982249"/>
            <a:ext cx="154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ARD WG meetings: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July ‘18,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Feb ’19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Sep ‘19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825824"/>
            <a:ext cx="3401382" cy="2881834"/>
            <a:chOff x="0" y="-41902"/>
            <a:chExt cx="4535176" cy="3842445"/>
          </a:xfrm>
        </p:grpSpPr>
        <p:pic>
          <p:nvPicPr>
            <p:cNvPr id="10" name="Picture 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59" r="3127"/>
            <a:stretch/>
          </p:blipFill>
          <p:spPr bwMode="auto">
            <a:xfrm>
              <a:off x="0" y="0"/>
              <a:ext cx="2539041" cy="170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57" y="1708284"/>
              <a:ext cx="2526983" cy="20693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9038" y="-41902"/>
              <a:ext cx="1932987" cy="12097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39040" y="1169738"/>
              <a:ext cx="1996136" cy="263080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00347" y="880577"/>
              <a:ext cx="3310347" cy="2339101"/>
            </a:xfrm>
            <a:prstGeom prst="rect">
              <a:avLst/>
            </a:prstGeom>
            <a:solidFill>
              <a:schemeClr val="bg1">
                <a:lumMod val="50000"/>
                <a:alpha val="62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b="1" dirty="0">
                  <a:solidFill>
                    <a:srgbClr val="FFFF00"/>
                  </a:solidFill>
                  <a:latin typeface="Calibri" panose="020F0502020204030204"/>
                </a:rPr>
                <a:t>2018 </a:t>
              </a:r>
              <a:r>
                <a:rPr lang="en-US" b="1" dirty="0" err="1">
                  <a:solidFill>
                    <a:srgbClr val="FFFF00"/>
                  </a:solidFill>
                  <a:latin typeface="Calibri" panose="020F0502020204030204"/>
                </a:rPr>
                <a:t>CoP</a:t>
              </a:r>
              <a:r>
                <a:rPr lang="en-US" b="1" dirty="0">
                  <a:solidFill>
                    <a:srgbClr val="FFFF00"/>
                  </a:solidFill>
                  <a:latin typeface="Calibri" panose="020F0502020204030204"/>
                </a:rPr>
                <a:t> meeting about scaling frameworks</a:t>
              </a:r>
            </a:p>
            <a:p>
              <a:pPr defTabSz="685800"/>
              <a:r>
                <a:rPr lang="en-US" b="1" dirty="0">
                  <a:solidFill>
                    <a:srgbClr val="FFFF00"/>
                  </a:solidFill>
                  <a:latin typeface="Calibri" panose="020F0502020204030204"/>
                </a:rPr>
                <a:t>- Lots of interest, innovative uses, new frameworks coming up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58059" y="5096383"/>
            <a:ext cx="24313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Spin off_ CGIAR Scaling meeting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DF4FB57-89A6-4CEA-AD2C-68D3E5D2D75E}"/>
              </a:ext>
            </a:extLst>
          </p:cNvPr>
          <p:cNvGraphicFramePr>
            <a:graphicFrameLocks/>
          </p:cNvGraphicFramePr>
          <p:nvPr/>
        </p:nvGraphicFramePr>
        <p:xfrm>
          <a:off x="4500339" y="947730"/>
          <a:ext cx="2733727" cy="271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59" y="4658658"/>
            <a:ext cx="2385941" cy="1342092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22C94A37-FE55-7546-99F6-2E63B6699CBC}"/>
              </a:ext>
            </a:extLst>
          </p:cNvPr>
          <p:cNvSpPr txBox="1">
            <a:spLocks/>
          </p:cNvSpPr>
          <p:nvPr/>
        </p:nvSpPr>
        <p:spPr>
          <a:xfrm>
            <a:off x="1171583" y="379737"/>
            <a:ext cx="7886700" cy="892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Helvetica" pitchFamily="2" charset="0"/>
              </a:rPr>
              <a:t>Agriculture and Rural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99405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11C23-4F3A-4B14-B086-FDB676EB5675}"/>
              </a:ext>
            </a:extLst>
          </p:cNvPr>
          <p:cNvSpPr txBox="1"/>
          <p:nvPr/>
        </p:nvSpPr>
        <p:spPr>
          <a:xfrm>
            <a:off x="667061" y="169086"/>
            <a:ext cx="780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Scaling-Up in Fragile States Working Group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D32C5-82BA-4055-B313-2D7717F131FD}"/>
              </a:ext>
            </a:extLst>
          </p:cNvPr>
          <p:cNvSpPr txBox="1"/>
          <p:nvPr/>
        </p:nvSpPr>
        <p:spPr>
          <a:xfrm>
            <a:off x="102280" y="951313"/>
            <a:ext cx="89394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Lessons &amp; Accomplishments </a:t>
            </a:r>
          </a:p>
          <a:p>
            <a:pPr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Group defined its scope of work/interests:</a:t>
            </a:r>
          </a:p>
          <a:p>
            <a:pPr marL="342900" indent="-342900" defTabSz="685800">
              <a:buFontTx/>
              <a:buAutoNum type="alphaLcPeriod"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scaling-up to bridge humanitarian and development interventions</a:t>
            </a:r>
          </a:p>
          <a:p>
            <a:pPr marL="342900" indent="-342900" defTabSz="685800">
              <a:buFontTx/>
              <a:buAutoNum type="alphaLcPeriod"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Identifying obstacles to scaling in fragile states and how they have been overcome, or when scaling should not have been attempted (possibly through case studies). </a:t>
            </a:r>
          </a:p>
          <a:p>
            <a:pPr marL="342900" indent="-342900" defTabSz="685800">
              <a:buFontTx/>
              <a:buAutoNum type="alphaLcPeriod"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promoting adaptive, resilient and politically-smart methods for scaling </a:t>
            </a:r>
          </a:p>
          <a:p>
            <a:pPr marL="342900" indent="-342900" defTabSz="685800">
              <a:buFontTx/>
              <a:buAutoNum type="alphaLcPeriod"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examining ways to strengthen country institutions and mobilize private sector finance for sustainable scaling in a range of fragile contexts. </a:t>
            </a:r>
          </a:p>
          <a:p>
            <a:pPr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Socialized paper (Tipping the Scales) on scaling up in fragile states</a:t>
            </a:r>
          </a:p>
          <a:p>
            <a:pPr marL="342900" indent="-342900" defTabSz="685800">
              <a:buFontTx/>
              <a:buAutoNum type="alphaLcPeriod"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Webinar and upcoming learning event on scaling in South Sudan</a:t>
            </a:r>
          </a:p>
          <a:p>
            <a:pPr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Presentations at UN Global Solutions Summit  African Development Bank Resilience Forum </a:t>
            </a:r>
          </a:p>
          <a:p>
            <a:pPr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Need to experiment with different forms of WG communication/feedback + angle group as a sounding board for WG member + dev community scaling initiatives </a:t>
            </a:r>
          </a:p>
          <a:p>
            <a:pPr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3C8DCE3-AFF8-443F-8519-27F907FED048}"/>
              </a:ext>
            </a:extLst>
          </p:cNvPr>
          <p:cNvSpPr/>
          <p:nvPr/>
        </p:nvSpPr>
        <p:spPr>
          <a:xfrm>
            <a:off x="5936876" y="4608980"/>
            <a:ext cx="114300" cy="235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503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F53921-B0D5-45F6-A105-AE0B87EC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M&amp;E Working Group – Accomplishments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B7C2F4-9F8B-426E-B7AE-3D1CEE67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5185"/>
            <a:ext cx="7886700" cy="4641778"/>
          </a:xfrm>
        </p:spPr>
        <p:txBody>
          <a:bodyPr/>
          <a:lstStyle/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Membership in working group more than doubled to over 100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Agreement on a 3-tier framework for M&amp;E of scaling and budgeting guideline for M&amp;E of pilot projects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3 virtual meetings, each with over 40 attendees, focused on dissemination of tools and examples of tier 2 and tier 3 M&amp;E</a:t>
            </a:r>
          </a:p>
          <a:p>
            <a:r>
              <a:rPr lang="en-U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Significant cross-over learning with other working groups, especially health and education</a:t>
            </a:r>
          </a:p>
        </p:txBody>
      </p:sp>
    </p:spTree>
    <p:extLst>
      <p:ext uri="{BB962C8B-B14F-4D97-AF65-F5344CB8AC3E}">
        <p14:creationId xmlns:p14="http://schemas.microsoft.com/office/powerpoint/2010/main" val="239826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925A18-3759-0F41-BB8D-73425093E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Consistency of WG engagement is a challenge</a:t>
            </a:r>
          </a:p>
          <a:p>
            <a:r>
              <a:rPr lang="en-US" dirty="0"/>
              <a:t>Aligning WG interests with available resources</a:t>
            </a:r>
          </a:p>
          <a:p>
            <a:r>
              <a:rPr lang="en-US" dirty="0"/>
              <a:t>Online survey (July 2019) suggest several areas of interest: </a:t>
            </a:r>
          </a:p>
          <a:p>
            <a:pPr lvl="1"/>
            <a:r>
              <a:rPr lang="en-US" dirty="0"/>
              <a:t>Meetups with peers at regional and national conferences (UKFIET, CIES, GYEOS, eLearning Africa)</a:t>
            </a:r>
          </a:p>
          <a:p>
            <a:pPr lvl="1"/>
            <a:r>
              <a:rPr lang="en-US" dirty="0"/>
              <a:t>Collaborate on USAID Education and Youth learning agendas</a:t>
            </a:r>
          </a:p>
          <a:p>
            <a:pPr lvl="1"/>
            <a:r>
              <a:rPr lang="en-US" dirty="0"/>
              <a:t>Produce + publish ‘call to scale’ in major education journal</a:t>
            </a:r>
          </a:p>
          <a:p>
            <a:pPr lvl="1"/>
            <a:r>
              <a:rPr lang="en-US" dirty="0"/>
              <a:t>Opportunities to share on topics of interest (i.e. government ownership and role of education systems)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F1023F-475C-4B4A-B14A-E8E81DA2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Education WG: </a:t>
            </a:r>
            <a:br>
              <a:rPr lang="en-US" sz="3600" b="1" dirty="0"/>
            </a:br>
            <a:r>
              <a:rPr lang="en-US" sz="3600" b="1" dirty="0"/>
              <a:t>Challenges &amp;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97247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BDCDCA6D-9160-7940-9709-33B79B72B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81309"/>
            <a:ext cx="8763000" cy="9207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Health Working Group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8F500F54-7700-C14E-8429-5C504C8ED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046508"/>
            <a:ext cx="8953500" cy="57301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233363" indent="-2333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Lessons: 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itchFamily="34" charset="0"/>
                <a:ea typeface="+mn-ea"/>
                <a:cs typeface="Arial" charset="0"/>
              </a:rPr>
              <a:t>Tremendous value in learning exchange with 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others engaged in scale-up work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Increasing attention to scale up with many “talking the talk” now, but few “walking the walk”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For some critical recurring scale-up issues - like adaptation, sustainability and country ownership – we are gaining consensus around how best to proceed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Challenges:</a:t>
            </a:r>
          </a:p>
          <a:p>
            <a:pPr lvl="1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Primary focus of many participants is family planning &amp; reproductive health</a:t>
            </a:r>
          </a:p>
          <a:p>
            <a:pPr lvl="1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Limited involvement of country participants/insufficient engagement with larger virtual CoP membership</a:t>
            </a:r>
          </a:p>
          <a:p>
            <a:pPr lvl="1" indent="-4572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Need to transition leadership from the USAID-funded Evidence to Action (E2A) Project to another organization</a:t>
            </a:r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4EE31B73-4971-C24F-B2C0-2386DD114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78097"/>
            <a:ext cx="8305800" cy="0"/>
          </a:xfrm>
          <a:prstGeom prst="line">
            <a:avLst/>
          </a:prstGeom>
          <a:noFill/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4" name="Line 7">
            <a:extLst>
              <a:ext uri="{FF2B5EF4-FFF2-40B4-BE49-F238E27FC236}">
                <a16:creationId xmlns:a16="http://schemas.microsoft.com/office/drawing/2014/main" id="{FF6E7B89-32B5-F245-A319-0DEDE5E5F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22547"/>
            <a:ext cx="830580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8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5700" y="857250"/>
            <a:ext cx="1305794" cy="2068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31" y="940667"/>
            <a:ext cx="4772069" cy="1758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02" y="2275436"/>
            <a:ext cx="294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Shared understanding about what scaling means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Scaling paradigms: “more” vs “sustainable systems change” </a:t>
            </a:r>
          </a:p>
        </p:txBody>
      </p:sp>
      <p:pic>
        <p:nvPicPr>
          <p:cNvPr id="7" name="Picture 2" descr="Image result for scaling 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2769554" cy="14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2224" y="4633013"/>
            <a:ext cx="174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Increase is use of “softer” methods- advocacy, “creating a movement”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78054"/>
            <a:ext cx="4588328" cy="14226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28225" y="3111268"/>
            <a:ext cx="2577693" cy="1131079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Tension: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Scaling packages of innovations vs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Who scales?! Fit for scale?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88" y="2699113"/>
            <a:ext cx="2674113" cy="3301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8484" y="2893549"/>
            <a:ext cx="1014413" cy="957263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613F85F6-F3B2-DD40-BAC9-96ED20105EB7}"/>
              </a:ext>
            </a:extLst>
          </p:cNvPr>
          <p:cNvSpPr txBox="1">
            <a:spLocks/>
          </p:cNvSpPr>
          <p:nvPr/>
        </p:nvSpPr>
        <p:spPr>
          <a:xfrm>
            <a:off x="1171583" y="141201"/>
            <a:ext cx="7886700" cy="892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Helvetica" pitchFamily="2" charset="0"/>
              </a:rPr>
              <a:t>Agriculture and Rural Development</a:t>
            </a:r>
          </a:p>
        </p:txBody>
      </p:sp>
    </p:spTree>
    <p:extLst>
      <p:ext uri="{BB962C8B-B14F-4D97-AF65-F5344CB8AC3E}">
        <p14:creationId xmlns:p14="http://schemas.microsoft.com/office/powerpoint/2010/main" val="87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SI_20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33469"/>
      </a:accent1>
      <a:accent2>
        <a:srgbClr val="009CA6"/>
      </a:accent2>
      <a:accent3>
        <a:srgbClr val="5482AB"/>
      </a:accent3>
      <a:accent4>
        <a:srgbClr val="AC83B3"/>
      </a:accent4>
      <a:accent5>
        <a:srgbClr val="CACACA"/>
      </a:accent5>
      <a:accent6>
        <a:srgbClr val="515151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P TO4 Technical Offerings.potx" id="{B668EC11-B61F-4EE9-BC07-24C3B67DEE0E}" vid="{4F4786CB-7DCC-4767-BAC9-5A70CCE624F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MSI_20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33469"/>
      </a:accent1>
      <a:accent2>
        <a:srgbClr val="009CA6"/>
      </a:accent2>
      <a:accent3>
        <a:srgbClr val="5482AB"/>
      </a:accent3>
      <a:accent4>
        <a:srgbClr val="AC83B3"/>
      </a:accent4>
      <a:accent5>
        <a:srgbClr val="CACACA"/>
      </a:accent5>
      <a:accent6>
        <a:srgbClr val="515151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CB75FF5C-59CD-7143-87B6-F7489B0DE354}" vid="{6172C116-EFD7-4E4F-8068-3B57D997004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MESP TO4 Technical Offerings_V2</Template>
  <TotalTime>123</TotalTime>
  <Words>850</Words>
  <Application>Microsoft Office PowerPoint</Application>
  <PresentationFormat>On-screen Show (4:3)</PresentationFormat>
  <Paragraphs>175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Calibri Light</vt:lpstr>
      <vt:lpstr>Wingdings</vt:lpstr>
      <vt:lpstr>Gill Sans</vt:lpstr>
      <vt:lpstr>Times New Roman</vt:lpstr>
      <vt:lpstr>Source Sans Pro Semibold</vt:lpstr>
      <vt:lpstr>Source Sans Pro</vt:lpstr>
      <vt:lpstr>Franklin Gothic Book</vt:lpstr>
      <vt:lpstr>Helvetica</vt:lpstr>
      <vt:lpstr>Source Sans Pro ExtraLight</vt:lpstr>
      <vt:lpstr>Source Sans Pro Light</vt:lpstr>
      <vt:lpstr>Georgia</vt:lpstr>
      <vt:lpstr>Calibri</vt:lpstr>
      <vt:lpstr>Office Theme</vt:lpstr>
      <vt:lpstr>1_Office Theme</vt:lpstr>
      <vt:lpstr>2_Office Theme</vt:lpstr>
      <vt:lpstr>2_Default Design</vt:lpstr>
      <vt:lpstr>3_Office Theme</vt:lpstr>
      <vt:lpstr>PowerPoint Presentation</vt:lpstr>
      <vt:lpstr>Education WG:  Accomplishments &amp; Lessons Learned</vt:lpstr>
      <vt:lpstr>PowerPoint Presentation</vt:lpstr>
      <vt:lpstr>PowerPoint Presentation</vt:lpstr>
      <vt:lpstr>PowerPoint Presentation</vt:lpstr>
      <vt:lpstr>M&amp;E Working Group – Accomplishments</vt:lpstr>
      <vt:lpstr>Education WG:  Challenges &amp; Lessons Learned</vt:lpstr>
      <vt:lpstr>PowerPoint Presentation</vt:lpstr>
      <vt:lpstr>PowerPoint Presentation</vt:lpstr>
      <vt:lpstr>PowerPoint Presentation</vt:lpstr>
      <vt:lpstr>M&amp;E Working Group – Lessons/Challenges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Community of Practice Education Working Group   October 2019</dc:title>
  <dc:creator>Tolani, Nitika</dc:creator>
  <cp:lastModifiedBy>Warner, Karen</cp:lastModifiedBy>
  <cp:revision>22</cp:revision>
  <cp:lastPrinted>2019-10-24T11:55:04Z</cp:lastPrinted>
  <dcterms:created xsi:type="dcterms:W3CDTF">2019-10-20T05:48:40Z</dcterms:created>
  <dcterms:modified xsi:type="dcterms:W3CDTF">2020-10-28T00:11:41Z</dcterms:modified>
</cp:coreProperties>
</file>