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1364" r:id="rId5"/>
    <p:sldId id="1368" r:id="rId6"/>
    <p:sldId id="1360" r:id="rId7"/>
    <p:sldId id="1361" r:id="rId8"/>
    <p:sldId id="1365" r:id="rId9"/>
    <p:sldId id="792" r:id="rId10"/>
    <p:sldId id="784" r:id="rId11"/>
    <p:sldId id="781" r:id="rId12"/>
    <p:sldId id="1366" r:id="rId13"/>
    <p:sldId id="13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e Vieille" initials="MV" lastIdx="4" clrIdx="0">
    <p:extLst>
      <p:ext uri="{19B8F6BF-5375-455C-9EA6-DF929625EA0E}">
        <p15:presenceInfo xmlns:p15="http://schemas.microsoft.com/office/powerpoint/2012/main" userId="Maxime Vieille" providerId="None"/>
      </p:ext>
    </p:extLst>
  </p:cmAuthor>
  <p:cmAuthor id="2" name="Max Vieille" initials="MV" lastIdx="5" clrIdx="1">
    <p:extLst>
      <p:ext uri="{19B8F6BF-5375-455C-9EA6-DF929625EA0E}">
        <p15:presenceInfo xmlns:p15="http://schemas.microsoft.com/office/powerpoint/2012/main" userId="Max Vieille" providerId="None"/>
      </p:ext>
    </p:extLst>
  </p:cmAuthor>
  <p:cmAuthor id="3" name="Hannah Reichardt" initials="HR" lastIdx="4" clrIdx="2">
    <p:extLst>
      <p:ext uri="{19B8F6BF-5375-455C-9EA6-DF929625EA0E}">
        <p15:presenceInfo xmlns:p15="http://schemas.microsoft.com/office/powerpoint/2012/main" userId="1cab59a84031fd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358"/>
    <a:srgbClr val="60BAD7"/>
    <a:srgbClr val="FF9900"/>
    <a:srgbClr val="FFE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34"/>
    <p:restoredTop sz="95878" autoAdjust="0"/>
  </p:normalViewPr>
  <p:slideViewPr>
    <p:cSldViewPr snapToGrid="0" snapToObjects="1">
      <p:cViewPr>
        <p:scale>
          <a:sx n="95" d="100"/>
          <a:sy n="95" d="100"/>
        </p:scale>
        <p:origin x="16" y="86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9E662-27E7-3443-B383-F975EAF337A9}" type="datetimeFigureOut">
              <a:rPr lang="en-US" smtClean="0"/>
              <a:t>4/29/25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9661F-0E79-AD4E-A4E8-F008BFCEE847}" type="slidenum">
              <a:rPr lang="en-US" smtClean="0"/>
              <a:t>‹#›</a:t>
            </a:fld>
            <a:endParaRPr lang="en-US"/>
          </a:p>
        </p:txBody>
      </p:sp>
    </p:spTree>
    <p:extLst>
      <p:ext uri="{BB962C8B-B14F-4D97-AF65-F5344CB8AC3E}">
        <p14:creationId xmlns:p14="http://schemas.microsoft.com/office/powerpoint/2010/main" val="5762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530FF-8E19-EB47-11A0-8BDB843C9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10CC9-6FFB-728F-569D-8F3DD78F0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2EE8A-26A3-A7D0-217E-9EB6EB40CFE9}"/>
              </a:ext>
            </a:extLst>
          </p:cNvPr>
          <p:cNvSpPr>
            <a:spLocks noGrp="1"/>
          </p:cNvSpPr>
          <p:nvPr>
            <p:ph type="body" idx="1"/>
          </p:nvPr>
        </p:nvSpPr>
        <p:spPr/>
        <p:txBody>
          <a:bodyPr/>
          <a:lstStyle/>
          <a:p>
            <a:r>
              <a:rPr lang="en-US" dirty="0"/>
              <a:t>Already said it’s not about supplanting one element (the core product) with another in the same system.  The innovation required consideration as the whole system that the innovation needed to be a success. It required seeing the complexity.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strike="noStrike" dirty="0">
                <a:effectLst/>
                <a:latin typeface="Arial" panose="020B0604020202020204" pitchFamily="34" charset="0"/>
                <a:ea typeface="Arial" panose="020B0604020202020204" pitchFamily="34" charset="0"/>
              </a:rPr>
              <a:t>Complex Challenge:</a:t>
            </a:r>
            <a:r>
              <a:rPr lang="en-GB" sz="1200" u="none" strike="noStrike" dirty="0">
                <a:effectLst/>
                <a:latin typeface="Arial" panose="020B0604020202020204" pitchFamily="34" charset="0"/>
                <a:ea typeface="Arial" panose="020B0604020202020204" pitchFamily="34" charset="0"/>
              </a:rPr>
              <a:t> NFI &amp; food aid demonstrating low impact and undignified, disempowering aid experience. Organisational and practitioner competencies, systems/processes, funding were firmly oriented around this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effectLst/>
                <a:latin typeface="Arial" panose="020B0604020202020204" pitchFamily="34" charset="0"/>
                <a:ea typeface="Arial" panose="020B0604020202020204" pitchFamily="34" charset="0"/>
              </a:rPr>
              <a:t>After a few successful pilots that proved the ‘case’ for the effectiveness of cash aid, the work has been enormous to then build out the complete solution which enables it to be successful at scale.</a:t>
            </a:r>
          </a:p>
          <a:p>
            <a:endParaRPr lang="en-US" dirty="0"/>
          </a:p>
        </p:txBody>
      </p:sp>
      <p:sp>
        <p:nvSpPr>
          <p:cNvPr id="4" name="Slide Number Placeholder 3">
            <a:extLst>
              <a:ext uri="{FF2B5EF4-FFF2-40B4-BE49-F238E27FC236}">
                <a16:creationId xmlns:a16="http://schemas.microsoft.com/office/drawing/2014/main" id="{BDE51B90-564E-0560-E593-FDCC53491424}"/>
              </a:ext>
            </a:extLst>
          </p:cNvPr>
          <p:cNvSpPr>
            <a:spLocks noGrp="1"/>
          </p:cNvSpPr>
          <p:nvPr>
            <p:ph type="sldNum" sz="quarter" idx="5"/>
          </p:nvPr>
        </p:nvSpPr>
        <p:spPr/>
        <p:txBody>
          <a:bodyPr/>
          <a:lstStyle/>
          <a:p>
            <a:fld id="{62E2D726-F8DA-9546-9F17-81B00458F8CD}" type="slidenum">
              <a:rPr lang="en-US" smtClean="0"/>
              <a:t>2</a:t>
            </a:fld>
            <a:endParaRPr lang="en-US"/>
          </a:p>
        </p:txBody>
      </p:sp>
    </p:spTree>
    <p:extLst>
      <p:ext uri="{BB962C8B-B14F-4D97-AF65-F5344CB8AC3E}">
        <p14:creationId xmlns:p14="http://schemas.microsoft.com/office/powerpoint/2010/main" val="155106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one of most significant innovations in humanitarian space in recent years, is cash aid.  </a:t>
            </a:r>
          </a:p>
          <a:p>
            <a:r>
              <a:rPr lang="en-US" dirty="0"/>
              <a:t>And if we thought about only as an innovation at in the old innovation journey, we would be swapping out the core product in the aid system.  But, this has actually been about a new ecosystem.</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62E2D726-F8DA-9546-9F17-81B00458F8CD}" type="slidenum">
              <a:rPr lang="en-US" smtClean="0"/>
              <a:t>6</a:t>
            </a:fld>
            <a:endParaRPr lang="en-US"/>
          </a:p>
        </p:txBody>
      </p:sp>
    </p:spTree>
    <p:extLst>
      <p:ext uri="{BB962C8B-B14F-4D97-AF65-F5344CB8AC3E}">
        <p14:creationId xmlns:p14="http://schemas.microsoft.com/office/powerpoint/2010/main" val="326742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said it’s not about supplanting one element (the core product) with another in the same system.  The innovation required consideration as the whole system that the innovation needed to be a success. It required seeing the complexity.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none" strike="noStrike" dirty="0">
                <a:effectLst/>
                <a:latin typeface="Arial" panose="020B0604020202020204" pitchFamily="34" charset="0"/>
                <a:ea typeface="Arial" panose="020B0604020202020204" pitchFamily="34" charset="0"/>
              </a:rPr>
              <a:t>Complex Challenge:</a:t>
            </a:r>
            <a:r>
              <a:rPr lang="en-GB" sz="1200" u="none" strike="noStrike" dirty="0">
                <a:effectLst/>
                <a:latin typeface="Arial" panose="020B0604020202020204" pitchFamily="34" charset="0"/>
                <a:ea typeface="Arial" panose="020B0604020202020204" pitchFamily="34" charset="0"/>
              </a:rPr>
              <a:t> NFI &amp; food aid demonstrating low impact and undignified, disempowering aid experience. Organisational and practitioner competencies, systems/processes, funding were firmly oriented around this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dirty="0">
                <a:effectLst/>
                <a:latin typeface="Arial" panose="020B0604020202020204" pitchFamily="34" charset="0"/>
                <a:ea typeface="Arial" panose="020B0604020202020204" pitchFamily="34" charset="0"/>
              </a:rPr>
              <a:t>After a few successful pilots that proved the ‘case’ for the effectiveness of cash aid, the work has been enormous to then build out the complete solution which enables it to be successful at scale.</a:t>
            </a:r>
          </a:p>
          <a:p>
            <a:endParaRPr lang="en-US" dirty="0"/>
          </a:p>
        </p:txBody>
      </p:sp>
      <p:sp>
        <p:nvSpPr>
          <p:cNvPr id="4" name="Slide Number Placeholder 3"/>
          <p:cNvSpPr>
            <a:spLocks noGrp="1"/>
          </p:cNvSpPr>
          <p:nvPr>
            <p:ph type="sldNum" sz="quarter" idx="5"/>
          </p:nvPr>
        </p:nvSpPr>
        <p:spPr/>
        <p:txBody>
          <a:bodyPr/>
          <a:lstStyle/>
          <a:p>
            <a:fld id="{62E2D726-F8DA-9546-9F17-81B00458F8CD}" type="slidenum">
              <a:rPr lang="en-US" smtClean="0"/>
              <a:t>7</a:t>
            </a:fld>
            <a:endParaRPr lang="en-US"/>
          </a:p>
        </p:txBody>
      </p:sp>
    </p:spTree>
    <p:extLst>
      <p:ext uri="{BB962C8B-B14F-4D97-AF65-F5344CB8AC3E}">
        <p14:creationId xmlns:p14="http://schemas.microsoft.com/office/powerpoint/2010/main" val="6480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15000"/>
              </a:lnSpc>
              <a:buFont typeface="+mj-lt"/>
              <a:buNone/>
            </a:pPr>
            <a:r>
              <a:rPr lang="en-GB" sz="1100" b="1" i="1" u="none" strike="noStrike" dirty="0">
                <a:effectLst/>
                <a:latin typeface="Arial" panose="020B0604020202020204" pitchFamily="34" charset="0"/>
                <a:ea typeface="Arial" panose="020B0604020202020204" pitchFamily="34" charset="0"/>
              </a:rPr>
              <a:t>We used to think about optimizing supply chains - Now we think about an entirely new ecosystem – cash aid</a:t>
            </a:r>
          </a:p>
          <a:p>
            <a:pPr marL="742950" lvl="1" indent="-285750">
              <a:lnSpc>
                <a:spcPct val="115000"/>
              </a:lnSpc>
              <a:buFont typeface="+mj-lt"/>
              <a:buAutoNum type="alphaLcPeriod"/>
            </a:pPr>
            <a:endParaRPr lang="en-GB" sz="1100" b="1" i="1" u="none" strike="noStrike" dirty="0">
              <a:effectLst/>
              <a:latin typeface="Arial" panose="020B0604020202020204" pitchFamily="34" charset="0"/>
              <a:ea typeface="Arial" panose="020B0604020202020204" pitchFamily="34" charset="0"/>
            </a:endParaRPr>
          </a:p>
          <a:p>
            <a:pPr marL="742950" lvl="1" indent="-285750">
              <a:lnSpc>
                <a:spcPct val="115000"/>
              </a:lnSpc>
              <a:buFont typeface="+mj-lt"/>
              <a:buAutoNum type="alphaLcPeriod"/>
            </a:pPr>
            <a:r>
              <a:rPr lang="en-GB" sz="1100" b="1" i="1" u="none" strike="noStrike" dirty="0">
                <a:effectLst/>
                <a:latin typeface="Arial" panose="020B0604020202020204" pitchFamily="34" charset="0"/>
                <a:ea typeface="Arial" panose="020B0604020202020204" pitchFamily="34" charset="0"/>
              </a:rPr>
              <a:t>Complex Ecosystem Solution:</a:t>
            </a:r>
            <a:r>
              <a:rPr lang="en-GB" sz="1100" u="none" strike="noStrike" dirty="0">
                <a:effectLst/>
                <a:latin typeface="Arial" panose="020B0604020202020204" pitchFamily="34" charset="0"/>
                <a:ea typeface="Arial" panose="020B0604020202020204" pitchFamily="34" charset="0"/>
              </a:rPr>
              <a:t> Cash required a complete solution: Markets, new actors (local actors, financial services, mobile technology/network providers), new sets of processes (fewer warehouses and supply pipelines, more contracting with private sector), new models of coordination amongst actors (e.g. cash consortia for operations and cash working groups), different skills and practices / policies (birth of </a:t>
            </a:r>
            <a:r>
              <a:rPr lang="en-GB" sz="1100" u="none" strike="noStrike" dirty="0" err="1">
                <a:effectLst/>
                <a:latin typeface="Arial" panose="020B0604020202020204" pitchFamily="34" charset="0"/>
                <a:ea typeface="Arial" panose="020B0604020202020204" pitchFamily="34" charset="0"/>
              </a:rPr>
              <a:t>CashCap</a:t>
            </a:r>
            <a:r>
              <a:rPr lang="en-GB" sz="1100" u="none" strike="noStrike" dirty="0">
                <a:effectLst/>
                <a:latin typeface="Arial" panose="020B0604020202020204" pitchFamily="34" charset="0"/>
                <a:ea typeface="Arial" panose="020B0604020202020204" pitchFamily="34" charset="0"/>
              </a:rPr>
              <a:t>, </a:t>
            </a:r>
            <a:r>
              <a:rPr lang="en-GB" sz="1100" u="none" strike="noStrike" dirty="0" err="1">
                <a:effectLst/>
                <a:latin typeface="Arial" panose="020B0604020202020204" pitchFamily="34" charset="0"/>
                <a:ea typeface="Arial" panose="020B0604020202020204" pitchFamily="34" charset="0"/>
              </a:rPr>
              <a:t>CaLP</a:t>
            </a:r>
            <a:r>
              <a:rPr lang="en-GB" sz="1100" u="none" strike="noStrike" dirty="0">
                <a:effectLst/>
                <a:latin typeface="Arial" panose="020B0604020202020204" pitchFamily="34" charset="0"/>
                <a:ea typeface="Arial" panose="020B0604020202020204" pitchFamily="34" charset="0"/>
              </a:rPr>
              <a:t> etc.)...</a:t>
            </a:r>
          </a:p>
          <a:p>
            <a:pPr marL="742950" lvl="1" indent="-285750">
              <a:lnSpc>
                <a:spcPct val="115000"/>
              </a:lnSpc>
              <a:buFont typeface="+mj-lt"/>
              <a:buAutoNum type="alphaLcPeriod"/>
            </a:pPr>
            <a:r>
              <a:rPr lang="en-GB" sz="1100" b="1" i="1" u="none" strike="noStrike" dirty="0">
                <a:effectLst/>
                <a:latin typeface="Arial" panose="020B0604020202020204" pitchFamily="34" charset="0"/>
                <a:ea typeface="Arial" panose="020B0604020202020204" pitchFamily="34" charset="0"/>
              </a:rPr>
              <a:t>The Power to Deliver Real Impact:</a:t>
            </a:r>
            <a:r>
              <a:rPr lang="en-GB" sz="1100" u="none" strike="noStrike" dirty="0">
                <a:effectLst/>
                <a:latin typeface="Arial" panose="020B0604020202020204" pitchFamily="34" charset="0"/>
                <a:ea typeface="Arial" panose="020B0604020202020204" pitchFamily="34" charset="0"/>
              </a:rPr>
              <a:t> A new narrative backed by evidence - cash as highly impactful and more dignified, less risky than perceived, a more dynamic and innovative aid model that could adapt to contexts more appropriately, include private sector more directly, utilise digital technological advancements.</a:t>
            </a:r>
          </a:p>
          <a:p>
            <a:pPr marL="742950" lvl="1" indent="-285750">
              <a:lnSpc>
                <a:spcPct val="115000"/>
              </a:lnSpc>
              <a:buFont typeface="+mj-lt"/>
              <a:buAutoNum type="alphaLcPeriod"/>
            </a:pPr>
            <a:endParaRPr lang="en-GB" sz="1100" u="none" strike="noStrike" dirty="0">
              <a:effectLst/>
              <a:latin typeface="Arial" panose="020B0604020202020204" pitchFamily="34" charset="0"/>
              <a:ea typeface="Arial" panose="020B0604020202020204" pitchFamily="34" charset="0"/>
            </a:endParaRPr>
          </a:p>
          <a:p>
            <a:r>
              <a:rPr lang="en-GB" sz="1100" b="1" i="1" dirty="0">
                <a:effectLst/>
                <a:latin typeface="Arial" panose="020B0604020202020204" pitchFamily="34" charset="0"/>
                <a:ea typeface="Arial" panose="020B0604020202020204" pitchFamily="34" charset="0"/>
              </a:rPr>
              <a:t>Complex Innovations Are Not Overnight Revolutions:</a:t>
            </a:r>
            <a:r>
              <a:rPr lang="en-GB" sz="1100" dirty="0">
                <a:effectLst/>
                <a:latin typeface="Arial" panose="020B0604020202020204" pitchFamily="34" charset="0"/>
                <a:ea typeface="Arial" panose="020B0604020202020204" pitchFamily="34" charset="0"/>
              </a:rPr>
              <a:t> Ongoing challenging learning (e.g. how to address coordination in a system focused around sectors not modalities of aid? How to create interoperability between actors to increase collaboration and inclusivity of local actors?), building of new capabilities (to match varied and evolving ‘last mile’ innovations…. physical cash, bank cards, vouchers, direct support to markets, mobile phone cash transfers, biometrically enabled transfers….), ongoing barriers (connectedness of cash aid with social protection systems, legislative / political issues).</a:t>
            </a:r>
            <a:r>
              <a:rPr lang="en-GB" dirty="0">
                <a:effectLst/>
              </a:rPr>
              <a:t> </a:t>
            </a:r>
          </a:p>
          <a:p>
            <a:endParaRPr lang="en-GB" dirty="0">
              <a:effectLst/>
            </a:endParaRPr>
          </a:p>
          <a:p>
            <a:r>
              <a:rPr lang="en-GB" dirty="0">
                <a:effectLst/>
              </a:rPr>
              <a:t>Changed the system</a:t>
            </a:r>
            <a:endParaRPr lang="en-US" dirty="0"/>
          </a:p>
        </p:txBody>
      </p:sp>
      <p:sp>
        <p:nvSpPr>
          <p:cNvPr id="4" name="Slide Number Placeholder 3"/>
          <p:cNvSpPr>
            <a:spLocks noGrp="1"/>
          </p:cNvSpPr>
          <p:nvPr>
            <p:ph type="sldNum" sz="quarter" idx="5"/>
          </p:nvPr>
        </p:nvSpPr>
        <p:spPr/>
        <p:txBody>
          <a:bodyPr/>
          <a:lstStyle/>
          <a:p>
            <a:fld id="{62E2D726-F8DA-9546-9F17-81B00458F8CD}" type="slidenum">
              <a:rPr lang="en-US" smtClean="0"/>
              <a:t>8</a:t>
            </a:fld>
            <a:endParaRPr lang="en-US"/>
          </a:p>
        </p:txBody>
      </p:sp>
    </p:spTree>
    <p:extLst>
      <p:ext uri="{BB962C8B-B14F-4D97-AF65-F5344CB8AC3E}">
        <p14:creationId xmlns:p14="http://schemas.microsoft.com/office/powerpoint/2010/main" val="143513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055D-7B8E-F947-9890-3DCBA9CB5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1AF9E-A904-9940-8D98-F205335FB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96B8E-BB31-6547-84E7-98E00391CCDD}"/>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5" name="Footer Placeholder 4">
            <a:extLst>
              <a:ext uri="{FF2B5EF4-FFF2-40B4-BE49-F238E27FC236}">
                <a16:creationId xmlns:a16="http://schemas.microsoft.com/office/drawing/2014/main" id="{E84D3DC7-F5A3-204A-AECA-8B3B21EFB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16FC2-E282-2A4A-A383-F4A01076A568}"/>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297963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E58D-5589-EB45-A25F-F9D985657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F52BE-7D5C-154E-B53B-340B8BC365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E4EC3-B2A4-3841-A23C-869AA7374614}"/>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5" name="Footer Placeholder 4">
            <a:extLst>
              <a:ext uri="{FF2B5EF4-FFF2-40B4-BE49-F238E27FC236}">
                <a16:creationId xmlns:a16="http://schemas.microsoft.com/office/drawing/2014/main" id="{1F5CD062-1740-C040-A21F-C143EAEFA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5672B-5C05-724D-9B18-F99B0BD4EAF7}"/>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344009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EA20B-235D-C443-9831-A6ECFB1CF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FC10F-C054-E947-9E2C-86AEE10432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6962B-D989-1942-A6B0-CE1C7FECB1BB}"/>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5" name="Footer Placeholder 4">
            <a:extLst>
              <a:ext uri="{FF2B5EF4-FFF2-40B4-BE49-F238E27FC236}">
                <a16:creationId xmlns:a16="http://schemas.microsoft.com/office/drawing/2014/main" id="{DC82F7CC-3D78-2843-8BE9-CC53B2FF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9720B-4746-5345-8C18-C4852AC6076A}"/>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305186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E835-C381-3D42-944B-8FC62F3BD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7FC76-E19E-4242-B813-4E47EB07B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8F961-04BE-7F4C-A17C-8B13B235A182}"/>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5" name="Footer Placeholder 4">
            <a:extLst>
              <a:ext uri="{FF2B5EF4-FFF2-40B4-BE49-F238E27FC236}">
                <a16:creationId xmlns:a16="http://schemas.microsoft.com/office/drawing/2014/main" id="{F0828407-1ABF-0849-A1C2-E84EBD820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67238-0E04-B54D-ADBB-B705C9C71F29}"/>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148319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117-2249-1344-993F-61ACE3051E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CCC3-EA00-2744-B016-D6A86BD3BB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1319A4-8CBB-D948-BBDA-F565A5F307A9}"/>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5" name="Footer Placeholder 4">
            <a:extLst>
              <a:ext uri="{FF2B5EF4-FFF2-40B4-BE49-F238E27FC236}">
                <a16:creationId xmlns:a16="http://schemas.microsoft.com/office/drawing/2014/main" id="{08636BC4-F680-7045-9D6A-139F61658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3C079-9965-6C4C-AB5B-7408D3A181D8}"/>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136586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879-3EE5-E24B-9D7B-9EDFB7DC4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5AB7F-9000-104A-B8ED-EF077E49B4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CDE06-C40A-9C4C-9D98-AF9FEAA4B8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ABAAE-D830-094B-8770-82953949DC9B}"/>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6" name="Footer Placeholder 5">
            <a:extLst>
              <a:ext uri="{FF2B5EF4-FFF2-40B4-BE49-F238E27FC236}">
                <a16:creationId xmlns:a16="http://schemas.microsoft.com/office/drawing/2014/main" id="{8692F2DF-6A54-C949-9EC3-44D9D012F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4AF0E-49A5-874C-A04B-0371366DBB09}"/>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18702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0176-8392-3D42-97EF-5AF7A775DC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E1159-87C9-DD4C-B5A9-2C6FF6CEF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02E533-8321-1A4C-8D07-31874DC1AA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87B04-821A-284B-9B68-DE2F54EDD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E586D4-DA12-3248-9464-BCABF1EE18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241E9-0DD2-A340-8A89-26B3E31650D7}"/>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8" name="Footer Placeholder 7">
            <a:extLst>
              <a:ext uri="{FF2B5EF4-FFF2-40B4-BE49-F238E27FC236}">
                <a16:creationId xmlns:a16="http://schemas.microsoft.com/office/drawing/2014/main" id="{581388BE-F9DB-0C40-8EEF-0C41BD68A1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DE50BB-D869-CB46-92F2-44AA8D5762DA}"/>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227796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CE91-D5F0-0B49-9C50-3BD8ABD2C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9C9ADB-58E6-7643-9617-B5CB638702A0}"/>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4" name="Footer Placeholder 3">
            <a:extLst>
              <a:ext uri="{FF2B5EF4-FFF2-40B4-BE49-F238E27FC236}">
                <a16:creationId xmlns:a16="http://schemas.microsoft.com/office/drawing/2014/main" id="{07101CE8-2293-A54C-84AD-5C1E3413BC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0CC690-B363-614D-BACF-0991610FE5CE}"/>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190957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D18ED-7365-714A-A198-5B7CBE1C4002}"/>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3" name="Footer Placeholder 2">
            <a:extLst>
              <a:ext uri="{FF2B5EF4-FFF2-40B4-BE49-F238E27FC236}">
                <a16:creationId xmlns:a16="http://schemas.microsoft.com/office/drawing/2014/main" id="{A15E8C8F-FA16-4C44-B5FC-78B1B5FCE7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21AA8B-1137-464F-A679-DB03B1C526DC}"/>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6442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6D31-6849-F041-B6E7-9828AAF84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1405C-8C9B-384C-9D82-B2B81FFD4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3183E-DEEC-D44F-AEB8-A5B840C28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BE5BF7-C885-E849-8639-2F18A47B1E90}"/>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6" name="Footer Placeholder 5">
            <a:extLst>
              <a:ext uri="{FF2B5EF4-FFF2-40B4-BE49-F238E27FC236}">
                <a16:creationId xmlns:a16="http://schemas.microsoft.com/office/drawing/2014/main" id="{2ECD0154-6E9E-464B-BA59-E308D0A2B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FA0C5-9F39-A64F-9230-0952BDAE0DE1}"/>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299440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B229-959D-1447-9222-FFD78B0E7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6A936-3EB0-F64B-A1AE-06DE15974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032C8-D7AE-B34A-B04C-42EDFE880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2B67AA-34E6-B942-BBBC-54A3ADCBD959}"/>
              </a:ext>
            </a:extLst>
          </p:cNvPr>
          <p:cNvSpPr>
            <a:spLocks noGrp="1"/>
          </p:cNvSpPr>
          <p:nvPr>
            <p:ph type="dt" sz="half" idx="10"/>
          </p:nvPr>
        </p:nvSpPr>
        <p:spPr/>
        <p:txBody>
          <a:bodyPr/>
          <a:lstStyle/>
          <a:p>
            <a:fld id="{BD78C8EE-1888-8A4B-BD01-4EB5EF914981}" type="datetimeFigureOut">
              <a:rPr lang="en-US" smtClean="0"/>
              <a:t>4/29/25</a:t>
            </a:fld>
            <a:endParaRPr lang="en-US"/>
          </a:p>
        </p:txBody>
      </p:sp>
      <p:sp>
        <p:nvSpPr>
          <p:cNvPr id="6" name="Footer Placeholder 5">
            <a:extLst>
              <a:ext uri="{FF2B5EF4-FFF2-40B4-BE49-F238E27FC236}">
                <a16:creationId xmlns:a16="http://schemas.microsoft.com/office/drawing/2014/main" id="{BF54CFE3-77FD-2943-A3D1-83FF6FB84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9A2BD-47FC-DE41-B24E-96826FE99BBA}"/>
              </a:ext>
            </a:extLst>
          </p:cNvPr>
          <p:cNvSpPr>
            <a:spLocks noGrp="1"/>
          </p:cNvSpPr>
          <p:nvPr>
            <p:ph type="sldNum" sz="quarter" idx="12"/>
          </p:nvPr>
        </p:nvSpPr>
        <p:spPr/>
        <p:txBody>
          <a:bodyPr/>
          <a:lstStyle/>
          <a:p>
            <a:fld id="{BD7599FB-FBDE-0F46-A331-0A2C20154D87}" type="slidenum">
              <a:rPr lang="en-US" smtClean="0"/>
              <a:t>‹#›</a:t>
            </a:fld>
            <a:endParaRPr lang="en-US"/>
          </a:p>
        </p:txBody>
      </p:sp>
    </p:spTree>
    <p:extLst>
      <p:ext uri="{BB962C8B-B14F-4D97-AF65-F5344CB8AC3E}">
        <p14:creationId xmlns:p14="http://schemas.microsoft.com/office/powerpoint/2010/main" val="373700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166FB-EE30-294A-895F-AC3641F15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E4338-8249-6149-BFA3-35ECEDAD0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87D92-57C7-124F-9576-11EDA4A39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8C8EE-1888-8A4B-BD01-4EB5EF914981}" type="datetimeFigureOut">
              <a:rPr lang="en-US" smtClean="0"/>
              <a:t>4/29/25</a:t>
            </a:fld>
            <a:endParaRPr lang="en-US"/>
          </a:p>
        </p:txBody>
      </p:sp>
      <p:sp>
        <p:nvSpPr>
          <p:cNvPr id="5" name="Footer Placeholder 4">
            <a:extLst>
              <a:ext uri="{FF2B5EF4-FFF2-40B4-BE49-F238E27FC236}">
                <a16:creationId xmlns:a16="http://schemas.microsoft.com/office/drawing/2014/main" id="{3EE613DA-2EB4-E049-A536-C1770AB3C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DEDFB-9B9F-0B4E-899C-E2DB24FFF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599FB-FBDE-0F46-A331-0A2C20154D87}" type="slidenum">
              <a:rPr lang="en-US" smtClean="0"/>
              <a:t>‹#›</a:t>
            </a:fld>
            <a:endParaRPr lang="en-US"/>
          </a:p>
        </p:txBody>
      </p:sp>
    </p:spTree>
    <p:extLst>
      <p:ext uri="{BB962C8B-B14F-4D97-AF65-F5344CB8AC3E}">
        <p14:creationId xmlns:p14="http://schemas.microsoft.com/office/powerpoint/2010/main" val="507256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4.xml"/><Relationship Id="rId16"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5.svg"/><Relationship Id="rId9" Type="http://schemas.openxmlformats.org/officeDocument/2006/relationships/image" Target="../media/image18.png"/><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07339-A1F8-3DC9-BCB9-A9701F78D939}"/>
              </a:ext>
            </a:extLst>
          </p:cNvPr>
          <p:cNvPicPr>
            <a:picLocks noChangeAspect="1"/>
          </p:cNvPicPr>
          <p:nvPr/>
        </p:nvPicPr>
        <p:blipFill>
          <a:blip r:embed="rId2"/>
          <a:srcRect l="4136" t="15058" r="20143" b="9306"/>
          <a:stretch/>
        </p:blipFill>
        <p:spPr>
          <a:xfrm>
            <a:off x="626225" y="14253"/>
            <a:ext cx="10939549" cy="6829493"/>
          </a:xfrm>
          <a:prstGeom prst="rect">
            <a:avLst/>
          </a:prstGeom>
        </p:spPr>
      </p:pic>
    </p:spTree>
    <p:extLst>
      <p:ext uri="{BB962C8B-B14F-4D97-AF65-F5344CB8AC3E}">
        <p14:creationId xmlns:p14="http://schemas.microsoft.com/office/powerpoint/2010/main" val="399182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49E8-262C-1C68-645B-48762137C6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8450FA-7F1E-95A6-5D3F-55A06E5F3978}"/>
              </a:ext>
            </a:extLst>
          </p:cNvPr>
          <p:cNvSpPr>
            <a:spLocks noGrp="1"/>
          </p:cNvSpPr>
          <p:nvPr>
            <p:ph idx="1"/>
          </p:nvPr>
        </p:nvSpPr>
        <p:spPr>
          <a:xfrm>
            <a:off x="838200" y="1825625"/>
            <a:ext cx="11353800" cy="4351338"/>
          </a:xfrm>
        </p:spPr>
        <p:txBody>
          <a:bodyPr/>
          <a:lstStyle/>
          <a:p>
            <a:r>
              <a:rPr lang="en-US" dirty="0">
                <a:latin typeface="Helvetica Neue Light" panose="02000403000000020004" pitchFamily="2" charset="0"/>
              </a:rPr>
              <a:t>Core elements of the cash </a:t>
            </a:r>
            <a:r>
              <a:rPr lang="en-US" dirty="0">
                <a:latin typeface="Helvetica Neue Light" panose="02000403000000020004" pitchFamily="2" charset="0"/>
              </a:rPr>
              <a:t>aid system:</a:t>
            </a:r>
            <a:endParaRPr lang="en-US" dirty="0">
              <a:latin typeface="Helvetica Neue Light" panose="02000403000000020004" pitchFamily="2" charset="0"/>
            </a:endParaRPr>
          </a:p>
          <a:p>
            <a:pPr lvl="1"/>
            <a:r>
              <a:rPr lang="en-US" dirty="0">
                <a:latin typeface="Helvetica Neue Light" panose="02000403000000020004" pitchFamily="2" charset="0"/>
              </a:rPr>
              <a:t>Funding (different sources)</a:t>
            </a:r>
          </a:p>
          <a:p>
            <a:pPr lvl="1"/>
            <a:r>
              <a:rPr lang="en-US" dirty="0">
                <a:latin typeface="Helvetica Neue Light" panose="02000403000000020004" pitchFamily="2" charset="0"/>
              </a:rPr>
              <a:t>Disbursement solution (mobile payment, smart cards, vouchers, cash, banks)</a:t>
            </a:r>
          </a:p>
          <a:p>
            <a:pPr lvl="1"/>
            <a:r>
              <a:rPr lang="en-US" dirty="0">
                <a:latin typeface="Helvetica Neue Light" panose="02000403000000020004" pitchFamily="2" charset="0"/>
              </a:rPr>
              <a:t>Technology (data management, analysis)</a:t>
            </a:r>
          </a:p>
          <a:p>
            <a:pPr lvl="1"/>
            <a:r>
              <a:rPr lang="en-US" dirty="0">
                <a:latin typeface="Helvetica Neue Light" panose="02000403000000020004" pitchFamily="2" charset="0"/>
              </a:rPr>
              <a:t>Community engagement (sensitization, feedback…)</a:t>
            </a:r>
          </a:p>
          <a:p>
            <a:pPr lvl="1"/>
            <a:r>
              <a:rPr lang="en-US" dirty="0">
                <a:latin typeface="Helvetica Neue Light" panose="02000403000000020004" pitchFamily="2" charset="0"/>
              </a:rPr>
              <a:t>Role </a:t>
            </a:r>
            <a:r>
              <a:rPr lang="en-US" dirty="0">
                <a:latin typeface="Helvetica Neue Light" panose="02000403000000020004" pitchFamily="2" charset="0"/>
              </a:rPr>
              <a:t>of the </a:t>
            </a:r>
            <a:r>
              <a:rPr lang="en-US" dirty="0">
                <a:latin typeface="Helvetica Neue Light" panose="02000403000000020004" pitchFamily="2" charset="0"/>
              </a:rPr>
              <a:t>state</a:t>
            </a:r>
          </a:p>
          <a:p>
            <a:pPr lvl="1"/>
            <a:r>
              <a:rPr lang="en-US" dirty="0">
                <a:latin typeface="Helvetica Neue Light" panose="02000403000000020004" pitchFamily="2" charset="0"/>
              </a:rPr>
              <a:t>Coordination</a:t>
            </a:r>
            <a:r>
              <a:rPr lang="en-US" dirty="0">
                <a:latin typeface="Helvetica Neue Light" panose="02000403000000020004" pitchFamily="2" charset="0"/>
              </a:rPr>
              <a:t> (cash working groups, govt. led coordination)</a:t>
            </a:r>
          </a:p>
          <a:p>
            <a:pPr lvl="1"/>
            <a:r>
              <a:rPr lang="en-US" dirty="0">
                <a:latin typeface="Helvetica Neue Light" panose="02000403000000020004" pitchFamily="2" charset="0"/>
              </a:rPr>
              <a:t>Integration with existing systems (e.g. social protection)</a:t>
            </a:r>
          </a:p>
          <a:p>
            <a:pPr lvl="1"/>
            <a:r>
              <a:rPr lang="en-US" dirty="0">
                <a:latin typeface="Helvetica Neue Light" panose="02000403000000020004" pitchFamily="2" charset="0"/>
              </a:rPr>
              <a:t>Needs </a:t>
            </a:r>
            <a:r>
              <a:rPr lang="en-US" dirty="0">
                <a:latin typeface="Helvetica Neue Light" panose="02000403000000020004" pitchFamily="2" charset="0"/>
              </a:rPr>
              <a:t>(targeting different priorities)</a:t>
            </a:r>
          </a:p>
          <a:p>
            <a:pPr lvl="1"/>
            <a:endParaRPr lang="en-US" dirty="0"/>
          </a:p>
        </p:txBody>
      </p:sp>
      <p:sp>
        <p:nvSpPr>
          <p:cNvPr id="4" name="TextBox 3">
            <a:extLst>
              <a:ext uri="{FF2B5EF4-FFF2-40B4-BE49-F238E27FC236}">
                <a16:creationId xmlns:a16="http://schemas.microsoft.com/office/drawing/2014/main" id="{614C4648-A4FE-4C14-EB81-6488E7BEEF70}"/>
              </a:ext>
            </a:extLst>
          </p:cNvPr>
          <p:cNvSpPr txBox="1"/>
          <p:nvPr/>
        </p:nvSpPr>
        <p:spPr>
          <a:xfrm>
            <a:off x="279208" y="157523"/>
            <a:ext cx="11527310" cy="523220"/>
          </a:xfrm>
          <a:prstGeom prst="rect">
            <a:avLst/>
          </a:prstGeom>
          <a:noFill/>
        </p:spPr>
        <p:txBody>
          <a:bodyPr wrap="square" rtlCol="0">
            <a:spAutoFit/>
          </a:bodyPr>
          <a:lstStyle/>
          <a:p>
            <a:r>
              <a:rPr lang="en-US" sz="2800" b="1" dirty="0">
                <a:latin typeface="HELVETICA NEUE THIN" panose="020B0403020202020204" pitchFamily="34" charset="0"/>
              </a:rPr>
              <a:t>In every different </a:t>
            </a:r>
            <a:r>
              <a:rPr lang="en-US" sz="2800" b="1" u="sng" dirty="0">
                <a:latin typeface="HELVETICA NEUE THIN" panose="020B0403020202020204" pitchFamily="34" charset="0"/>
              </a:rPr>
              <a:t>context</a:t>
            </a:r>
            <a:r>
              <a:rPr lang="en-US" sz="2800" b="1" dirty="0">
                <a:latin typeface="HELVETICA NEUE THIN" panose="020B0403020202020204" pitchFamily="34" charset="0"/>
              </a:rPr>
              <a:t>, the cash aid system needs to be adapted</a:t>
            </a:r>
          </a:p>
        </p:txBody>
      </p:sp>
    </p:spTree>
    <p:extLst>
      <p:ext uri="{BB962C8B-B14F-4D97-AF65-F5344CB8AC3E}">
        <p14:creationId xmlns:p14="http://schemas.microsoft.com/office/powerpoint/2010/main" val="5928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1696-F626-204A-9128-DF6D7DD76AF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8C3678AF-83D9-742A-B565-DC730D62C4DE}"/>
              </a:ext>
            </a:extLst>
          </p:cNvPr>
          <p:cNvSpPr/>
          <p:nvPr/>
        </p:nvSpPr>
        <p:spPr>
          <a:xfrm>
            <a:off x="11720515" y="6431762"/>
            <a:ext cx="557213" cy="5572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lide Number Placeholder 2">
            <a:extLst>
              <a:ext uri="{FF2B5EF4-FFF2-40B4-BE49-F238E27FC236}">
                <a16:creationId xmlns:a16="http://schemas.microsoft.com/office/drawing/2014/main" id="{BBE90C47-D885-16EC-1BE5-F10294725CFA}"/>
              </a:ext>
            </a:extLst>
          </p:cNvPr>
          <p:cNvSpPr>
            <a:spLocks noGrp="1"/>
          </p:cNvSpPr>
          <p:nvPr>
            <p:ph type="sldNum" sz="quarter" idx="12"/>
          </p:nvPr>
        </p:nvSpPr>
        <p:spPr>
          <a:xfrm>
            <a:off x="9434513" y="6492875"/>
            <a:ext cx="2743200" cy="365125"/>
          </a:xfrm>
        </p:spPr>
        <p:txBody>
          <a:bodyPr/>
          <a:lstStyle/>
          <a:p>
            <a:fld id="{8A9738AA-C848-6C43-9C3F-7E18E339570C}" type="slidenum">
              <a:rPr lang="en-US" smtClean="0">
                <a:solidFill>
                  <a:schemeClr val="bg1"/>
                </a:solidFill>
              </a:rPr>
              <a:t>2</a:t>
            </a:fld>
            <a:endParaRPr lang="en-US" dirty="0">
              <a:solidFill>
                <a:schemeClr val="bg1"/>
              </a:solidFill>
            </a:endParaRPr>
          </a:p>
        </p:txBody>
      </p:sp>
      <p:sp>
        <p:nvSpPr>
          <p:cNvPr id="2" name="TextBox 1">
            <a:extLst>
              <a:ext uri="{FF2B5EF4-FFF2-40B4-BE49-F238E27FC236}">
                <a16:creationId xmlns:a16="http://schemas.microsoft.com/office/drawing/2014/main" id="{A2EE0199-BC9D-9C11-201F-5DFF7DAE3D26}"/>
              </a:ext>
            </a:extLst>
          </p:cNvPr>
          <p:cNvSpPr txBox="1"/>
          <p:nvPr/>
        </p:nvSpPr>
        <p:spPr>
          <a:xfrm>
            <a:off x="243582" y="225631"/>
            <a:ext cx="11263608" cy="523220"/>
          </a:xfrm>
          <a:prstGeom prst="rect">
            <a:avLst/>
          </a:prstGeom>
          <a:noFill/>
        </p:spPr>
        <p:txBody>
          <a:bodyPr wrap="square" rtlCol="0">
            <a:spAutoFit/>
          </a:bodyPr>
          <a:lstStyle/>
          <a:p>
            <a:r>
              <a:rPr lang="en-US" sz="2800" b="1" dirty="0">
                <a:latin typeface="HELVETICA NEUE THIN" panose="020B0403020202020204" pitchFamily="34" charset="0"/>
              </a:rPr>
              <a:t>South Sudan climate resilience innovation: </a:t>
            </a:r>
            <a:r>
              <a:rPr lang="en-US" sz="2800" dirty="0">
                <a:latin typeface="Helvetica Neue Thin" panose="020B0403020202020204" pitchFamily="34" charset="0"/>
              </a:rPr>
              <a:t>a ‘basket of opportunities’ </a:t>
            </a:r>
            <a:endParaRPr lang="en-US" sz="2800" dirty="0">
              <a:latin typeface="Helvetica Neue Thin" panose="020B0403020202020204" pitchFamily="34" charset="0"/>
            </a:endParaRPr>
          </a:p>
        </p:txBody>
      </p:sp>
      <p:sp>
        <p:nvSpPr>
          <p:cNvPr id="5" name="TextBox 4">
            <a:extLst>
              <a:ext uri="{FF2B5EF4-FFF2-40B4-BE49-F238E27FC236}">
                <a16:creationId xmlns:a16="http://schemas.microsoft.com/office/drawing/2014/main" id="{34C74E36-7E1F-4691-A6AC-C5EB9CBF1190}"/>
              </a:ext>
            </a:extLst>
          </p:cNvPr>
          <p:cNvSpPr txBox="1"/>
          <p:nvPr/>
        </p:nvSpPr>
        <p:spPr>
          <a:xfrm>
            <a:off x="243581" y="1351507"/>
            <a:ext cx="11476934" cy="3754874"/>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HELVETICA NEUE LIGHT" panose="02000403000000020004" pitchFamily="2" charset="0"/>
                <a:ea typeface="Helvetica Neue" panose="02000503000000020004" pitchFamily="2" charset="0"/>
                <a:cs typeface="Helvetica Neue" panose="02000503000000020004" pitchFamily="2" charset="0"/>
              </a:rPr>
              <a:t>Challenge</a:t>
            </a:r>
            <a:r>
              <a:rPr lang="en-US" sz="2400" dirty="0">
                <a:latin typeface="Helvetica Neue Light" panose="02000403000000020004" pitchFamily="2" charset="0"/>
                <a:ea typeface="Helvetica Neue" panose="02000503000000020004" pitchFamily="2" charset="0"/>
                <a:cs typeface="Helvetica Neue" panose="02000503000000020004" pitchFamily="2" charset="0"/>
              </a:rPr>
              <a:t>: Single sources of income from agricultural practices are vulnerable to climate and security shocks </a:t>
            </a:r>
          </a:p>
          <a:p>
            <a:endParaRPr lang="en-US" sz="2400" dirty="0">
              <a:latin typeface="Helvetica Neue Light" panose="020004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US" sz="2400" b="1" dirty="0">
                <a:latin typeface="HELVETICA NEUE LIGHT" panose="02000403000000020004" pitchFamily="2" charset="0"/>
                <a:ea typeface="Helvetica Neue" panose="02000503000000020004" pitchFamily="2" charset="0"/>
                <a:cs typeface="Helvetica Neue" panose="02000503000000020004" pitchFamily="2" charset="0"/>
              </a:rPr>
              <a:t>Opportunity</a:t>
            </a:r>
            <a:r>
              <a:rPr lang="en-US" sz="2400" dirty="0">
                <a:latin typeface="Helvetica Neue Light" panose="02000403000000020004" pitchFamily="2" charset="0"/>
                <a:ea typeface="Helvetica Neue" panose="02000503000000020004" pitchFamily="2" charset="0"/>
                <a:cs typeface="Helvetica Neue" panose="02000503000000020004" pitchFamily="2" charset="0"/>
              </a:rPr>
              <a:t>: Diversify income sources at household level to be better able to withstand shocks and raise additional income</a:t>
            </a:r>
          </a:p>
          <a:p>
            <a:endParaRPr lang="en-US" sz="2400" dirty="0">
              <a:latin typeface="Helvetica Neue Light" panose="02000403000000020004" pitchFamily="2" charset="0"/>
              <a:ea typeface="Helvetica Neue" panose="02000503000000020004" pitchFamily="2" charset="0"/>
              <a:cs typeface="Helvetica Neue" panose="02000503000000020004" pitchFamily="2" charset="0"/>
            </a:endParaRPr>
          </a:p>
          <a:p>
            <a:pPr marL="342900" indent="-342900">
              <a:spcAft>
                <a:spcPts val="600"/>
              </a:spcAft>
              <a:buFont typeface="Arial" panose="020B0604020202020204" pitchFamily="34" charset="0"/>
              <a:buChar char="•"/>
            </a:pPr>
            <a:r>
              <a:rPr lang="en-US" sz="2400" b="1" dirty="0">
                <a:latin typeface="HELVETICA NEUE LIGHT" panose="02000403000000020004" pitchFamily="2" charset="0"/>
                <a:ea typeface="Helvetica Neue" panose="02000503000000020004" pitchFamily="2" charset="0"/>
                <a:cs typeface="Helvetica Neue" panose="02000503000000020004" pitchFamily="2" charset="0"/>
              </a:rPr>
              <a:t>Vision</a:t>
            </a:r>
            <a:r>
              <a:rPr lang="en-US" sz="2400" dirty="0">
                <a:latin typeface="Helvetica Neue Light" panose="02000403000000020004" pitchFamily="2" charset="0"/>
                <a:ea typeface="Helvetica Neue" panose="02000503000000020004" pitchFamily="2" charset="0"/>
                <a:cs typeface="Helvetica Neue" panose="02000503000000020004" pitchFamily="2" charset="0"/>
              </a:rPr>
              <a:t>: Create a range of additional agricultural income-generating opportunities that households can adopt. </a:t>
            </a:r>
          </a:p>
          <a:p>
            <a:pPr marL="800100" lvl="1" indent="-342900">
              <a:spcAft>
                <a:spcPts val="600"/>
              </a:spcAft>
              <a:buFont typeface="Arial" panose="020B0604020202020204" pitchFamily="34" charset="0"/>
              <a:buChar char="•"/>
            </a:pPr>
            <a:r>
              <a:rPr lang="en-US" b="1" dirty="0">
                <a:latin typeface="HELVETICA NEUE LIGHT" panose="02000403000000020004" pitchFamily="2" charset="0"/>
                <a:ea typeface="Helvetica Neue" panose="02000503000000020004" pitchFamily="2" charset="0"/>
                <a:cs typeface="Helvetica Neue" panose="02000503000000020004" pitchFamily="2" charset="0"/>
              </a:rPr>
              <a:t>Complete solution</a:t>
            </a:r>
            <a:r>
              <a:rPr lang="en-US" dirty="0">
                <a:latin typeface="Helvetica Neue Light" panose="02000403000000020004" pitchFamily="2" charset="0"/>
                <a:ea typeface="Helvetica Neue" panose="02000503000000020004" pitchFamily="2" charset="0"/>
                <a:cs typeface="Helvetica Neue" panose="02000503000000020004" pitchFamily="2" charset="0"/>
              </a:rPr>
              <a:t>: All the parts needed for success, relevant to context</a:t>
            </a:r>
          </a:p>
          <a:p>
            <a:pPr marL="800100" lvl="1" indent="-342900">
              <a:spcAft>
                <a:spcPts val="600"/>
              </a:spcAft>
              <a:buFont typeface="Arial" panose="020B0604020202020204" pitchFamily="34" charset="0"/>
              <a:buChar char="•"/>
            </a:pPr>
            <a:r>
              <a:rPr lang="en-US" b="1" dirty="0">
                <a:latin typeface="HELVETICA NEUE LIGHT" panose="02000403000000020004" pitchFamily="2" charset="0"/>
                <a:ea typeface="Helvetica Neue" panose="02000503000000020004" pitchFamily="2" charset="0"/>
                <a:cs typeface="Helvetica Neue" panose="02000503000000020004" pitchFamily="2" charset="0"/>
              </a:rPr>
              <a:t>Lightweight</a:t>
            </a:r>
            <a:r>
              <a:rPr lang="en-US" dirty="0">
                <a:latin typeface="Helvetica Neue Light" panose="02000403000000020004" pitchFamily="2" charset="0"/>
                <a:ea typeface="Helvetica Neue" panose="02000503000000020004" pitchFamily="2" charset="0"/>
                <a:cs typeface="Helvetica Neue" panose="02000503000000020004" pitchFamily="2" charset="0"/>
              </a:rPr>
              <a:t>: Easy to adopt, low-risk</a:t>
            </a:r>
            <a:endParaRPr lang="en-US" sz="2400" dirty="0">
              <a:solidFill>
                <a:srgbClr val="0070C0"/>
              </a:solidFill>
              <a:latin typeface="Helvetica Neue Light" panose="020004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815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439A3CB-DC01-71D0-971E-8E2D087D748C}"/>
              </a:ext>
            </a:extLst>
          </p:cNvPr>
          <p:cNvGrpSpPr/>
          <p:nvPr/>
        </p:nvGrpSpPr>
        <p:grpSpPr>
          <a:xfrm>
            <a:off x="405064" y="1428853"/>
            <a:ext cx="4182978" cy="3282999"/>
            <a:chOff x="641685" y="1278356"/>
            <a:chExt cx="4507832" cy="3774910"/>
          </a:xfrm>
        </p:grpSpPr>
        <p:sp>
          <p:nvSpPr>
            <p:cNvPr id="9" name="Parallelogram 8">
              <a:extLst>
                <a:ext uri="{FF2B5EF4-FFF2-40B4-BE49-F238E27FC236}">
                  <a16:creationId xmlns:a16="http://schemas.microsoft.com/office/drawing/2014/main" id="{601B896A-0FC3-B2F0-1E57-40278015A43C}"/>
                </a:ext>
              </a:extLst>
            </p:cNvPr>
            <p:cNvSpPr/>
            <p:nvPr/>
          </p:nvSpPr>
          <p:spPr>
            <a:xfrm>
              <a:off x="1937082" y="1331498"/>
              <a:ext cx="1700463" cy="2634916"/>
            </a:xfrm>
            <a:prstGeom prst="parallelogram">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endParaRPr lang="en-US" sz="2400" dirty="0"/>
            </a:p>
          </p:txBody>
        </p:sp>
        <p:sp>
          <p:nvSpPr>
            <p:cNvPr id="8" name="Parallelogram 7">
              <a:extLst>
                <a:ext uri="{FF2B5EF4-FFF2-40B4-BE49-F238E27FC236}">
                  <a16:creationId xmlns:a16="http://schemas.microsoft.com/office/drawing/2014/main" id="{B10ED9B2-8B8F-2B56-8418-86DDB8412DE4}"/>
                </a:ext>
              </a:extLst>
            </p:cNvPr>
            <p:cNvSpPr/>
            <p:nvPr/>
          </p:nvSpPr>
          <p:spPr>
            <a:xfrm>
              <a:off x="3292644" y="1278356"/>
              <a:ext cx="1700463" cy="2376234"/>
            </a:xfrm>
            <a:prstGeom prst="parallelogram">
              <a:avLst/>
            </a:prstGeom>
            <a:solidFill>
              <a:srgbClr val="60BAD7"/>
            </a:solidFill>
            <a:ln>
              <a:solidFill>
                <a:srgbClr val="60BAD7"/>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  </a:t>
              </a:r>
            </a:p>
          </p:txBody>
        </p:sp>
        <p:sp>
          <p:nvSpPr>
            <p:cNvPr id="6" name="Parallelogram 5">
              <a:extLst>
                <a:ext uri="{FF2B5EF4-FFF2-40B4-BE49-F238E27FC236}">
                  <a16:creationId xmlns:a16="http://schemas.microsoft.com/office/drawing/2014/main" id="{05C8026E-7D11-6596-06BF-C3E524D91BE0}"/>
                </a:ext>
              </a:extLst>
            </p:cNvPr>
            <p:cNvSpPr/>
            <p:nvPr/>
          </p:nvSpPr>
          <p:spPr>
            <a:xfrm>
              <a:off x="3279340" y="1521998"/>
              <a:ext cx="1870177" cy="2967273"/>
            </a:xfrm>
            <a:prstGeom prst="parallelogram">
              <a:avLst/>
            </a:prstGeom>
            <a:solidFill>
              <a:srgbClr val="3A4358"/>
            </a:solidFill>
            <a:ln>
              <a:solidFill>
                <a:srgbClr val="3A4358"/>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  Honey</a:t>
              </a:r>
            </a:p>
          </p:txBody>
        </p:sp>
        <p:sp>
          <p:nvSpPr>
            <p:cNvPr id="5" name="Parallelogram 4">
              <a:extLst>
                <a:ext uri="{FF2B5EF4-FFF2-40B4-BE49-F238E27FC236}">
                  <a16:creationId xmlns:a16="http://schemas.microsoft.com/office/drawing/2014/main" id="{41FEB9D2-472C-031E-1C40-8532E2ECBE4F}"/>
                </a:ext>
              </a:extLst>
            </p:cNvPr>
            <p:cNvSpPr/>
            <p:nvPr/>
          </p:nvSpPr>
          <p:spPr>
            <a:xfrm>
              <a:off x="2079606" y="1621361"/>
              <a:ext cx="1870177" cy="2967273"/>
            </a:xfrm>
            <a:prstGeom prst="parallelogram">
              <a:avLst/>
            </a:prstGeom>
            <a:solidFill>
              <a:srgbClr val="60BAD7"/>
            </a:solidFill>
            <a:ln>
              <a:solidFill>
                <a:srgbClr val="60BAD7"/>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  Okra</a:t>
              </a:r>
            </a:p>
          </p:txBody>
        </p:sp>
        <p:sp>
          <p:nvSpPr>
            <p:cNvPr id="4" name="Parallelogram 3">
              <a:extLst>
                <a:ext uri="{FF2B5EF4-FFF2-40B4-BE49-F238E27FC236}">
                  <a16:creationId xmlns:a16="http://schemas.microsoft.com/office/drawing/2014/main" id="{A955FBF9-DC5B-1301-31FB-724F58D4F144}"/>
                </a:ext>
              </a:extLst>
            </p:cNvPr>
            <p:cNvSpPr/>
            <p:nvPr/>
          </p:nvSpPr>
          <p:spPr>
            <a:xfrm>
              <a:off x="923977" y="1694708"/>
              <a:ext cx="1870177" cy="2967273"/>
            </a:xfrm>
            <a:prstGeom prst="parallelogram">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Smoked Fish</a:t>
              </a:r>
            </a:p>
          </p:txBody>
        </p:sp>
        <p:pic>
          <p:nvPicPr>
            <p:cNvPr id="3" name="Picture 2" descr="Graphical user interface&#10;&#10;Description automatically generated">
              <a:extLst>
                <a:ext uri="{FF2B5EF4-FFF2-40B4-BE49-F238E27FC236}">
                  <a16:creationId xmlns:a16="http://schemas.microsoft.com/office/drawing/2014/main" id="{9D9C1BFF-D36B-32F4-12A4-79AB435B0A19}"/>
                </a:ext>
              </a:extLst>
            </p:cNvPr>
            <p:cNvPicPr>
              <a:picLocks noChangeAspect="1"/>
            </p:cNvPicPr>
            <p:nvPr/>
          </p:nvPicPr>
          <p:blipFill rotWithShape="1">
            <a:blip r:embed="rId2"/>
            <a:srcRect l="5160" t="19471" r="43447" b="46832"/>
            <a:stretch/>
          </p:blipFill>
          <p:spPr>
            <a:xfrm>
              <a:off x="641685" y="3209898"/>
              <a:ext cx="4393152" cy="1843368"/>
            </a:xfrm>
            <a:prstGeom prst="rect">
              <a:avLst/>
            </a:prstGeom>
          </p:spPr>
        </p:pic>
      </p:grpSp>
      <p:sp>
        <p:nvSpPr>
          <p:cNvPr id="10" name="TextBox 9">
            <a:extLst>
              <a:ext uri="{FF2B5EF4-FFF2-40B4-BE49-F238E27FC236}">
                <a16:creationId xmlns:a16="http://schemas.microsoft.com/office/drawing/2014/main" id="{8270CE00-AC26-9B24-924A-035412353026}"/>
              </a:ext>
            </a:extLst>
          </p:cNvPr>
          <p:cNvSpPr txBox="1"/>
          <p:nvPr/>
        </p:nvSpPr>
        <p:spPr>
          <a:xfrm>
            <a:off x="686614" y="4789681"/>
            <a:ext cx="3596630" cy="523220"/>
          </a:xfrm>
          <a:prstGeom prst="rect">
            <a:avLst/>
          </a:prstGeom>
          <a:noFill/>
          <a:ln>
            <a:solidFill>
              <a:srgbClr val="3A4358"/>
            </a:solidFill>
          </a:ln>
        </p:spPr>
        <p:txBody>
          <a:bodyPr wrap="square" rtlCol="0">
            <a:spAutoFit/>
          </a:bodyPr>
          <a:lstStyle/>
          <a:p>
            <a:pPr marL="457200" indent="-457200">
              <a:buFont typeface="Wingdings"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Lightweight</a:t>
            </a:r>
          </a:p>
        </p:txBody>
      </p:sp>
      <p:sp>
        <p:nvSpPr>
          <p:cNvPr id="11" name="Parallelogram 10">
            <a:extLst>
              <a:ext uri="{FF2B5EF4-FFF2-40B4-BE49-F238E27FC236}">
                <a16:creationId xmlns:a16="http://schemas.microsoft.com/office/drawing/2014/main" id="{93B4F27F-AED6-E936-2A51-3A8377833318}"/>
              </a:ext>
            </a:extLst>
          </p:cNvPr>
          <p:cNvSpPr/>
          <p:nvPr/>
        </p:nvSpPr>
        <p:spPr>
          <a:xfrm>
            <a:off x="5712551" y="2359295"/>
            <a:ext cx="1870177" cy="1781041"/>
          </a:xfrm>
          <a:prstGeom prst="parallelogram">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Smoked Fish</a:t>
            </a:r>
          </a:p>
        </p:txBody>
      </p:sp>
      <p:sp>
        <p:nvSpPr>
          <p:cNvPr id="12" name="TextBox 11">
            <a:extLst>
              <a:ext uri="{FF2B5EF4-FFF2-40B4-BE49-F238E27FC236}">
                <a16:creationId xmlns:a16="http://schemas.microsoft.com/office/drawing/2014/main" id="{4E9D1999-1A78-5D49-A7F6-DD7AFCF750DF}"/>
              </a:ext>
            </a:extLst>
          </p:cNvPr>
          <p:cNvSpPr txBox="1"/>
          <p:nvPr/>
        </p:nvSpPr>
        <p:spPr>
          <a:xfrm>
            <a:off x="8144198" y="2359295"/>
            <a:ext cx="3642738" cy="2246769"/>
          </a:xfrm>
          <a:prstGeom prst="rect">
            <a:avLst/>
          </a:prstGeom>
          <a:noFill/>
          <a:ln>
            <a:solidFill>
              <a:schemeClr val="accent2">
                <a:lumMod val="75000"/>
              </a:schemeClr>
            </a:solidFill>
          </a:ln>
        </p:spPr>
        <p:txBody>
          <a:bodyPr wrap="square" rtlCol="0">
            <a:spAutoFit/>
          </a:bodyPr>
          <a:lstStyle/>
          <a:p>
            <a:r>
              <a:rPr lang="en-US" sz="2000" b="1" dirty="0">
                <a:latin typeface="HELVETICA NEUE LIGHT" panose="02000403000000020004" pitchFamily="2" charset="0"/>
              </a:rPr>
              <a:t>Value-Chain Integrated Package </a:t>
            </a:r>
          </a:p>
          <a:p>
            <a:pPr marL="285750" indent="-285750">
              <a:buFont typeface="Arial" panose="020B0604020202020204" pitchFamily="34" charset="0"/>
              <a:buChar char="•"/>
            </a:pPr>
            <a:r>
              <a:rPr lang="en-US" sz="2000" dirty="0">
                <a:latin typeface="Helvetica Neue Light" panose="02000403000000020004" pitchFamily="2" charset="0"/>
              </a:rPr>
              <a:t>Training &amp; knowledge</a:t>
            </a:r>
          </a:p>
          <a:p>
            <a:pPr marL="285750" indent="-285750">
              <a:buFont typeface="Arial" panose="020B0604020202020204" pitchFamily="34" charset="0"/>
              <a:buChar char="•"/>
            </a:pPr>
            <a:r>
              <a:rPr lang="en-US" sz="2000" dirty="0">
                <a:latin typeface="Helvetica Neue Light" panose="02000403000000020004" pitchFamily="2" charset="0"/>
              </a:rPr>
              <a:t>Required equipment / inputs</a:t>
            </a:r>
          </a:p>
          <a:p>
            <a:pPr marL="285750" indent="-285750">
              <a:buFont typeface="Arial" panose="020B0604020202020204" pitchFamily="34" charset="0"/>
              <a:buChar char="•"/>
            </a:pPr>
            <a:r>
              <a:rPr lang="en-US" sz="2000" dirty="0">
                <a:latin typeface="Helvetica Neue Light" panose="02000403000000020004" pitchFamily="2" charset="0"/>
              </a:rPr>
              <a:t>Connection to others/peers</a:t>
            </a:r>
          </a:p>
          <a:p>
            <a:pPr marL="285750" indent="-285750">
              <a:buFont typeface="Arial" panose="020B0604020202020204" pitchFamily="34" charset="0"/>
              <a:buChar char="•"/>
            </a:pPr>
            <a:r>
              <a:rPr lang="en-US" sz="2000" dirty="0">
                <a:latin typeface="Helvetica Neue Light" panose="02000403000000020004" pitchFamily="2" charset="0"/>
              </a:rPr>
              <a:t>Branding support</a:t>
            </a:r>
          </a:p>
          <a:p>
            <a:pPr marL="285750" indent="-285750">
              <a:buFont typeface="Arial" panose="020B0604020202020204" pitchFamily="34" charset="0"/>
              <a:buChar char="•"/>
            </a:pPr>
            <a:r>
              <a:rPr lang="en-US" sz="2000" dirty="0">
                <a:latin typeface="Helvetica Neue Light" panose="02000403000000020004" pitchFamily="2" charset="0"/>
              </a:rPr>
              <a:t>Connection to market</a:t>
            </a:r>
          </a:p>
        </p:txBody>
      </p:sp>
      <p:sp>
        <p:nvSpPr>
          <p:cNvPr id="13" name="Right Arrow 12">
            <a:extLst>
              <a:ext uri="{FF2B5EF4-FFF2-40B4-BE49-F238E27FC236}">
                <a16:creationId xmlns:a16="http://schemas.microsoft.com/office/drawing/2014/main" id="{850BAD28-9A22-FE15-B26D-FE735E16C49E}"/>
              </a:ext>
            </a:extLst>
          </p:cNvPr>
          <p:cNvSpPr/>
          <p:nvPr/>
        </p:nvSpPr>
        <p:spPr>
          <a:xfrm>
            <a:off x="7417114" y="3190375"/>
            <a:ext cx="662916" cy="303713"/>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BD6447-18FD-1C4E-0671-7FAAFAD70096}"/>
              </a:ext>
            </a:extLst>
          </p:cNvPr>
          <p:cNvSpPr txBox="1"/>
          <p:nvPr/>
        </p:nvSpPr>
        <p:spPr>
          <a:xfrm>
            <a:off x="115079" y="177363"/>
            <a:ext cx="11909281" cy="738664"/>
          </a:xfrm>
          <a:prstGeom prst="rect">
            <a:avLst/>
          </a:prstGeom>
          <a:noFill/>
        </p:spPr>
        <p:txBody>
          <a:bodyPr wrap="square" rtlCol="0">
            <a:spAutoFit/>
          </a:bodyPr>
          <a:lstStyle/>
          <a:p>
            <a:r>
              <a:rPr lang="en-US" sz="2400" b="1" dirty="0">
                <a:latin typeface="HELVETICA NEUE LIGHT" panose="02000403000000020004" pitchFamily="2" charset="0"/>
                <a:ea typeface="Open Sans" panose="020B0606030504020204" pitchFamily="34" charset="0"/>
                <a:cs typeface="Open Sans" panose="020B0606030504020204" pitchFamily="34" charset="0"/>
              </a:rPr>
              <a:t>“A Basket of Opportunities” </a:t>
            </a:r>
            <a:r>
              <a:rPr lang="en-US" dirty="0">
                <a:latin typeface="Helvetica Neue Light" panose="02000403000000020004" pitchFamily="2" charset="0"/>
                <a:ea typeface="Open Sans" panose="020B0606030504020204" pitchFamily="34" charset="0"/>
                <a:cs typeface="Open Sans" panose="020B0606030504020204" pitchFamily="34" charset="0"/>
              </a:rPr>
              <a:t>Building resilience through supporting households to select and adopt light-weight ways of generating </a:t>
            </a:r>
            <a:r>
              <a:rPr lang="en-US" u="sng" dirty="0">
                <a:latin typeface="Helvetica Neue Light" panose="02000403000000020004" pitchFamily="2" charset="0"/>
                <a:ea typeface="Open Sans" panose="020B0606030504020204" pitchFamily="34" charset="0"/>
                <a:cs typeface="Open Sans" panose="020B0606030504020204" pitchFamily="34" charset="0"/>
              </a:rPr>
              <a:t>additional</a:t>
            </a:r>
            <a:r>
              <a:rPr lang="en-US" dirty="0">
                <a:latin typeface="Helvetica Neue Light" panose="02000403000000020004" pitchFamily="2" charset="0"/>
                <a:ea typeface="Open Sans" panose="020B0606030504020204" pitchFamily="34" charset="0"/>
                <a:cs typeface="Open Sans" panose="020B0606030504020204" pitchFamily="34" charset="0"/>
              </a:rPr>
              <a:t> income and foods, with a whole value-chain package</a:t>
            </a:r>
          </a:p>
        </p:txBody>
      </p:sp>
      <p:sp>
        <p:nvSpPr>
          <p:cNvPr id="15" name="TextBox 14">
            <a:extLst>
              <a:ext uri="{FF2B5EF4-FFF2-40B4-BE49-F238E27FC236}">
                <a16:creationId xmlns:a16="http://schemas.microsoft.com/office/drawing/2014/main" id="{537F32E1-D17C-0AA7-1AF4-2AB95B08DFA9}"/>
              </a:ext>
            </a:extLst>
          </p:cNvPr>
          <p:cNvSpPr txBox="1"/>
          <p:nvPr/>
        </p:nvSpPr>
        <p:spPr>
          <a:xfrm>
            <a:off x="686614" y="5381921"/>
            <a:ext cx="3596630" cy="523220"/>
          </a:xfrm>
          <a:prstGeom prst="rect">
            <a:avLst/>
          </a:prstGeom>
          <a:noFill/>
          <a:ln>
            <a:solidFill>
              <a:srgbClr val="3A4358"/>
            </a:solidFill>
          </a:ln>
        </p:spPr>
        <p:txBody>
          <a:bodyPr wrap="square" rtlCol="0">
            <a:spAutoFit/>
          </a:bodyPr>
          <a:lstStyle/>
          <a:p>
            <a:pPr marL="457200" indent="-457200">
              <a:buFont typeface="Wingdings"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Tested / Effective</a:t>
            </a:r>
          </a:p>
        </p:txBody>
      </p:sp>
      <p:sp>
        <p:nvSpPr>
          <p:cNvPr id="16" name="TextBox 15">
            <a:extLst>
              <a:ext uri="{FF2B5EF4-FFF2-40B4-BE49-F238E27FC236}">
                <a16:creationId xmlns:a16="http://schemas.microsoft.com/office/drawing/2014/main" id="{BF90E726-432C-F417-F8FB-631EAB724B6C}"/>
              </a:ext>
            </a:extLst>
          </p:cNvPr>
          <p:cNvSpPr txBox="1"/>
          <p:nvPr/>
        </p:nvSpPr>
        <p:spPr>
          <a:xfrm>
            <a:off x="686614" y="5996017"/>
            <a:ext cx="3596630" cy="523220"/>
          </a:xfrm>
          <a:prstGeom prst="rect">
            <a:avLst/>
          </a:prstGeom>
          <a:noFill/>
          <a:ln>
            <a:solidFill>
              <a:srgbClr val="3A4358"/>
            </a:solidFill>
          </a:ln>
        </p:spPr>
        <p:txBody>
          <a:bodyPr wrap="square" rtlCol="0">
            <a:spAutoFit/>
          </a:bodyPr>
          <a:lstStyle/>
          <a:p>
            <a:pPr marL="457200" indent="-457200">
              <a:buFont typeface="Wingdings" pitchFamily="2" charset="2"/>
              <a:buChar char="ü"/>
            </a:pPr>
            <a:r>
              <a:rPr lang="en-US" sz="2800" dirty="0">
                <a:latin typeface="Open Sans" panose="020B0606030504020204" pitchFamily="34" charset="0"/>
                <a:ea typeface="Open Sans" panose="020B0606030504020204" pitchFamily="34" charset="0"/>
                <a:cs typeface="Open Sans" panose="020B0606030504020204" pitchFamily="34" charset="0"/>
              </a:rPr>
              <a:t>Community-Led</a:t>
            </a:r>
          </a:p>
        </p:txBody>
      </p:sp>
    </p:spTree>
    <p:extLst>
      <p:ext uri="{BB962C8B-B14F-4D97-AF65-F5344CB8AC3E}">
        <p14:creationId xmlns:p14="http://schemas.microsoft.com/office/powerpoint/2010/main" val="373116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439A3CB-DC01-71D0-971E-8E2D087D748C}"/>
              </a:ext>
            </a:extLst>
          </p:cNvPr>
          <p:cNvGrpSpPr/>
          <p:nvPr/>
        </p:nvGrpSpPr>
        <p:grpSpPr>
          <a:xfrm>
            <a:off x="1267326" y="1541147"/>
            <a:ext cx="6791826" cy="4490684"/>
            <a:chOff x="641685" y="1278356"/>
            <a:chExt cx="4507832" cy="3774910"/>
          </a:xfrm>
        </p:grpSpPr>
        <p:sp>
          <p:nvSpPr>
            <p:cNvPr id="9" name="Parallelogram 8">
              <a:extLst>
                <a:ext uri="{FF2B5EF4-FFF2-40B4-BE49-F238E27FC236}">
                  <a16:creationId xmlns:a16="http://schemas.microsoft.com/office/drawing/2014/main" id="{601B896A-0FC3-B2F0-1E57-40278015A43C}"/>
                </a:ext>
              </a:extLst>
            </p:cNvPr>
            <p:cNvSpPr/>
            <p:nvPr/>
          </p:nvSpPr>
          <p:spPr>
            <a:xfrm>
              <a:off x="1937082" y="1331498"/>
              <a:ext cx="1700463" cy="2634916"/>
            </a:xfrm>
            <a:prstGeom prst="parallelogram">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endParaRPr lang="en-US" sz="2400" dirty="0"/>
            </a:p>
          </p:txBody>
        </p:sp>
        <p:sp>
          <p:nvSpPr>
            <p:cNvPr id="8" name="Parallelogram 7">
              <a:extLst>
                <a:ext uri="{FF2B5EF4-FFF2-40B4-BE49-F238E27FC236}">
                  <a16:creationId xmlns:a16="http://schemas.microsoft.com/office/drawing/2014/main" id="{B10ED9B2-8B8F-2B56-8418-86DDB8412DE4}"/>
                </a:ext>
              </a:extLst>
            </p:cNvPr>
            <p:cNvSpPr/>
            <p:nvPr/>
          </p:nvSpPr>
          <p:spPr>
            <a:xfrm>
              <a:off x="3292644" y="1278356"/>
              <a:ext cx="1700463" cy="2376234"/>
            </a:xfrm>
            <a:prstGeom prst="parallelogram">
              <a:avLst/>
            </a:prstGeom>
            <a:solidFill>
              <a:srgbClr val="60BAD7"/>
            </a:solidFill>
            <a:ln>
              <a:solidFill>
                <a:srgbClr val="60BAD7"/>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  </a:t>
              </a:r>
            </a:p>
          </p:txBody>
        </p:sp>
        <p:sp>
          <p:nvSpPr>
            <p:cNvPr id="6" name="Parallelogram 5">
              <a:extLst>
                <a:ext uri="{FF2B5EF4-FFF2-40B4-BE49-F238E27FC236}">
                  <a16:creationId xmlns:a16="http://schemas.microsoft.com/office/drawing/2014/main" id="{05C8026E-7D11-6596-06BF-C3E524D91BE0}"/>
                </a:ext>
              </a:extLst>
            </p:cNvPr>
            <p:cNvSpPr/>
            <p:nvPr/>
          </p:nvSpPr>
          <p:spPr>
            <a:xfrm>
              <a:off x="3279340" y="1521998"/>
              <a:ext cx="1870177" cy="2967273"/>
            </a:xfrm>
            <a:prstGeom prst="parallelogram">
              <a:avLst/>
            </a:prstGeom>
            <a:solidFill>
              <a:srgbClr val="3A4358"/>
            </a:solidFill>
            <a:ln>
              <a:solidFill>
                <a:srgbClr val="3A4358"/>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  Honey</a:t>
              </a:r>
            </a:p>
          </p:txBody>
        </p:sp>
        <p:sp>
          <p:nvSpPr>
            <p:cNvPr id="5" name="Parallelogram 4">
              <a:extLst>
                <a:ext uri="{FF2B5EF4-FFF2-40B4-BE49-F238E27FC236}">
                  <a16:creationId xmlns:a16="http://schemas.microsoft.com/office/drawing/2014/main" id="{41FEB9D2-472C-031E-1C40-8532E2ECBE4F}"/>
                </a:ext>
              </a:extLst>
            </p:cNvPr>
            <p:cNvSpPr/>
            <p:nvPr/>
          </p:nvSpPr>
          <p:spPr>
            <a:xfrm>
              <a:off x="2079606" y="1621361"/>
              <a:ext cx="1870177" cy="2967273"/>
            </a:xfrm>
            <a:prstGeom prst="parallelogram">
              <a:avLst/>
            </a:prstGeom>
            <a:solidFill>
              <a:srgbClr val="60BAD7"/>
            </a:solidFill>
            <a:ln>
              <a:solidFill>
                <a:srgbClr val="60BAD7"/>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  Okra</a:t>
              </a:r>
            </a:p>
          </p:txBody>
        </p:sp>
        <p:sp>
          <p:nvSpPr>
            <p:cNvPr id="4" name="Parallelogram 3">
              <a:extLst>
                <a:ext uri="{FF2B5EF4-FFF2-40B4-BE49-F238E27FC236}">
                  <a16:creationId xmlns:a16="http://schemas.microsoft.com/office/drawing/2014/main" id="{A955FBF9-DC5B-1301-31FB-724F58D4F144}"/>
                </a:ext>
              </a:extLst>
            </p:cNvPr>
            <p:cNvSpPr/>
            <p:nvPr/>
          </p:nvSpPr>
          <p:spPr>
            <a:xfrm>
              <a:off x="923977" y="1694708"/>
              <a:ext cx="1870177" cy="2967273"/>
            </a:xfrm>
            <a:prstGeom prst="parallelogram">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6000" tIns="10800" rIns="36000" bIns="10800" rtlCol="0" anchor="t" anchorCtr="0"/>
            <a:lstStyle/>
            <a:p>
              <a:pPr algn="ctr"/>
              <a:r>
                <a:rPr lang="en-US" sz="2400" dirty="0"/>
                <a:t>Smoked Fish</a:t>
              </a:r>
            </a:p>
          </p:txBody>
        </p:sp>
        <p:pic>
          <p:nvPicPr>
            <p:cNvPr id="3" name="Picture 2" descr="Graphical user interface&#10;&#10;Description automatically generated">
              <a:extLst>
                <a:ext uri="{FF2B5EF4-FFF2-40B4-BE49-F238E27FC236}">
                  <a16:creationId xmlns:a16="http://schemas.microsoft.com/office/drawing/2014/main" id="{9D9C1BFF-D36B-32F4-12A4-79AB435B0A19}"/>
                </a:ext>
              </a:extLst>
            </p:cNvPr>
            <p:cNvPicPr>
              <a:picLocks noChangeAspect="1"/>
            </p:cNvPicPr>
            <p:nvPr/>
          </p:nvPicPr>
          <p:blipFill rotWithShape="1">
            <a:blip r:embed="rId2"/>
            <a:srcRect l="5160" t="19471" r="43447" b="46832"/>
            <a:stretch/>
          </p:blipFill>
          <p:spPr>
            <a:xfrm>
              <a:off x="641685" y="3209898"/>
              <a:ext cx="4393152" cy="1843368"/>
            </a:xfrm>
            <a:prstGeom prst="rect">
              <a:avLst/>
            </a:prstGeom>
          </p:spPr>
        </p:pic>
      </p:grpSp>
      <p:sp>
        <p:nvSpPr>
          <p:cNvPr id="14" name="TextBox 13">
            <a:extLst>
              <a:ext uri="{FF2B5EF4-FFF2-40B4-BE49-F238E27FC236}">
                <a16:creationId xmlns:a16="http://schemas.microsoft.com/office/drawing/2014/main" id="{96BD6447-18FD-1C4E-0671-7FAAFAD70096}"/>
              </a:ext>
            </a:extLst>
          </p:cNvPr>
          <p:cNvSpPr txBox="1"/>
          <p:nvPr/>
        </p:nvSpPr>
        <p:spPr>
          <a:xfrm>
            <a:off x="115079" y="177363"/>
            <a:ext cx="11909281" cy="738664"/>
          </a:xfrm>
          <a:prstGeom prst="rect">
            <a:avLst/>
          </a:prstGeom>
          <a:noFill/>
        </p:spPr>
        <p:txBody>
          <a:bodyPr wrap="square" rtlCol="0">
            <a:spAutoFit/>
          </a:bodyPr>
          <a:lstStyle/>
          <a:p>
            <a:r>
              <a:rPr lang="en-US" sz="2400" b="1" dirty="0">
                <a:latin typeface="HELVETICA NEUE LIGHT" panose="02000403000000020004" pitchFamily="2" charset="0"/>
                <a:ea typeface="Open Sans" panose="020B0606030504020204" pitchFamily="34" charset="0"/>
                <a:cs typeface="Open Sans" panose="020B0606030504020204" pitchFamily="34" charset="0"/>
              </a:rPr>
              <a:t>“A Basket of Opportunities”: </a:t>
            </a:r>
            <a:r>
              <a:rPr lang="en-US" dirty="0">
                <a:latin typeface="Helvetica Neue Light" panose="02000403000000020004" pitchFamily="2" charset="0"/>
                <a:ea typeface="Open Sans" panose="020B0606030504020204" pitchFamily="34" charset="0"/>
                <a:cs typeface="Open Sans" panose="020B0606030504020204" pitchFamily="34" charset="0"/>
              </a:rPr>
              <a:t>Building resilience through supporting households to select and adopt light-weight ways of generating </a:t>
            </a:r>
            <a:r>
              <a:rPr lang="en-US" u="sng" dirty="0">
                <a:latin typeface="Helvetica Neue Light" panose="02000403000000020004" pitchFamily="2" charset="0"/>
                <a:ea typeface="Open Sans" panose="020B0606030504020204" pitchFamily="34" charset="0"/>
                <a:cs typeface="Open Sans" panose="020B0606030504020204" pitchFamily="34" charset="0"/>
              </a:rPr>
              <a:t>additional</a:t>
            </a:r>
            <a:r>
              <a:rPr lang="en-US" dirty="0">
                <a:latin typeface="Helvetica Neue Light" panose="02000403000000020004" pitchFamily="2" charset="0"/>
                <a:ea typeface="Open Sans" panose="020B0606030504020204" pitchFamily="34" charset="0"/>
                <a:cs typeface="Open Sans" panose="020B0606030504020204" pitchFamily="34" charset="0"/>
              </a:rPr>
              <a:t> income and foods, with a whole value-chain package</a:t>
            </a:r>
          </a:p>
        </p:txBody>
      </p:sp>
      <p:sp>
        <p:nvSpPr>
          <p:cNvPr id="2" name="TextBox 1">
            <a:extLst>
              <a:ext uri="{FF2B5EF4-FFF2-40B4-BE49-F238E27FC236}">
                <a16:creationId xmlns:a16="http://schemas.microsoft.com/office/drawing/2014/main" id="{E0BBB875-C690-C666-8F8B-C386F58B5658}"/>
              </a:ext>
            </a:extLst>
          </p:cNvPr>
          <p:cNvSpPr txBox="1"/>
          <p:nvPr/>
        </p:nvSpPr>
        <p:spPr>
          <a:xfrm>
            <a:off x="2374306" y="4165236"/>
            <a:ext cx="4507831" cy="369332"/>
          </a:xfrm>
          <a:prstGeom prst="rect">
            <a:avLst/>
          </a:prstGeom>
          <a:noFill/>
          <a:ln>
            <a:solidFill>
              <a:schemeClr val="bg1"/>
            </a:solidFill>
          </a:ln>
        </p:spPr>
        <p:txBody>
          <a:bodyPr wrap="square" rtlCol="0">
            <a:spAutoFit/>
          </a:bodyPr>
          <a:lstStyle/>
          <a:p>
            <a:pPr algn="ctr"/>
            <a:r>
              <a:rPr lang="en-US" dirty="0">
                <a:solidFill>
                  <a:schemeClr val="bg1"/>
                </a:solidFill>
              </a:rPr>
              <a:t>Market pricing information system</a:t>
            </a:r>
          </a:p>
        </p:txBody>
      </p:sp>
      <p:sp>
        <p:nvSpPr>
          <p:cNvPr id="18" name="TextBox 17">
            <a:extLst>
              <a:ext uri="{FF2B5EF4-FFF2-40B4-BE49-F238E27FC236}">
                <a16:creationId xmlns:a16="http://schemas.microsoft.com/office/drawing/2014/main" id="{015E48E1-8881-F198-0234-0285A6DBBBA5}"/>
              </a:ext>
            </a:extLst>
          </p:cNvPr>
          <p:cNvSpPr txBox="1"/>
          <p:nvPr/>
        </p:nvSpPr>
        <p:spPr>
          <a:xfrm>
            <a:off x="2374305" y="4606339"/>
            <a:ext cx="4507831" cy="369332"/>
          </a:xfrm>
          <a:prstGeom prst="rect">
            <a:avLst/>
          </a:prstGeom>
          <a:noFill/>
          <a:ln>
            <a:solidFill>
              <a:schemeClr val="bg1"/>
            </a:solidFill>
          </a:ln>
        </p:spPr>
        <p:txBody>
          <a:bodyPr wrap="square" rtlCol="0">
            <a:spAutoFit/>
          </a:bodyPr>
          <a:lstStyle/>
          <a:p>
            <a:pPr algn="ctr"/>
            <a:r>
              <a:rPr lang="en-US" dirty="0">
                <a:solidFill>
                  <a:schemeClr val="bg1"/>
                </a:solidFill>
              </a:rPr>
              <a:t>Transportation &amp; storage service</a:t>
            </a:r>
          </a:p>
        </p:txBody>
      </p:sp>
      <p:sp>
        <p:nvSpPr>
          <p:cNvPr id="19" name="TextBox 18">
            <a:extLst>
              <a:ext uri="{FF2B5EF4-FFF2-40B4-BE49-F238E27FC236}">
                <a16:creationId xmlns:a16="http://schemas.microsoft.com/office/drawing/2014/main" id="{7ACED2A8-7EC9-4667-C2A6-56581BED074C}"/>
              </a:ext>
            </a:extLst>
          </p:cNvPr>
          <p:cNvSpPr txBox="1"/>
          <p:nvPr/>
        </p:nvSpPr>
        <p:spPr>
          <a:xfrm>
            <a:off x="2374305" y="5047502"/>
            <a:ext cx="4507831" cy="369332"/>
          </a:xfrm>
          <a:prstGeom prst="rect">
            <a:avLst/>
          </a:prstGeom>
          <a:noFill/>
          <a:ln>
            <a:solidFill>
              <a:schemeClr val="bg1"/>
            </a:solidFill>
          </a:ln>
        </p:spPr>
        <p:txBody>
          <a:bodyPr wrap="square" rtlCol="0">
            <a:spAutoFit/>
          </a:bodyPr>
          <a:lstStyle/>
          <a:p>
            <a:pPr algn="ctr"/>
            <a:r>
              <a:rPr lang="en-US" dirty="0">
                <a:solidFill>
                  <a:schemeClr val="bg1"/>
                </a:solidFill>
              </a:rPr>
              <a:t>Training service &amp; resources</a:t>
            </a:r>
          </a:p>
        </p:txBody>
      </p:sp>
      <p:sp>
        <p:nvSpPr>
          <p:cNvPr id="20" name="TextBox 19">
            <a:extLst>
              <a:ext uri="{FF2B5EF4-FFF2-40B4-BE49-F238E27FC236}">
                <a16:creationId xmlns:a16="http://schemas.microsoft.com/office/drawing/2014/main" id="{C63570D4-1EC8-6AFC-6645-74B824419B6E}"/>
              </a:ext>
            </a:extLst>
          </p:cNvPr>
          <p:cNvSpPr txBox="1"/>
          <p:nvPr/>
        </p:nvSpPr>
        <p:spPr>
          <a:xfrm>
            <a:off x="2374305" y="5502530"/>
            <a:ext cx="4507831" cy="369332"/>
          </a:xfrm>
          <a:prstGeom prst="rect">
            <a:avLst/>
          </a:prstGeom>
          <a:noFill/>
          <a:ln>
            <a:solidFill>
              <a:schemeClr val="bg1"/>
            </a:solidFill>
          </a:ln>
        </p:spPr>
        <p:txBody>
          <a:bodyPr wrap="square" rtlCol="0">
            <a:spAutoFit/>
          </a:bodyPr>
          <a:lstStyle/>
          <a:p>
            <a:pPr algn="ctr"/>
            <a:r>
              <a:rPr lang="en-US" dirty="0">
                <a:solidFill>
                  <a:schemeClr val="bg1"/>
                </a:solidFill>
              </a:rPr>
              <a:t>Branding support &amp; advice</a:t>
            </a:r>
          </a:p>
        </p:txBody>
      </p:sp>
      <p:sp>
        <p:nvSpPr>
          <p:cNvPr id="21" name="TextBox 20">
            <a:extLst>
              <a:ext uri="{FF2B5EF4-FFF2-40B4-BE49-F238E27FC236}">
                <a16:creationId xmlns:a16="http://schemas.microsoft.com/office/drawing/2014/main" id="{8E26B777-2AE9-33FF-7DAA-3E200EF345B7}"/>
              </a:ext>
            </a:extLst>
          </p:cNvPr>
          <p:cNvSpPr txBox="1"/>
          <p:nvPr/>
        </p:nvSpPr>
        <p:spPr>
          <a:xfrm>
            <a:off x="8568024" y="2955492"/>
            <a:ext cx="3268376" cy="1938992"/>
          </a:xfrm>
          <a:prstGeom prst="rect">
            <a:avLst/>
          </a:prstGeom>
          <a:noFill/>
        </p:spPr>
        <p:txBody>
          <a:bodyPr wrap="square" rtlCol="0">
            <a:spAutoFit/>
          </a:bodyPr>
          <a:lstStyle/>
          <a:p>
            <a:r>
              <a:rPr lang="en-US" sz="2400" dirty="0">
                <a:latin typeface="Helvetica Neue Light" panose="02000403000000020004" pitchFamily="2" charset="0"/>
              </a:rPr>
              <a:t>Common elements that are </a:t>
            </a:r>
            <a:r>
              <a:rPr lang="en-US" sz="2400" b="1" dirty="0">
                <a:latin typeface="HELVETICA NEUE LIGHT" panose="02000403000000020004" pitchFamily="2" charset="0"/>
              </a:rPr>
              <a:t>‘building blocks’ </a:t>
            </a:r>
            <a:r>
              <a:rPr lang="en-US" sz="2400" dirty="0">
                <a:latin typeface="Helvetica Neue Light" panose="02000403000000020004" pitchFamily="2" charset="0"/>
              </a:rPr>
              <a:t>and can be adapted and reused for each intervention</a:t>
            </a:r>
          </a:p>
        </p:txBody>
      </p:sp>
      <p:cxnSp>
        <p:nvCxnSpPr>
          <p:cNvPr id="23" name="Straight Arrow Connector 22">
            <a:extLst>
              <a:ext uri="{FF2B5EF4-FFF2-40B4-BE49-F238E27FC236}">
                <a16:creationId xmlns:a16="http://schemas.microsoft.com/office/drawing/2014/main" id="{4FFA62FC-ACA1-38BC-DA57-8022F6949E0E}"/>
              </a:ext>
            </a:extLst>
          </p:cNvPr>
          <p:cNvCxnSpPr>
            <a:cxnSpLocks/>
            <a:stCxn id="21" idx="1"/>
          </p:cNvCxnSpPr>
          <p:nvPr/>
        </p:nvCxnSpPr>
        <p:spPr>
          <a:xfrm flipH="1">
            <a:off x="7081706" y="3924988"/>
            <a:ext cx="1486318" cy="11225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29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43C8AE-7224-EC07-A3C9-69EA0F68566F}"/>
              </a:ext>
            </a:extLst>
          </p:cNvPr>
          <p:cNvPicPr>
            <a:picLocks noChangeAspect="1"/>
          </p:cNvPicPr>
          <p:nvPr/>
        </p:nvPicPr>
        <p:blipFill>
          <a:blip r:embed="rId2"/>
          <a:stretch>
            <a:fillRect/>
          </a:stretch>
        </p:blipFill>
        <p:spPr>
          <a:xfrm>
            <a:off x="0" y="-864521"/>
            <a:ext cx="12192000" cy="8128000"/>
          </a:xfrm>
          <a:prstGeom prst="rect">
            <a:avLst/>
          </a:prstGeom>
        </p:spPr>
      </p:pic>
      <p:sp>
        <p:nvSpPr>
          <p:cNvPr id="4" name="TextBox 3">
            <a:extLst>
              <a:ext uri="{FF2B5EF4-FFF2-40B4-BE49-F238E27FC236}">
                <a16:creationId xmlns:a16="http://schemas.microsoft.com/office/drawing/2014/main" id="{8D04A4C9-A336-FBBE-C9B4-5629B9E88523}"/>
              </a:ext>
            </a:extLst>
          </p:cNvPr>
          <p:cNvSpPr txBox="1"/>
          <p:nvPr/>
        </p:nvSpPr>
        <p:spPr>
          <a:xfrm>
            <a:off x="0" y="6331914"/>
            <a:ext cx="11909281" cy="369332"/>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Credit: UNICEF</a:t>
            </a:r>
          </a:p>
        </p:txBody>
      </p:sp>
      <p:sp>
        <p:nvSpPr>
          <p:cNvPr id="5" name="TextBox 4">
            <a:extLst>
              <a:ext uri="{FF2B5EF4-FFF2-40B4-BE49-F238E27FC236}">
                <a16:creationId xmlns:a16="http://schemas.microsoft.com/office/drawing/2014/main" id="{CD0A9B0D-1571-DC73-CFAB-86B3F3499F47}"/>
              </a:ext>
            </a:extLst>
          </p:cNvPr>
          <p:cNvSpPr txBox="1"/>
          <p:nvPr/>
        </p:nvSpPr>
        <p:spPr>
          <a:xfrm>
            <a:off x="6698470" y="125976"/>
            <a:ext cx="5118386" cy="677108"/>
          </a:xfrm>
          <a:prstGeom prst="rect">
            <a:avLst/>
          </a:prstGeom>
          <a:noFill/>
        </p:spPr>
        <p:txBody>
          <a:bodyPr wrap="square" rtlCol="0">
            <a:spAutoFit/>
          </a:bodyPr>
          <a:lstStyle/>
          <a:p>
            <a:pPr algn="ctr"/>
            <a:r>
              <a:rPr lang="en-US" sz="3800" b="1" dirty="0">
                <a:solidFill>
                  <a:schemeClr val="bg1"/>
                </a:solidFill>
                <a:latin typeface="Helvetica Neue Condensed" panose="02000503000000020004" pitchFamily="2" charset="0"/>
                <a:ea typeface="HELVETICA NEUE THIN" panose="020B0403020202020204" pitchFamily="34" charset="0"/>
              </a:rPr>
              <a:t>HUMANITARIAN CASH AID</a:t>
            </a:r>
            <a:endParaRPr lang="en-US" sz="3800" b="1" dirty="0">
              <a:solidFill>
                <a:schemeClr val="bg1"/>
              </a:solidFill>
              <a:latin typeface="Helvetica Neue Condensed" panose="02000503000000020004" pitchFamily="2" charset="0"/>
              <a:ea typeface="HELVETICA NEUE THIN" panose="020B0403020202020204" pitchFamily="34" charset="0"/>
            </a:endParaRPr>
          </a:p>
        </p:txBody>
      </p:sp>
    </p:spTree>
    <p:extLst>
      <p:ext uri="{BB962C8B-B14F-4D97-AF65-F5344CB8AC3E}">
        <p14:creationId xmlns:p14="http://schemas.microsoft.com/office/powerpoint/2010/main" val="31962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CAC6615-0863-8CC5-36EB-4BD6B54298E2}"/>
              </a:ext>
            </a:extLst>
          </p:cNvPr>
          <p:cNvSpPr/>
          <p:nvPr/>
        </p:nvSpPr>
        <p:spPr>
          <a:xfrm>
            <a:off x="11720515" y="6431762"/>
            <a:ext cx="557213" cy="5572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Graphic 5" descr="Children outline">
            <a:extLst>
              <a:ext uri="{FF2B5EF4-FFF2-40B4-BE49-F238E27FC236}">
                <a16:creationId xmlns:a16="http://schemas.microsoft.com/office/drawing/2014/main" id="{1B5D097F-B656-DF36-7518-CF1569AA0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58512" y="1800221"/>
            <a:ext cx="914400" cy="914400"/>
          </a:xfrm>
          <a:prstGeom prst="rect">
            <a:avLst/>
          </a:prstGeom>
        </p:spPr>
      </p:pic>
      <p:pic>
        <p:nvPicPr>
          <p:cNvPr id="10" name="Graphic 9" descr="Coins outline">
            <a:extLst>
              <a:ext uri="{FF2B5EF4-FFF2-40B4-BE49-F238E27FC236}">
                <a16:creationId xmlns:a16="http://schemas.microsoft.com/office/drawing/2014/main" id="{B5A4D00D-841B-D257-56CE-748F7BFEB5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700" y="1614483"/>
            <a:ext cx="914400" cy="914400"/>
          </a:xfrm>
          <a:prstGeom prst="rect">
            <a:avLst/>
          </a:prstGeom>
        </p:spPr>
      </p:pic>
      <p:pic>
        <p:nvPicPr>
          <p:cNvPr id="14" name="Graphic 13" descr="Warehouse outline">
            <a:extLst>
              <a:ext uri="{FF2B5EF4-FFF2-40B4-BE49-F238E27FC236}">
                <a16:creationId xmlns:a16="http://schemas.microsoft.com/office/drawing/2014/main" id="{E789DB90-0046-936C-0103-709C33A3B8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7349" y="1643058"/>
            <a:ext cx="914400" cy="914400"/>
          </a:xfrm>
          <a:prstGeom prst="rect">
            <a:avLst/>
          </a:prstGeom>
        </p:spPr>
      </p:pic>
      <p:pic>
        <p:nvPicPr>
          <p:cNvPr id="18" name="Graphic 17" descr="Truck outline">
            <a:extLst>
              <a:ext uri="{FF2B5EF4-FFF2-40B4-BE49-F238E27FC236}">
                <a16:creationId xmlns:a16="http://schemas.microsoft.com/office/drawing/2014/main" id="{A3D5B00A-53CC-0662-7E11-927F1B33E7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06389" y="1364452"/>
            <a:ext cx="914400" cy="914400"/>
          </a:xfrm>
          <a:prstGeom prst="rect">
            <a:avLst/>
          </a:prstGeom>
        </p:spPr>
      </p:pic>
      <p:sp>
        <p:nvSpPr>
          <p:cNvPr id="19" name="TextBox 18">
            <a:extLst>
              <a:ext uri="{FF2B5EF4-FFF2-40B4-BE49-F238E27FC236}">
                <a16:creationId xmlns:a16="http://schemas.microsoft.com/office/drawing/2014/main" id="{F2A1BFA5-4E61-1878-A05A-25AED8F0A087}"/>
              </a:ext>
            </a:extLst>
          </p:cNvPr>
          <p:cNvSpPr txBox="1"/>
          <p:nvPr/>
        </p:nvSpPr>
        <p:spPr>
          <a:xfrm>
            <a:off x="325810" y="2913753"/>
            <a:ext cx="2666999" cy="646331"/>
          </a:xfrm>
          <a:prstGeom prst="rect">
            <a:avLst/>
          </a:prstGeom>
          <a:noFill/>
        </p:spPr>
        <p:txBody>
          <a:bodyPr wrap="square" rtlCol="0">
            <a:spAutoFit/>
          </a:bodyPr>
          <a:lstStyle/>
          <a:p>
            <a:pPr algn="ctr"/>
            <a:r>
              <a:rPr lang="en-US" b="1" dirty="0">
                <a:latin typeface="HELVETICA NEUE THIN" panose="020B0403020202020204" pitchFamily="34" charset="0"/>
                <a:ea typeface="HELVETICA NEUE THIN" panose="020B0403020202020204" pitchFamily="34" charset="0"/>
              </a:rPr>
              <a:t>PACKAGED FUNDING &amp; STRATEGY</a:t>
            </a:r>
          </a:p>
        </p:txBody>
      </p:sp>
      <p:sp>
        <p:nvSpPr>
          <p:cNvPr id="20" name="TextBox 19">
            <a:extLst>
              <a:ext uri="{FF2B5EF4-FFF2-40B4-BE49-F238E27FC236}">
                <a16:creationId xmlns:a16="http://schemas.microsoft.com/office/drawing/2014/main" id="{BC54EC61-839F-4A79-E9DB-2EF36EEB4092}"/>
              </a:ext>
            </a:extLst>
          </p:cNvPr>
          <p:cNvSpPr txBox="1"/>
          <p:nvPr/>
        </p:nvSpPr>
        <p:spPr>
          <a:xfrm>
            <a:off x="4483051" y="2894288"/>
            <a:ext cx="3800476" cy="369332"/>
          </a:xfrm>
          <a:prstGeom prst="rect">
            <a:avLst/>
          </a:prstGeom>
          <a:noFill/>
        </p:spPr>
        <p:txBody>
          <a:bodyPr wrap="square" rtlCol="0">
            <a:spAutoFit/>
          </a:bodyPr>
          <a:lstStyle/>
          <a:p>
            <a:r>
              <a:rPr lang="en-US" b="1" dirty="0">
                <a:latin typeface="HELVETICA NEUE THIN" panose="020B0403020202020204" pitchFamily="34" charset="0"/>
                <a:ea typeface="HELVETICA NEUE THIN" panose="020B0403020202020204" pitchFamily="34" charset="0"/>
              </a:rPr>
              <a:t>PLANNED LOGISTICS</a:t>
            </a:r>
          </a:p>
        </p:txBody>
      </p:sp>
      <p:cxnSp>
        <p:nvCxnSpPr>
          <p:cNvPr id="22" name="Straight Arrow Connector 21">
            <a:extLst>
              <a:ext uri="{FF2B5EF4-FFF2-40B4-BE49-F238E27FC236}">
                <a16:creationId xmlns:a16="http://schemas.microsoft.com/office/drawing/2014/main" id="{C0FD89E3-18D5-FECE-EA87-AB0F48069309}"/>
              </a:ext>
            </a:extLst>
          </p:cNvPr>
          <p:cNvCxnSpPr>
            <a:cxnSpLocks/>
          </p:cNvCxnSpPr>
          <p:nvPr/>
        </p:nvCxnSpPr>
        <p:spPr>
          <a:xfrm>
            <a:off x="1993107" y="2214559"/>
            <a:ext cx="3378993" cy="0"/>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Take Off outline">
            <a:extLst>
              <a:ext uri="{FF2B5EF4-FFF2-40B4-BE49-F238E27FC236}">
                <a16:creationId xmlns:a16="http://schemas.microsoft.com/office/drawing/2014/main" id="{B1866267-BC3F-08F4-9EBE-101D412F52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59829" y="1350165"/>
            <a:ext cx="914400" cy="914400"/>
          </a:xfrm>
          <a:prstGeom prst="rect">
            <a:avLst/>
          </a:prstGeom>
        </p:spPr>
      </p:pic>
      <p:pic>
        <p:nvPicPr>
          <p:cNvPr id="30" name="Graphic 29" descr="Box outline">
            <a:extLst>
              <a:ext uri="{FF2B5EF4-FFF2-40B4-BE49-F238E27FC236}">
                <a16:creationId xmlns:a16="http://schemas.microsoft.com/office/drawing/2014/main" id="{DE502253-54DF-9E8D-6180-CBF5273010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77223" y="1800221"/>
            <a:ext cx="914400" cy="914400"/>
          </a:xfrm>
          <a:prstGeom prst="rect">
            <a:avLst/>
          </a:prstGeom>
        </p:spPr>
      </p:pic>
      <p:cxnSp>
        <p:nvCxnSpPr>
          <p:cNvPr id="31" name="Straight Arrow Connector 30">
            <a:extLst>
              <a:ext uri="{FF2B5EF4-FFF2-40B4-BE49-F238E27FC236}">
                <a16:creationId xmlns:a16="http://schemas.microsoft.com/office/drawing/2014/main" id="{575718D0-5A00-1675-5F77-6A2903EC4860}"/>
              </a:ext>
            </a:extLst>
          </p:cNvPr>
          <p:cNvCxnSpPr>
            <a:cxnSpLocks/>
          </p:cNvCxnSpPr>
          <p:nvPr/>
        </p:nvCxnSpPr>
        <p:spPr>
          <a:xfrm>
            <a:off x="6443659" y="2181222"/>
            <a:ext cx="1871662" cy="0"/>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7DA62DC-25D7-C550-0C8D-E54929AE5FCD}"/>
              </a:ext>
            </a:extLst>
          </p:cNvPr>
          <p:cNvCxnSpPr>
            <a:cxnSpLocks/>
          </p:cNvCxnSpPr>
          <p:nvPr/>
        </p:nvCxnSpPr>
        <p:spPr>
          <a:xfrm>
            <a:off x="9234487" y="2181222"/>
            <a:ext cx="1581151" cy="0"/>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C73D4B-25C2-B471-705D-0C28569289FB}"/>
              </a:ext>
            </a:extLst>
          </p:cNvPr>
          <p:cNvSpPr txBox="1"/>
          <p:nvPr/>
        </p:nvSpPr>
        <p:spPr>
          <a:xfrm>
            <a:off x="7541813" y="2910956"/>
            <a:ext cx="3436148" cy="369332"/>
          </a:xfrm>
          <a:prstGeom prst="rect">
            <a:avLst/>
          </a:prstGeom>
          <a:noFill/>
        </p:spPr>
        <p:txBody>
          <a:bodyPr wrap="square" rtlCol="0">
            <a:spAutoFit/>
          </a:bodyPr>
          <a:lstStyle/>
          <a:p>
            <a:r>
              <a:rPr lang="en-US" b="1" dirty="0">
                <a:latin typeface="HELVETICA NEUE THIN" panose="020B0403020202020204" pitchFamily="34" charset="0"/>
                <a:ea typeface="HELVETICA NEUE THIN" panose="020B0403020202020204" pitchFamily="34" charset="0"/>
              </a:rPr>
              <a:t>DELIVER THE LAST MILE </a:t>
            </a:r>
          </a:p>
        </p:txBody>
      </p:sp>
      <p:sp>
        <p:nvSpPr>
          <p:cNvPr id="37" name="TextBox 36">
            <a:extLst>
              <a:ext uri="{FF2B5EF4-FFF2-40B4-BE49-F238E27FC236}">
                <a16:creationId xmlns:a16="http://schemas.microsoft.com/office/drawing/2014/main" id="{F74C3AD9-AD54-0C09-903A-5BE8C555414C}"/>
              </a:ext>
            </a:extLst>
          </p:cNvPr>
          <p:cNvSpPr txBox="1"/>
          <p:nvPr/>
        </p:nvSpPr>
        <p:spPr>
          <a:xfrm>
            <a:off x="390281" y="308418"/>
            <a:ext cx="11160743" cy="507831"/>
          </a:xfrm>
          <a:prstGeom prst="rect">
            <a:avLst/>
          </a:prstGeom>
          <a:noFill/>
        </p:spPr>
        <p:txBody>
          <a:bodyPr wrap="square" rtlCol="0">
            <a:spAutoFit/>
          </a:bodyPr>
          <a:lstStyle/>
          <a:p>
            <a:r>
              <a:rPr lang="en-US" sz="2700" b="1" dirty="0">
                <a:latin typeface="HELVETICA NEUE THIN" panose="020B0403020202020204" pitchFamily="34" charset="0"/>
              </a:rPr>
              <a:t>Innovation across humanitarian aid supply chains only offers so much</a:t>
            </a:r>
          </a:p>
        </p:txBody>
      </p:sp>
      <p:pic>
        <p:nvPicPr>
          <p:cNvPr id="38" name="Graphic 37" descr="Truck outline">
            <a:extLst>
              <a:ext uri="{FF2B5EF4-FFF2-40B4-BE49-F238E27FC236}">
                <a16:creationId xmlns:a16="http://schemas.microsoft.com/office/drawing/2014/main" id="{4BF1484E-4892-B345-93C3-8ADD4E347C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0638" y="1343021"/>
            <a:ext cx="914400" cy="914400"/>
          </a:xfrm>
          <a:prstGeom prst="rect">
            <a:avLst/>
          </a:prstGeom>
        </p:spPr>
      </p:pic>
      <p:sp>
        <p:nvSpPr>
          <p:cNvPr id="39" name="TextBox 38">
            <a:extLst>
              <a:ext uri="{FF2B5EF4-FFF2-40B4-BE49-F238E27FC236}">
                <a16:creationId xmlns:a16="http://schemas.microsoft.com/office/drawing/2014/main" id="{D9198ED9-238E-C8B2-0921-A11EAE0BD62C}"/>
              </a:ext>
            </a:extLst>
          </p:cNvPr>
          <p:cNvSpPr txBox="1"/>
          <p:nvPr/>
        </p:nvSpPr>
        <p:spPr>
          <a:xfrm>
            <a:off x="355194" y="4010425"/>
            <a:ext cx="5396803" cy="2539157"/>
          </a:xfrm>
          <a:prstGeom prst="rect">
            <a:avLst/>
          </a:prstGeom>
          <a:noFill/>
        </p:spPr>
        <p:txBody>
          <a:bodyPr wrap="square" rtlCol="0">
            <a:spAutoFit/>
          </a:bodyPr>
          <a:lstStyle/>
          <a:p>
            <a:r>
              <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Incrementally Improve a System</a:t>
            </a:r>
          </a:p>
          <a:p>
            <a:endPar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Meeting obvious needs</a:t>
            </a: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Efficient high-scale delivery</a:t>
            </a: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Easy to replicate roles</a:t>
            </a:r>
          </a:p>
          <a:p>
            <a:endPar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lide Number Placeholder 2">
            <a:extLst>
              <a:ext uri="{FF2B5EF4-FFF2-40B4-BE49-F238E27FC236}">
                <a16:creationId xmlns:a16="http://schemas.microsoft.com/office/drawing/2014/main" id="{F807816E-9E68-9BC7-0044-88532D0A6AAB}"/>
              </a:ext>
            </a:extLst>
          </p:cNvPr>
          <p:cNvSpPr>
            <a:spLocks noGrp="1"/>
          </p:cNvSpPr>
          <p:nvPr>
            <p:ph type="sldNum" sz="quarter" idx="12"/>
          </p:nvPr>
        </p:nvSpPr>
        <p:spPr>
          <a:xfrm>
            <a:off x="9434513" y="6492875"/>
            <a:ext cx="2743200" cy="365125"/>
          </a:xfrm>
        </p:spPr>
        <p:txBody>
          <a:bodyPr/>
          <a:lstStyle/>
          <a:p>
            <a:fld id="{8A9738AA-C848-6C43-9C3F-7E18E339570C}" type="slidenum">
              <a:rPr lang="en-US" smtClean="0">
                <a:solidFill>
                  <a:schemeClr val="bg1"/>
                </a:solidFill>
              </a:rPr>
              <a:t>6</a:t>
            </a:fld>
            <a:endParaRPr lang="en-US" dirty="0">
              <a:solidFill>
                <a:schemeClr val="bg1"/>
              </a:solidFill>
            </a:endParaRPr>
          </a:p>
        </p:txBody>
      </p:sp>
      <p:sp>
        <p:nvSpPr>
          <p:cNvPr id="8" name="TextBox 7">
            <a:extLst>
              <a:ext uri="{FF2B5EF4-FFF2-40B4-BE49-F238E27FC236}">
                <a16:creationId xmlns:a16="http://schemas.microsoft.com/office/drawing/2014/main" id="{22A0915B-0799-7ECE-936A-82807A542780}"/>
              </a:ext>
            </a:extLst>
          </p:cNvPr>
          <p:cNvSpPr txBox="1"/>
          <p:nvPr/>
        </p:nvSpPr>
        <p:spPr>
          <a:xfrm>
            <a:off x="6036021" y="3984919"/>
            <a:ext cx="6384579" cy="2985433"/>
          </a:xfrm>
          <a:prstGeom prst="rect">
            <a:avLst/>
          </a:prstGeom>
          <a:noFill/>
        </p:spPr>
        <p:txBody>
          <a:bodyPr wrap="square" rtlCol="0">
            <a:spAutoFit/>
          </a:bodyPr>
          <a:lstStyle/>
          <a:p>
            <a:r>
              <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But Then We Hit a Wall ...</a:t>
            </a:r>
          </a:p>
          <a:p>
            <a:endPar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Low-impact (targeting, appropriateness)</a:t>
            </a: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Eroded dignity and agency</a:t>
            </a: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Undermine local markets</a:t>
            </a:r>
          </a:p>
          <a:p>
            <a:pPr marL="285750" indent="-285750">
              <a:spcAft>
                <a:spcPts val="600"/>
              </a:spcAft>
              <a:buFont typeface="Arial" panose="020B0604020202020204" pitchFamily="34" charset="0"/>
              <a:buChar char="•"/>
            </a:pPr>
            <a:r>
              <a:rPr lang="en-US" sz="2400" dirty="0">
                <a:solidFill>
                  <a:srgbClr val="0070C0"/>
                </a:solidFill>
                <a:latin typeface="Helvetica Neue Thin" panose="020B0403020202020204" pitchFamily="34" charset="0"/>
                <a:ea typeface="Helvetica Neue Thin" panose="020B0403020202020204" pitchFamily="34" charset="0"/>
              </a:rPr>
              <a:t>Limited impact of digital technology</a:t>
            </a:r>
          </a:p>
          <a:p>
            <a:r>
              <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17264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CAC6615-0863-8CC5-36EB-4BD6B54298E2}"/>
              </a:ext>
            </a:extLst>
          </p:cNvPr>
          <p:cNvSpPr/>
          <p:nvPr/>
        </p:nvSpPr>
        <p:spPr>
          <a:xfrm>
            <a:off x="11720515" y="6431762"/>
            <a:ext cx="557213" cy="5572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Graphic 5" descr="Children outline">
            <a:extLst>
              <a:ext uri="{FF2B5EF4-FFF2-40B4-BE49-F238E27FC236}">
                <a16:creationId xmlns:a16="http://schemas.microsoft.com/office/drawing/2014/main" id="{1B5D097F-B656-DF36-7518-CF1569AA0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8453" y="2057400"/>
            <a:ext cx="914400" cy="914400"/>
          </a:xfrm>
          <a:prstGeom prst="rect">
            <a:avLst/>
          </a:prstGeom>
        </p:spPr>
      </p:pic>
      <p:sp>
        <p:nvSpPr>
          <p:cNvPr id="37" name="TextBox 36">
            <a:extLst>
              <a:ext uri="{FF2B5EF4-FFF2-40B4-BE49-F238E27FC236}">
                <a16:creationId xmlns:a16="http://schemas.microsoft.com/office/drawing/2014/main" id="{F74C3AD9-AD54-0C09-903A-5BE8C555414C}"/>
              </a:ext>
            </a:extLst>
          </p:cNvPr>
          <p:cNvSpPr txBox="1"/>
          <p:nvPr/>
        </p:nvSpPr>
        <p:spPr>
          <a:xfrm>
            <a:off x="184205" y="5969655"/>
            <a:ext cx="9752298" cy="523220"/>
          </a:xfrm>
          <a:prstGeom prst="rect">
            <a:avLst/>
          </a:prstGeom>
          <a:noFill/>
        </p:spPr>
        <p:txBody>
          <a:bodyPr wrap="square" rtlCol="0">
            <a:spAutoFit/>
          </a:bodyPr>
          <a:lstStyle/>
          <a:p>
            <a:r>
              <a:rPr lang="en-US" sz="2800" b="1" dirty="0">
                <a:latin typeface="HELVETICA NEUE THIN" panose="020B0403020202020204" pitchFamily="34" charset="0"/>
              </a:rPr>
              <a:t>…. But also demands a different system </a:t>
            </a:r>
          </a:p>
        </p:txBody>
      </p:sp>
      <p:sp>
        <p:nvSpPr>
          <p:cNvPr id="3" name="Slide Number Placeholder 2">
            <a:extLst>
              <a:ext uri="{FF2B5EF4-FFF2-40B4-BE49-F238E27FC236}">
                <a16:creationId xmlns:a16="http://schemas.microsoft.com/office/drawing/2014/main" id="{F807816E-9E68-9BC7-0044-88532D0A6AAB}"/>
              </a:ext>
            </a:extLst>
          </p:cNvPr>
          <p:cNvSpPr>
            <a:spLocks noGrp="1"/>
          </p:cNvSpPr>
          <p:nvPr>
            <p:ph type="sldNum" sz="quarter" idx="12"/>
          </p:nvPr>
        </p:nvSpPr>
        <p:spPr>
          <a:xfrm>
            <a:off x="9434513" y="6492875"/>
            <a:ext cx="2743200" cy="365125"/>
          </a:xfrm>
        </p:spPr>
        <p:txBody>
          <a:bodyPr/>
          <a:lstStyle/>
          <a:p>
            <a:fld id="{8A9738AA-C848-6C43-9C3F-7E18E339570C}" type="slidenum">
              <a:rPr lang="en-US" smtClean="0">
                <a:solidFill>
                  <a:schemeClr val="bg1"/>
                </a:solidFill>
              </a:rPr>
              <a:t>7</a:t>
            </a:fld>
            <a:endParaRPr lang="en-US" dirty="0">
              <a:solidFill>
                <a:schemeClr val="bg1"/>
              </a:solidFill>
            </a:endParaRPr>
          </a:p>
        </p:txBody>
      </p:sp>
      <p:pic>
        <p:nvPicPr>
          <p:cNvPr id="7" name="Graphic 6" descr="Coins outline">
            <a:extLst>
              <a:ext uri="{FF2B5EF4-FFF2-40B4-BE49-F238E27FC236}">
                <a16:creationId xmlns:a16="http://schemas.microsoft.com/office/drawing/2014/main" id="{0DE0EB83-65E4-2A02-DF75-EF1001BE8E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3853" y="2057400"/>
            <a:ext cx="914400" cy="914400"/>
          </a:xfrm>
          <a:prstGeom prst="rect">
            <a:avLst/>
          </a:prstGeom>
        </p:spPr>
      </p:pic>
      <p:cxnSp>
        <p:nvCxnSpPr>
          <p:cNvPr id="8" name="Straight Arrow Connector 7">
            <a:extLst>
              <a:ext uri="{FF2B5EF4-FFF2-40B4-BE49-F238E27FC236}">
                <a16:creationId xmlns:a16="http://schemas.microsoft.com/office/drawing/2014/main" id="{8B21A5A0-AAA1-4B1B-364A-8484A87C121E}"/>
              </a:ext>
            </a:extLst>
          </p:cNvPr>
          <p:cNvCxnSpPr>
            <a:cxnSpLocks/>
          </p:cNvCxnSpPr>
          <p:nvPr/>
        </p:nvCxnSpPr>
        <p:spPr>
          <a:xfrm>
            <a:off x="2409966" y="2514600"/>
            <a:ext cx="5994446" cy="0"/>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33AB09-B261-B5AD-A2B5-2E37B5C6C1B2}"/>
              </a:ext>
            </a:extLst>
          </p:cNvPr>
          <p:cNvSpPr txBox="1"/>
          <p:nvPr/>
        </p:nvSpPr>
        <p:spPr>
          <a:xfrm>
            <a:off x="2645242" y="2789865"/>
            <a:ext cx="5523893" cy="830997"/>
          </a:xfrm>
          <a:prstGeom prst="rect">
            <a:avLst/>
          </a:prstGeom>
          <a:noFill/>
        </p:spPr>
        <p:txBody>
          <a:bodyPr wrap="square" rtlCol="0">
            <a:spAutoFit/>
          </a:bodyPr>
          <a:lstStyle/>
          <a:p>
            <a:pPr algn="ctr"/>
            <a:r>
              <a:rPr lang="en-US" sz="2400" dirty="0">
                <a:latin typeface="Helvetica Neue Thin" panose="020B0403020202020204" pitchFamily="34" charset="0"/>
                <a:ea typeface="Helvetica Neue Thin" panose="020B0403020202020204" pitchFamily="34" charset="0"/>
              </a:rPr>
              <a:t>How to scale the impact of aid through cash aid for crisis-affected communities?</a:t>
            </a:r>
          </a:p>
        </p:txBody>
      </p:sp>
      <p:sp>
        <p:nvSpPr>
          <p:cNvPr id="2" name="TextBox 1">
            <a:extLst>
              <a:ext uri="{FF2B5EF4-FFF2-40B4-BE49-F238E27FC236}">
                <a16:creationId xmlns:a16="http://schemas.microsoft.com/office/drawing/2014/main" id="{253D073A-2E99-5C9E-E73C-6ABD17C71242}"/>
              </a:ext>
            </a:extLst>
          </p:cNvPr>
          <p:cNvSpPr txBox="1"/>
          <p:nvPr/>
        </p:nvSpPr>
        <p:spPr>
          <a:xfrm>
            <a:off x="243582" y="225631"/>
            <a:ext cx="9752298" cy="523220"/>
          </a:xfrm>
          <a:prstGeom prst="rect">
            <a:avLst/>
          </a:prstGeom>
          <a:noFill/>
        </p:spPr>
        <p:txBody>
          <a:bodyPr wrap="square" rtlCol="0">
            <a:spAutoFit/>
          </a:bodyPr>
          <a:lstStyle/>
          <a:p>
            <a:r>
              <a:rPr lang="en-US" sz="2800" b="1" dirty="0">
                <a:latin typeface="HELVETICA NEUE THIN" panose="020B0403020202020204" pitchFamily="34" charset="0"/>
              </a:rPr>
              <a:t>Cash aid as an innovation presents a powerful impact</a:t>
            </a:r>
          </a:p>
        </p:txBody>
      </p:sp>
    </p:spTree>
    <p:extLst>
      <p:ext uri="{BB962C8B-B14F-4D97-AF65-F5344CB8AC3E}">
        <p14:creationId xmlns:p14="http://schemas.microsoft.com/office/powerpoint/2010/main" val="287313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44E6010-EB0B-6B61-E6B1-6A1AE1204837}"/>
              </a:ext>
            </a:extLst>
          </p:cNvPr>
          <p:cNvSpPr/>
          <p:nvPr/>
        </p:nvSpPr>
        <p:spPr>
          <a:xfrm>
            <a:off x="11720515" y="6431762"/>
            <a:ext cx="557213" cy="5572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Graphic 5" descr="Children outline">
            <a:extLst>
              <a:ext uri="{FF2B5EF4-FFF2-40B4-BE49-F238E27FC236}">
                <a16:creationId xmlns:a16="http://schemas.microsoft.com/office/drawing/2014/main" id="{1B5D097F-B656-DF36-7518-CF1569AA0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3938" y="1355395"/>
            <a:ext cx="914400" cy="914400"/>
          </a:xfrm>
          <a:prstGeom prst="rect">
            <a:avLst/>
          </a:prstGeom>
        </p:spPr>
      </p:pic>
      <p:pic>
        <p:nvPicPr>
          <p:cNvPr id="10" name="Graphic 9" descr="Coins outline">
            <a:extLst>
              <a:ext uri="{FF2B5EF4-FFF2-40B4-BE49-F238E27FC236}">
                <a16:creationId xmlns:a16="http://schemas.microsoft.com/office/drawing/2014/main" id="{B5A4D00D-841B-D257-56CE-748F7BFEB5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700" y="2071675"/>
            <a:ext cx="914400" cy="914400"/>
          </a:xfrm>
          <a:prstGeom prst="rect">
            <a:avLst/>
          </a:prstGeom>
        </p:spPr>
      </p:pic>
      <p:cxnSp>
        <p:nvCxnSpPr>
          <p:cNvPr id="22" name="Straight Arrow Connector 21">
            <a:extLst>
              <a:ext uri="{FF2B5EF4-FFF2-40B4-BE49-F238E27FC236}">
                <a16:creationId xmlns:a16="http://schemas.microsoft.com/office/drawing/2014/main" id="{C0FD89E3-18D5-FECE-EA87-AB0F48069309}"/>
              </a:ext>
            </a:extLst>
          </p:cNvPr>
          <p:cNvCxnSpPr>
            <a:cxnSpLocks/>
          </p:cNvCxnSpPr>
          <p:nvPr/>
        </p:nvCxnSpPr>
        <p:spPr>
          <a:xfrm>
            <a:off x="1943100" y="2555547"/>
            <a:ext cx="3267072" cy="686417"/>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7DA62DC-25D7-C550-0C8D-E54929AE5FCD}"/>
              </a:ext>
            </a:extLst>
          </p:cNvPr>
          <p:cNvCxnSpPr>
            <a:cxnSpLocks/>
          </p:cNvCxnSpPr>
          <p:nvPr/>
        </p:nvCxnSpPr>
        <p:spPr>
          <a:xfrm flipV="1">
            <a:off x="9069698" y="1958498"/>
            <a:ext cx="1238084" cy="597049"/>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AB37236-3896-DB42-B23E-64B50E0768A6}"/>
              </a:ext>
            </a:extLst>
          </p:cNvPr>
          <p:cNvSpPr>
            <a:spLocks noGrp="1"/>
          </p:cNvSpPr>
          <p:nvPr>
            <p:ph type="sldNum" sz="quarter" idx="12"/>
          </p:nvPr>
        </p:nvSpPr>
        <p:spPr>
          <a:xfrm>
            <a:off x="10815638" y="6492875"/>
            <a:ext cx="1376362" cy="365125"/>
          </a:xfrm>
        </p:spPr>
        <p:txBody>
          <a:bodyPr/>
          <a:lstStyle/>
          <a:p>
            <a:fld id="{8A9738AA-C848-6C43-9C3F-7E18E339570C}" type="slidenum">
              <a:rPr lang="en-US" smtClean="0">
                <a:solidFill>
                  <a:schemeClr val="bg1"/>
                </a:solidFill>
              </a:rPr>
              <a:t>8</a:t>
            </a:fld>
            <a:endParaRPr lang="en-US" dirty="0">
              <a:solidFill>
                <a:schemeClr val="bg1"/>
              </a:solidFill>
            </a:endParaRPr>
          </a:p>
        </p:txBody>
      </p:sp>
      <p:sp>
        <p:nvSpPr>
          <p:cNvPr id="37" name="TextBox 36">
            <a:extLst>
              <a:ext uri="{FF2B5EF4-FFF2-40B4-BE49-F238E27FC236}">
                <a16:creationId xmlns:a16="http://schemas.microsoft.com/office/drawing/2014/main" id="{F74C3AD9-AD54-0C09-903A-5BE8C555414C}"/>
              </a:ext>
            </a:extLst>
          </p:cNvPr>
          <p:cNvSpPr txBox="1"/>
          <p:nvPr/>
        </p:nvSpPr>
        <p:spPr>
          <a:xfrm>
            <a:off x="279208" y="130629"/>
            <a:ext cx="6477852" cy="954107"/>
          </a:xfrm>
          <a:prstGeom prst="rect">
            <a:avLst/>
          </a:prstGeom>
          <a:noFill/>
        </p:spPr>
        <p:txBody>
          <a:bodyPr wrap="square" rtlCol="0">
            <a:spAutoFit/>
          </a:bodyPr>
          <a:lstStyle/>
          <a:p>
            <a:r>
              <a:rPr lang="en-US" sz="2800" b="1" dirty="0">
                <a:latin typeface="HELVETICA NEUE THIN" panose="020B0403020202020204" pitchFamily="34" charset="0"/>
              </a:rPr>
              <a:t>A more powerful ‘Cash Aid’ system</a:t>
            </a:r>
          </a:p>
          <a:p>
            <a:r>
              <a:rPr lang="en-US" sz="2800" b="1" dirty="0">
                <a:latin typeface="HELVETICA NEUE THIN" panose="020B0403020202020204" pitchFamily="34" charset="0"/>
              </a:rPr>
              <a:t>(and more complex)</a:t>
            </a:r>
          </a:p>
        </p:txBody>
      </p:sp>
      <p:pic>
        <p:nvPicPr>
          <p:cNvPr id="8" name="Graphic 7" descr="Bank outline">
            <a:extLst>
              <a:ext uri="{FF2B5EF4-FFF2-40B4-BE49-F238E27FC236}">
                <a16:creationId xmlns:a16="http://schemas.microsoft.com/office/drawing/2014/main" id="{2357EE4F-14D6-DD7F-AC42-6F62A97A24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0172" y="2966439"/>
            <a:ext cx="914400" cy="914400"/>
          </a:xfrm>
          <a:prstGeom prst="rect">
            <a:avLst/>
          </a:prstGeom>
        </p:spPr>
      </p:pic>
      <p:pic>
        <p:nvPicPr>
          <p:cNvPr id="13" name="Graphic 12" descr="Store outline">
            <a:extLst>
              <a:ext uri="{FF2B5EF4-FFF2-40B4-BE49-F238E27FC236}">
                <a16:creationId xmlns:a16="http://schemas.microsoft.com/office/drawing/2014/main" id="{30647883-8CA3-F115-78E1-596110DFFD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2884" y="362952"/>
            <a:ext cx="914400" cy="914400"/>
          </a:xfrm>
          <a:prstGeom prst="rect">
            <a:avLst/>
          </a:prstGeom>
        </p:spPr>
      </p:pic>
      <p:pic>
        <p:nvPicPr>
          <p:cNvPr id="16" name="Graphic 15" descr="Money outline">
            <a:extLst>
              <a:ext uri="{FF2B5EF4-FFF2-40B4-BE49-F238E27FC236}">
                <a16:creationId xmlns:a16="http://schemas.microsoft.com/office/drawing/2014/main" id="{733B56F4-6A51-256D-2CCC-4BC6D13E90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26024" y="1614916"/>
            <a:ext cx="914400" cy="914400"/>
          </a:xfrm>
          <a:prstGeom prst="rect">
            <a:avLst/>
          </a:prstGeom>
        </p:spPr>
      </p:pic>
      <p:pic>
        <p:nvPicPr>
          <p:cNvPr id="18" name="Graphic 17" descr="Smart Phone outline">
            <a:extLst>
              <a:ext uri="{FF2B5EF4-FFF2-40B4-BE49-F238E27FC236}">
                <a16:creationId xmlns:a16="http://schemas.microsoft.com/office/drawing/2014/main" id="{4290A182-1AB8-E8BD-BB92-B444CB5D51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20077" y="2466958"/>
            <a:ext cx="914400" cy="914400"/>
          </a:xfrm>
          <a:prstGeom prst="rect">
            <a:avLst/>
          </a:prstGeom>
        </p:spPr>
      </p:pic>
      <p:sp>
        <p:nvSpPr>
          <p:cNvPr id="19" name="TextBox 18">
            <a:extLst>
              <a:ext uri="{FF2B5EF4-FFF2-40B4-BE49-F238E27FC236}">
                <a16:creationId xmlns:a16="http://schemas.microsoft.com/office/drawing/2014/main" id="{0D302BBA-7631-F5BA-9419-7888CB734D05}"/>
              </a:ext>
            </a:extLst>
          </p:cNvPr>
          <p:cNvSpPr txBox="1"/>
          <p:nvPr/>
        </p:nvSpPr>
        <p:spPr>
          <a:xfrm>
            <a:off x="161262" y="3562862"/>
            <a:ext cx="3399231" cy="369332"/>
          </a:xfrm>
          <a:prstGeom prst="rect">
            <a:avLst/>
          </a:prstGeom>
          <a:noFill/>
        </p:spPr>
        <p:txBody>
          <a:bodyPr wrap="square" rtlCol="0">
            <a:spAutoFit/>
          </a:bodyPr>
          <a:lstStyle/>
          <a:p>
            <a:pPr algn="ctr"/>
            <a:r>
              <a:rPr lang="en-US" b="1" dirty="0">
                <a:latin typeface="HELVETICA NEUE THIN" panose="020B0403020202020204" pitchFamily="34" charset="0"/>
                <a:ea typeface="HELVETICA NEUE THIN" panose="020B0403020202020204" pitchFamily="34" charset="0"/>
              </a:rPr>
              <a:t>FUND MULTIPLE NEEDS</a:t>
            </a:r>
          </a:p>
        </p:txBody>
      </p:sp>
      <p:pic>
        <p:nvPicPr>
          <p:cNvPr id="20" name="Graphic 19" descr="Cell Tower outline">
            <a:extLst>
              <a:ext uri="{FF2B5EF4-FFF2-40B4-BE49-F238E27FC236}">
                <a16:creationId xmlns:a16="http://schemas.microsoft.com/office/drawing/2014/main" id="{FDCF1296-6423-0812-E5A4-3D3ECB33536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10172" y="1876447"/>
            <a:ext cx="914400" cy="914400"/>
          </a:xfrm>
          <a:prstGeom prst="rect">
            <a:avLst/>
          </a:prstGeom>
        </p:spPr>
      </p:pic>
      <p:sp>
        <p:nvSpPr>
          <p:cNvPr id="21" name="TextBox 20">
            <a:extLst>
              <a:ext uri="{FF2B5EF4-FFF2-40B4-BE49-F238E27FC236}">
                <a16:creationId xmlns:a16="http://schemas.microsoft.com/office/drawing/2014/main" id="{2CC6BB5E-4683-F780-3CBE-35623A8AB45E}"/>
              </a:ext>
            </a:extLst>
          </p:cNvPr>
          <p:cNvSpPr txBox="1"/>
          <p:nvPr/>
        </p:nvSpPr>
        <p:spPr>
          <a:xfrm>
            <a:off x="4684776" y="3832848"/>
            <a:ext cx="2072284" cy="646331"/>
          </a:xfrm>
          <a:prstGeom prst="rect">
            <a:avLst/>
          </a:prstGeom>
          <a:noFill/>
        </p:spPr>
        <p:txBody>
          <a:bodyPr wrap="square" rtlCol="0">
            <a:spAutoFit/>
          </a:bodyPr>
          <a:lstStyle/>
          <a:p>
            <a:pPr algn="ctr"/>
            <a:r>
              <a:rPr lang="en-US" b="1" dirty="0">
                <a:latin typeface="HELVETICA NEUE THIN" panose="020B0403020202020204" pitchFamily="34" charset="0"/>
                <a:ea typeface="HELVETICA NEUE THIN" panose="020B0403020202020204" pitchFamily="34" charset="0"/>
              </a:rPr>
              <a:t>PRIVATE SECTOR + AID ACTORS</a:t>
            </a:r>
          </a:p>
        </p:txBody>
      </p:sp>
      <p:cxnSp>
        <p:nvCxnSpPr>
          <p:cNvPr id="24" name="Straight Arrow Connector 23">
            <a:extLst>
              <a:ext uri="{FF2B5EF4-FFF2-40B4-BE49-F238E27FC236}">
                <a16:creationId xmlns:a16="http://schemas.microsoft.com/office/drawing/2014/main" id="{AA40F317-AC97-0CED-818B-8564B0FBB1C3}"/>
              </a:ext>
            </a:extLst>
          </p:cNvPr>
          <p:cNvCxnSpPr>
            <a:cxnSpLocks/>
          </p:cNvCxnSpPr>
          <p:nvPr/>
        </p:nvCxnSpPr>
        <p:spPr>
          <a:xfrm flipV="1">
            <a:off x="6153909" y="2742726"/>
            <a:ext cx="2018770" cy="452526"/>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085E48F-6105-900E-22AB-E94C494CEC96}"/>
              </a:ext>
            </a:extLst>
          </p:cNvPr>
          <p:cNvSpPr txBox="1"/>
          <p:nvPr/>
        </p:nvSpPr>
        <p:spPr>
          <a:xfrm>
            <a:off x="8107033" y="3578718"/>
            <a:ext cx="3230164" cy="369332"/>
          </a:xfrm>
          <a:prstGeom prst="rect">
            <a:avLst/>
          </a:prstGeom>
          <a:noFill/>
        </p:spPr>
        <p:txBody>
          <a:bodyPr wrap="square" rtlCol="0">
            <a:spAutoFit/>
          </a:bodyPr>
          <a:lstStyle/>
          <a:p>
            <a:r>
              <a:rPr lang="en-US" b="1" dirty="0">
                <a:latin typeface="HELVETICA NEUE THIN" panose="020B0403020202020204" pitchFamily="34" charset="0"/>
                <a:ea typeface="HELVETICA NEUE THIN" panose="020B0403020202020204" pitchFamily="34" charset="0"/>
              </a:rPr>
              <a:t>DIGITAL AND CASH LAST MILE</a:t>
            </a:r>
          </a:p>
        </p:txBody>
      </p:sp>
      <p:cxnSp>
        <p:nvCxnSpPr>
          <p:cNvPr id="30" name="Straight Arrow Connector 29">
            <a:extLst>
              <a:ext uri="{FF2B5EF4-FFF2-40B4-BE49-F238E27FC236}">
                <a16:creationId xmlns:a16="http://schemas.microsoft.com/office/drawing/2014/main" id="{22AACE8B-DE7E-AAFA-82BB-8F78B7488749}"/>
              </a:ext>
            </a:extLst>
          </p:cNvPr>
          <p:cNvCxnSpPr>
            <a:cxnSpLocks/>
          </p:cNvCxnSpPr>
          <p:nvPr/>
        </p:nvCxnSpPr>
        <p:spPr>
          <a:xfrm flipV="1">
            <a:off x="1991911" y="915237"/>
            <a:ext cx="4813321" cy="1413606"/>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442F96E-9FDE-D5F6-B6AD-0E1370C21409}"/>
              </a:ext>
            </a:extLst>
          </p:cNvPr>
          <p:cNvSpPr txBox="1"/>
          <p:nvPr/>
        </p:nvSpPr>
        <p:spPr>
          <a:xfrm>
            <a:off x="6510481" y="1240093"/>
            <a:ext cx="1712570" cy="646331"/>
          </a:xfrm>
          <a:prstGeom prst="rect">
            <a:avLst/>
          </a:prstGeom>
          <a:noFill/>
        </p:spPr>
        <p:txBody>
          <a:bodyPr wrap="square" rtlCol="0">
            <a:spAutoFit/>
          </a:bodyPr>
          <a:lstStyle/>
          <a:p>
            <a:pPr algn="ctr"/>
            <a:r>
              <a:rPr lang="en-US" b="1" dirty="0">
                <a:latin typeface="HELVETICA NEUE THIN" panose="020B0403020202020204" pitchFamily="34" charset="0"/>
                <a:ea typeface="HELVETICA NEUE THIN" panose="020B0403020202020204" pitchFamily="34" charset="0"/>
              </a:rPr>
              <a:t>LOCAL MARKETS</a:t>
            </a:r>
          </a:p>
        </p:txBody>
      </p:sp>
      <p:cxnSp>
        <p:nvCxnSpPr>
          <p:cNvPr id="39" name="Straight Arrow Connector 38">
            <a:extLst>
              <a:ext uri="{FF2B5EF4-FFF2-40B4-BE49-F238E27FC236}">
                <a16:creationId xmlns:a16="http://schemas.microsoft.com/office/drawing/2014/main" id="{40A9D042-B074-0BAE-1988-0952440C7F67}"/>
              </a:ext>
            </a:extLst>
          </p:cNvPr>
          <p:cNvCxnSpPr>
            <a:cxnSpLocks/>
          </p:cNvCxnSpPr>
          <p:nvPr/>
        </p:nvCxnSpPr>
        <p:spPr>
          <a:xfrm flipH="1" flipV="1">
            <a:off x="7994936" y="915237"/>
            <a:ext cx="2205153" cy="611547"/>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18F669F-A8BE-C066-6DA0-76E7664BD386}"/>
              </a:ext>
            </a:extLst>
          </p:cNvPr>
          <p:cNvCxnSpPr>
            <a:cxnSpLocks/>
          </p:cNvCxnSpPr>
          <p:nvPr/>
        </p:nvCxnSpPr>
        <p:spPr>
          <a:xfrm>
            <a:off x="5652488" y="2644944"/>
            <a:ext cx="14884" cy="364812"/>
          </a:xfrm>
          <a:prstGeom prst="straightConnector1">
            <a:avLst/>
          </a:prstGeom>
          <a:ln w="412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5EEE641-5A40-20F3-0977-42E5E12CD64E}"/>
              </a:ext>
            </a:extLst>
          </p:cNvPr>
          <p:cNvSpPr txBox="1"/>
          <p:nvPr/>
        </p:nvSpPr>
        <p:spPr>
          <a:xfrm>
            <a:off x="10084161" y="2145457"/>
            <a:ext cx="1845304" cy="646331"/>
          </a:xfrm>
          <a:prstGeom prst="rect">
            <a:avLst/>
          </a:prstGeom>
          <a:noFill/>
        </p:spPr>
        <p:txBody>
          <a:bodyPr wrap="square" rtlCol="0">
            <a:spAutoFit/>
          </a:bodyPr>
          <a:lstStyle/>
          <a:p>
            <a:pPr algn="ctr"/>
            <a:r>
              <a:rPr lang="en-US" b="1" dirty="0">
                <a:latin typeface="HELVETICA NEUE THIN" panose="020B0403020202020204" pitchFamily="34" charset="0"/>
                <a:ea typeface="HELVETICA NEUE THIN" panose="020B0403020202020204" pitchFamily="34" charset="0"/>
              </a:rPr>
              <a:t>EMPOWERED CHOICES</a:t>
            </a:r>
          </a:p>
        </p:txBody>
      </p:sp>
      <p:sp>
        <p:nvSpPr>
          <p:cNvPr id="25" name="TextBox 24">
            <a:extLst>
              <a:ext uri="{FF2B5EF4-FFF2-40B4-BE49-F238E27FC236}">
                <a16:creationId xmlns:a16="http://schemas.microsoft.com/office/drawing/2014/main" id="{4BEDC4FC-7EA1-2EF1-AED3-8E3D850C9A2F}"/>
              </a:ext>
            </a:extLst>
          </p:cNvPr>
          <p:cNvSpPr txBox="1"/>
          <p:nvPr/>
        </p:nvSpPr>
        <p:spPr>
          <a:xfrm>
            <a:off x="270569" y="4648469"/>
            <a:ext cx="6130231" cy="2077492"/>
          </a:xfrm>
          <a:prstGeom prst="rect">
            <a:avLst/>
          </a:prstGeom>
          <a:noFill/>
        </p:spPr>
        <p:txBody>
          <a:bodyPr wrap="square" rtlCol="0">
            <a:spAutoFit/>
          </a:bodyPr>
          <a:lstStyle/>
          <a:p>
            <a:r>
              <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Not an Incremental Change</a:t>
            </a:r>
          </a:p>
          <a:p>
            <a:pPr marL="285750" indent="-285750">
              <a:spcBef>
                <a:spcPts val="1200"/>
              </a:spcBef>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New actors (financial services)</a:t>
            </a:r>
          </a:p>
          <a:p>
            <a:pPr marL="285750" indent="-285750">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New governance/coordination (Cash WGs)</a:t>
            </a:r>
          </a:p>
          <a:p>
            <a:pPr marL="285750" indent="-285750">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New skills demand (Contracting with PS)</a:t>
            </a:r>
          </a:p>
          <a:p>
            <a:pPr marL="285750" indent="-285750">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New capabilities</a:t>
            </a:r>
            <a:endPar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E1DFEBBE-495F-92A9-9158-C8BB1D32249F}"/>
              </a:ext>
            </a:extLst>
          </p:cNvPr>
          <p:cNvSpPr txBox="1"/>
          <p:nvPr/>
        </p:nvSpPr>
        <p:spPr>
          <a:xfrm>
            <a:off x="5823936" y="4684939"/>
            <a:ext cx="6130231" cy="2000548"/>
          </a:xfrm>
          <a:prstGeom prst="rect">
            <a:avLst/>
          </a:prstGeom>
          <a:noFill/>
        </p:spPr>
        <p:txBody>
          <a:bodyPr wrap="square" rtlCol="0">
            <a:spAutoFit/>
          </a:bodyPr>
          <a:lstStyle/>
          <a:p>
            <a:r>
              <a:rPr lang="en-US" sz="24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Nor an Overnight Revolution</a:t>
            </a:r>
          </a:p>
          <a:p>
            <a:pPr marL="285750" indent="-285750">
              <a:spcBef>
                <a:spcPts val="1200"/>
              </a:spcBef>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New barriers (digital inclusion, interoperability)</a:t>
            </a:r>
          </a:p>
          <a:p>
            <a:pPr marL="285750" indent="-285750">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Systems/actors to integrate (social protection systems, local NGOs)</a:t>
            </a:r>
          </a:p>
          <a:p>
            <a:pPr marL="285750" indent="-285750">
              <a:spcAft>
                <a:spcPts val="600"/>
              </a:spcAft>
              <a:buFont typeface="Arial" panose="020B0604020202020204" pitchFamily="34" charset="0"/>
              <a:buChar char="•"/>
            </a:pPr>
            <a:r>
              <a:rPr lang="en-US" sz="2000" dirty="0">
                <a:solidFill>
                  <a:srgbClr val="0070C0"/>
                </a:solidFill>
                <a:latin typeface="Helvetica Neue Thin" panose="020B0403020202020204" pitchFamily="34" charset="0"/>
                <a:ea typeface="Helvetica Neue Thin" panose="020B0403020202020204" pitchFamily="34" charset="0"/>
              </a:rPr>
              <a:t>Formal ‘governance’ challenges (clusters, UN)</a:t>
            </a:r>
            <a:endParaRPr lang="en-US"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742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2A076374-E0A8-470A-976B-1AFF4AA6FE01}"/>
              </a:ext>
            </a:extLst>
          </p:cNvPr>
          <p:cNvPicPr>
            <a:picLocks noGrp="1" noChangeAspect="1"/>
          </p:cNvPicPr>
          <p:nvPr>
            <p:ph idx="1"/>
          </p:nvPr>
        </p:nvPicPr>
        <p:blipFill>
          <a:blip r:embed="rId2"/>
          <a:stretch>
            <a:fillRect/>
          </a:stretch>
        </p:blipFill>
        <p:spPr>
          <a:xfrm>
            <a:off x="2213956" y="-188921"/>
            <a:ext cx="7764088" cy="7102841"/>
          </a:xfrm>
        </p:spPr>
      </p:pic>
    </p:spTree>
    <p:extLst>
      <p:ext uri="{BB962C8B-B14F-4D97-AF65-F5344CB8AC3E}">
        <p14:creationId xmlns:p14="http://schemas.microsoft.com/office/powerpoint/2010/main" val="1119211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BCC84CC81314C8E2AFEA60BD813EC" ma:contentTypeVersion="11" ma:contentTypeDescription="Create a new document." ma:contentTypeScope="" ma:versionID="8bd328fe1e6954e7ac6928d03e4fa6df">
  <xsd:schema xmlns:xsd="http://www.w3.org/2001/XMLSchema" xmlns:xs="http://www.w3.org/2001/XMLSchema" xmlns:p="http://schemas.microsoft.com/office/2006/metadata/properties" xmlns:ns2="3b21a743-5936-412d-82c7-9d5f03481fad" xmlns:ns3="1525ca41-ac4e-4b0a-b15e-11f6ed75e851" targetNamespace="http://schemas.microsoft.com/office/2006/metadata/properties" ma:root="true" ma:fieldsID="6284a632c2f93636b29cac9d30c4ce7c" ns2:_="" ns3:_="">
    <xsd:import namespace="3b21a743-5936-412d-82c7-9d5f03481fad"/>
    <xsd:import namespace="1525ca41-ac4e-4b0a-b15e-11f6ed75e8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a743-5936-412d-82c7-9d5f03481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e85e36-fc34-4d33-be53-5036fe2c97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5ca41-ac4e-4b0a-b15e-11f6ed75e8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ccb3e95-470a-4534-97ce-2acb9d960ee3}" ma:internalName="TaxCatchAll" ma:showField="CatchAllData" ma:web="1525ca41-ac4e-4b0a-b15e-11f6ed75e8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525ca41-ac4e-4b0a-b15e-11f6ed75e851" xsi:nil="true"/>
    <lcf76f155ced4ddcb4097134ff3c332f xmlns="3b21a743-5936-412d-82c7-9d5f03481f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2DD98-8D5C-44C9-9E7E-CE5415204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1a743-5936-412d-82c7-9d5f03481fad"/>
    <ds:schemaRef ds:uri="1525ca41-ac4e-4b0a-b15e-11f6ed75e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96DE1D-F43E-405A-B0F6-A349CC878D47}">
  <ds:schemaRefs>
    <ds:schemaRef ds:uri="http://schemas.microsoft.com/office/2006/documentManagement/types"/>
    <ds:schemaRef ds:uri="3b21a743-5936-412d-82c7-9d5f03481fad"/>
    <ds:schemaRef ds:uri="http://schemas.microsoft.com/office/infopath/2007/PartnerControls"/>
    <ds:schemaRef ds:uri="http://purl.org/dc/dcmitype/"/>
    <ds:schemaRef ds:uri="1525ca41-ac4e-4b0a-b15e-11f6ed75e851"/>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EECC438-3218-46D6-A3A2-8DB26E5A8D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17860</TotalTime>
  <Words>1045</Words>
  <Application>Microsoft Macintosh PowerPoint</Application>
  <PresentationFormat>Widescreen</PresentationFormat>
  <Paragraphs>110</Paragraphs>
  <Slides>10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Calibri</vt:lpstr>
      <vt:lpstr>Calibri Light</vt:lpstr>
      <vt:lpstr>Helvetica Neue</vt:lpstr>
      <vt:lpstr>HELVETICA NEUE CONDENSED</vt:lpstr>
      <vt:lpstr>HELVETICA NEUE CONDENSED</vt:lpstr>
      <vt:lpstr>HELVETICA NEUE LIGHT</vt:lpstr>
      <vt:lpstr>HELVETICA NEUE LIGHT</vt:lpstr>
      <vt:lpstr>Helvetica Neue Thin</vt:lpstr>
      <vt:lpstr>Helvetica Neue Thin</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Hannah Reichardt</cp:lastModifiedBy>
  <cp:revision>217</cp:revision>
  <dcterms:created xsi:type="dcterms:W3CDTF">2020-10-13T00:22:45Z</dcterms:created>
  <dcterms:modified xsi:type="dcterms:W3CDTF">2025-04-29T12:17:28Z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0x01010097EBCC84CC81314C8E2AFEA60BD813EC</vt:lpwstr>
  </property>
  <property fmtid="{D5CDD505-2E9C-101B-9397-08002B2CF9AE}" pid="3" name="MediaServiceImageTags">
    <vt:lpwstr/>
  </property>
</Properties>
</file>