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</p:sldIdLst>
  <p:sldSz cy="6858000" cx="12192000"/>
  <p:notesSz cx="6858000" cy="9144000"/>
  <p:embeddedFontLst>
    <p:embeddedFont>
      <p:font typeface="Play"/>
      <p:regular r:id="rId50"/>
      <p:bold r:id="rId51"/>
    </p:embeddedFont>
    <p:embeddedFont>
      <p:font typeface="Quattrocento Sans"/>
      <p:regular r:id="rId52"/>
      <p:bold r:id="rId53"/>
      <p:italic r:id="rId54"/>
      <p:boldItalic r:id="rId55"/>
    </p:embeddedFont>
    <p:embeddedFont>
      <p:font typeface="Helvetica Neue"/>
      <p:bold r:id="rId56"/>
      <p:boldItalic r:id="rId57"/>
    </p:embeddedFont>
    <p:embeddedFont>
      <p:font typeface="Helvetica Neue Light"/>
      <p:regular r:id="rId58"/>
      <p:bold r:id="rId59"/>
      <p:italic r:id="rId60"/>
      <p:boldItalic r:id="rId61"/>
    </p:embeddedFont>
    <p:embeddedFont>
      <p:font typeface="Open Sans Light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6" roundtripDataSignature="AMtx7miLc2uSRjDVgUJdcI6fNERBQQtP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OpenSansLight-regular.fntdata"/><Relationship Id="rId61" Type="http://schemas.openxmlformats.org/officeDocument/2006/relationships/font" Target="fonts/HelveticaNeueLight-boldItalic.fntdata"/><Relationship Id="rId20" Type="http://schemas.openxmlformats.org/officeDocument/2006/relationships/slide" Target="slides/slide16.xml"/><Relationship Id="rId64" Type="http://schemas.openxmlformats.org/officeDocument/2006/relationships/font" Target="fonts/OpenSansLight-italic.fntdata"/><Relationship Id="rId63" Type="http://schemas.openxmlformats.org/officeDocument/2006/relationships/font" Target="fonts/OpenSansLight-bold.fntdata"/><Relationship Id="rId22" Type="http://schemas.openxmlformats.org/officeDocument/2006/relationships/slide" Target="slides/slide18.xml"/><Relationship Id="rId66" Type="http://customschemas.google.com/relationships/presentationmetadata" Target="metadata"/><Relationship Id="rId21" Type="http://schemas.openxmlformats.org/officeDocument/2006/relationships/slide" Target="slides/slide17.xml"/><Relationship Id="rId65" Type="http://schemas.openxmlformats.org/officeDocument/2006/relationships/font" Target="fonts/OpenSansLight-bold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HelveticaNeueLight-italic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Play-bold.fntdata"/><Relationship Id="rId50" Type="http://schemas.openxmlformats.org/officeDocument/2006/relationships/font" Target="fonts/Play-regular.fntdata"/><Relationship Id="rId53" Type="http://schemas.openxmlformats.org/officeDocument/2006/relationships/font" Target="fonts/QuattrocentoSans-bold.fntdata"/><Relationship Id="rId52" Type="http://schemas.openxmlformats.org/officeDocument/2006/relationships/font" Target="fonts/QuattrocentoSans-regular.fntdata"/><Relationship Id="rId11" Type="http://schemas.openxmlformats.org/officeDocument/2006/relationships/slide" Target="slides/slide7.xml"/><Relationship Id="rId55" Type="http://schemas.openxmlformats.org/officeDocument/2006/relationships/font" Target="fonts/QuattrocentoSans-boldItalic.fntdata"/><Relationship Id="rId10" Type="http://schemas.openxmlformats.org/officeDocument/2006/relationships/slide" Target="slides/slide6.xml"/><Relationship Id="rId54" Type="http://schemas.openxmlformats.org/officeDocument/2006/relationships/font" Target="fonts/QuattrocentoSans-italic.fntdata"/><Relationship Id="rId13" Type="http://schemas.openxmlformats.org/officeDocument/2006/relationships/slide" Target="slides/slide9.xml"/><Relationship Id="rId57" Type="http://schemas.openxmlformats.org/officeDocument/2006/relationships/font" Target="fonts/HelveticaNeue-boldItalic.fntdata"/><Relationship Id="rId12" Type="http://schemas.openxmlformats.org/officeDocument/2006/relationships/slide" Target="slides/slide8.xml"/><Relationship Id="rId56" Type="http://schemas.openxmlformats.org/officeDocument/2006/relationships/font" Target="fonts/HelveticaNeue-bold.fntdata"/><Relationship Id="rId15" Type="http://schemas.openxmlformats.org/officeDocument/2006/relationships/slide" Target="slides/slide11.xml"/><Relationship Id="rId59" Type="http://schemas.openxmlformats.org/officeDocument/2006/relationships/font" Target="fonts/HelveticaNeueLight-bold.fntdata"/><Relationship Id="rId14" Type="http://schemas.openxmlformats.org/officeDocument/2006/relationships/slide" Target="slides/slide10.xml"/><Relationship Id="rId58" Type="http://schemas.openxmlformats.org/officeDocument/2006/relationships/font" Target="fonts/HelveticaNeueLight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https://commons.wikimedia.org/wiki/File:Lady_Gaga_Bad_Romance_JWT,_2017-11-03.jpg</a:t>
            </a:r>
            <a:endParaRPr/>
          </a:p>
        </p:txBody>
      </p:sp>
      <p:sp>
        <p:nvSpPr>
          <p:cNvPr id="92" name="Google Shape;9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https://www.flickr.com/photos/iita-media-library/10066384395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Will there be sustained support from the people who are needed?</a:t>
            </a:r>
            <a:endParaRPr/>
          </a:p>
        </p:txBody>
      </p:sp>
      <p:sp>
        <p:nvSpPr>
          <p:cNvPr id="223" name="Google Shape;223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Will there be sustained support from the people who are needed?</a:t>
            </a:r>
            <a:endParaRPr/>
          </a:p>
        </p:txBody>
      </p:sp>
      <p:sp>
        <p:nvSpPr>
          <p:cNvPr id="233" name="Google Shape;233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Collaboration is key to all CE solutions – multiple parts in play, often undertaken by different stakeholders.  Let’s look at an example</a:t>
            </a:r>
            <a:endParaRPr/>
          </a:p>
        </p:txBody>
      </p:sp>
      <p:sp>
        <p:nvSpPr>
          <p:cNvPr id="244" name="Google Shape;244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http://www.publicdomainpictures.net/pictures/80000/velka/a-pony-1393433833jWp.jpg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It’s not only about connecting things is is about motivating all the people in the system to do what the solution needs them to do…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 need to know what they want – its not just what you think they want, its what they actually want.  You can be testing this… person level…. Organisational level…</a:t>
            </a:r>
            <a:endParaRPr/>
          </a:p>
        </p:txBody>
      </p:sp>
      <p:sp>
        <p:nvSpPr>
          <p:cNvPr id="251" name="Google Shape;251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https://commons.wikimedia.org/wiki/File:Lady_Gaga_Bad_Romance_JWT,_2017-11-03.jpg</a:t>
            </a:r>
            <a:endParaRPr/>
          </a:p>
        </p:txBody>
      </p:sp>
      <p:sp>
        <p:nvSpPr>
          <p:cNvPr id="104" name="Google Shape;10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https://commons.wikimedia.org/wiki/File:Lady_Gaga_Bad_Romance_JWT,_2017-11-03.jpg</a:t>
            </a:r>
            <a:endParaRPr/>
          </a:p>
        </p:txBody>
      </p:sp>
      <p:sp>
        <p:nvSpPr>
          <p:cNvPr id="294" name="Google Shape;294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https://www.goodfon.com/fantasy/wallpaper-download-1920x1080-batmobile-batman-schematic.html</a:t>
            </a:r>
            <a:endParaRPr/>
          </a:p>
        </p:txBody>
      </p:sp>
      <p:sp>
        <p:nvSpPr>
          <p:cNvPr id="328" name="Google Shape;328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https://commons.wikimedia.org/wiki/File:Lady_Gaga_Bad_Romance_JWT,_2017-11-03.jpg</a:t>
            </a:r>
            <a:endParaRPr/>
          </a:p>
        </p:txBody>
      </p:sp>
      <p:sp>
        <p:nvSpPr>
          <p:cNvPr id="389" name="Google Shape;389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https://commons.wikimedia.org/wiki/File:Lady_Gaga_Bad_Romance_JWT,_2017-11-03.jpg</a:t>
            </a:r>
            <a:endParaRPr/>
          </a:p>
        </p:txBody>
      </p:sp>
      <p:sp>
        <p:nvSpPr>
          <p:cNvPr id="397" name="Google Shape;397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https://commons.wikimedia.org/wiki/File:Lady_Gaga_Bad_Romance_JWT,_2017-11-03.jpg</a:t>
            </a:r>
            <a:endParaRPr/>
          </a:p>
        </p:txBody>
      </p:sp>
      <p:sp>
        <p:nvSpPr>
          <p:cNvPr id="423" name="Google Shape;423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" name="Google Shape;480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https://commons.wikimedia.org/wiki/File:Lady_Gaga_Bad_Romance_JWT,_2017-11-03.jpg</a:t>
            </a:r>
            <a:endParaRPr/>
          </a:p>
        </p:txBody>
      </p:sp>
      <p:sp>
        <p:nvSpPr>
          <p:cNvPr id="481" name="Google Shape;481;p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https://commons.wikimedia.org/wiki/User:Jedchela</a:t>
            </a:r>
            <a:endParaRPr/>
          </a:p>
        </p:txBody>
      </p:sp>
      <p:sp>
        <p:nvSpPr>
          <p:cNvPr id="490" name="Google Shape;490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https://commons.wikimedia.org/wiki/File:Lady_Gaga_Bad_Romance_JWT,_2017-11-03.jpg</a:t>
            </a:r>
            <a:endParaRPr/>
          </a:p>
        </p:txBody>
      </p:sp>
      <p:sp>
        <p:nvSpPr>
          <p:cNvPr id="154" name="Google Shape;154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Pixabay - complexity</a:t>
            </a:r>
            <a:endParaRPr/>
          </a:p>
        </p:txBody>
      </p:sp>
      <p:sp>
        <p:nvSpPr>
          <p:cNvPr id="166" name="Google Shape;166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Pixabay - complexity</a:t>
            </a:r>
            <a:endParaRPr/>
          </a:p>
        </p:txBody>
      </p:sp>
      <p:sp>
        <p:nvSpPr>
          <p:cNvPr id="176" name="Google Shape;176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5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" name="Google Shape;74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5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ldekkende bilde" showMasterSp="0">
  <p:cSld name="Heldekkende bild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8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1" name="Google Shape;21;p48"/>
          <p:cNvSpPr txBox="1"/>
          <p:nvPr>
            <p:ph idx="1" type="body"/>
          </p:nvPr>
        </p:nvSpPr>
        <p:spPr>
          <a:xfrm>
            <a:off x="9735543" y="6121483"/>
            <a:ext cx="1945282" cy="2301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48"/>
          <p:cNvSpPr txBox="1"/>
          <p:nvPr>
            <p:ph idx="3" type="body"/>
          </p:nvPr>
        </p:nvSpPr>
        <p:spPr>
          <a:xfrm>
            <a:off x="511428" y="6092825"/>
            <a:ext cx="777677" cy="284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48"/>
          <p:cNvSpPr txBox="1"/>
          <p:nvPr>
            <p:ph type="ctrTitle"/>
          </p:nvPr>
        </p:nvSpPr>
        <p:spPr>
          <a:xfrm>
            <a:off x="1460499" y="2033588"/>
            <a:ext cx="9261475" cy="2530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7" name="Google Shape;27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9" name="Google Shape;39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5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5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5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5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6" name="Google Shape;66;p5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jpg"/><Relationship Id="rId4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png"/><Relationship Id="rId4" Type="http://schemas.openxmlformats.org/officeDocument/2006/relationships/image" Target="../media/image4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6.jpg"/><Relationship Id="rId4" Type="http://schemas.openxmlformats.org/officeDocument/2006/relationships/hyperlink" Target="mailto:danmcclure@innovationecosystem.com" TargetMode="External"/><Relationship Id="rId9" Type="http://schemas.openxmlformats.org/officeDocument/2006/relationships/hyperlink" Target="mailto:neil@freerangestrategy.com" TargetMode="External"/><Relationship Id="rId5" Type="http://schemas.openxmlformats.org/officeDocument/2006/relationships/image" Target="../media/image33.png"/><Relationship Id="rId6" Type="http://schemas.openxmlformats.org/officeDocument/2006/relationships/image" Target="../media/image35.jpg"/><Relationship Id="rId7" Type="http://schemas.openxmlformats.org/officeDocument/2006/relationships/image" Target="../media/image37.jpg"/><Relationship Id="rId8" Type="http://schemas.openxmlformats.org/officeDocument/2006/relationships/hyperlink" Target="mailto:hanreichardt@gmail.com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1320235" y="2567060"/>
            <a:ext cx="6308753" cy="3394553"/>
          </a:xfrm>
          <a:prstGeom prst="rect">
            <a:avLst/>
          </a:prstGeom>
          <a:solidFill>
            <a:srgbClr val="0F4861"/>
          </a:solidFill>
          <a:ln>
            <a:noFill/>
          </a:ln>
          <a:effectLst>
            <a:outerShdw blurRad="50800" rotWithShape="0" algn="tl" dir="2700000" dist="38100">
              <a:schemeClr val="lt1">
                <a:alpha val="4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338203" y="6325736"/>
            <a:ext cx="40208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Lady Gaga singing “Bad Romance”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1550242" y="3263798"/>
            <a:ext cx="584874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 there core underlying issues? </a:t>
            </a:r>
            <a:endParaRPr/>
          </a:p>
        </p:txBody>
      </p:sp>
      <p:pic>
        <p:nvPicPr>
          <p:cNvPr descr="A person holding a piece of paper&#10;&#10;AI-generated content may be incorrect." id="98" name="Google Shape;9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1273" y="0"/>
            <a:ext cx="37407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 txBox="1"/>
          <p:nvPr/>
        </p:nvSpPr>
        <p:spPr>
          <a:xfrm>
            <a:off x="497950" y="562678"/>
            <a:ext cx="1041147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Beyond the hopeless laundry list</a:t>
            </a:r>
            <a:endParaRPr/>
          </a:p>
        </p:txBody>
      </p:sp>
      <p:sp>
        <p:nvSpPr>
          <p:cNvPr id="100" name="Google Shape;100;p1"/>
          <p:cNvSpPr txBox="1"/>
          <p:nvPr/>
        </p:nvSpPr>
        <p:spPr>
          <a:xfrm>
            <a:off x="497950" y="6325736"/>
            <a:ext cx="377659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AFE2"/>
                </a:solidFill>
                <a:latin typeface="Arial"/>
                <a:ea typeface="Arial"/>
                <a:cs typeface="Arial"/>
                <a:sym typeface="Arial"/>
              </a:rPr>
              <a:t>Dan McClure 2025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holding a pack of hot water&#10;&#10;Description automatically generated" id="187" name="Google Shape;187;p10"/>
          <p:cNvPicPr preferRelativeResize="0"/>
          <p:nvPr/>
        </p:nvPicPr>
        <p:blipFill rotWithShape="1">
          <a:blip r:embed="rId3">
            <a:alphaModFix/>
          </a:blip>
          <a:srcRect b="0" l="11099" r="0" t="0"/>
          <a:stretch/>
        </p:blipFill>
        <p:spPr>
          <a:xfrm>
            <a:off x="0" y="0"/>
            <a:ext cx="71252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0"/>
          <p:cNvSpPr/>
          <p:nvPr/>
        </p:nvSpPr>
        <p:spPr>
          <a:xfrm>
            <a:off x="3410465" y="0"/>
            <a:ext cx="451845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7359" y="234778"/>
            <a:ext cx="3611560" cy="5350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le of sacks of corn&#10;&#10;Description automatically generated" id="190" name="Google Shape;19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28919" y="3089"/>
            <a:ext cx="4263081" cy="685491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0"/>
          <p:cNvSpPr txBox="1"/>
          <p:nvPr/>
        </p:nvSpPr>
        <p:spPr>
          <a:xfrm>
            <a:off x="383324" y="5579936"/>
            <a:ext cx="2557849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Commodity Products</a:t>
            </a:r>
            <a:endParaRPr/>
          </a:p>
        </p:txBody>
      </p:sp>
      <p:sp>
        <p:nvSpPr>
          <p:cNvPr id="192" name="Google Shape;192;p10"/>
          <p:cNvSpPr txBox="1"/>
          <p:nvPr/>
        </p:nvSpPr>
        <p:spPr>
          <a:xfrm>
            <a:off x="4269463" y="5585254"/>
            <a:ext cx="2557849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4F78D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Technology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4F78D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Products</a:t>
            </a:r>
            <a:endParaRPr/>
          </a:p>
        </p:txBody>
      </p:sp>
      <p:sp>
        <p:nvSpPr>
          <p:cNvPr id="193" name="Google Shape;193;p10"/>
          <p:cNvSpPr txBox="1"/>
          <p:nvPr/>
        </p:nvSpPr>
        <p:spPr>
          <a:xfrm>
            <a:off x="8867503" y="5831475"/>
            <a:ext cx="255784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Low Tech</a:t>
            </a:r>
            <a:endParaRPr/>
          </a:p>
        </p:txBody>
      </p:sp>
      <p:sp>
        <p:nvSpPr>
          <p:cNvPr id="194" name="Google Shape;194;p10"/>
          <p:cNvSpPr/>
          <p:nvPr/>
        </p:nvSpPr>
        <p:spPr>
          <a:xfrm>
            <a:off x="3516106" y="234778"/>
            <a:ext cx="8568726" cy="1005547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They don’t work </a:t>
            </a:r>
            <a:r>
              <a:rPr lang="en-GB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In complex low resource / pioneering  environments even simple innovations need supporting systems</a:t>
            </a:r>
            <a:endParaRPr/>
          </a:p>
        </p:txBody>
      </p:sp>
      <p:sp>
        <p:nvSpPr>
          <p:cNvPr id="195" name="Google Shape;195;p10"/>
          <p:cNvSpPr/>
          <p:nvPr/>
        </p:nvSpPr>
        <p:spPr>
          <a:xfrm>
            <a:off x="232857" y="234778"/>
            <a:ext cx="1429391" cy="12329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itting at a desk&#10;&#10;Description automatically generated" id="200" name="Google Shape;200;p11"/>
          <p:cNvPicPr preferRelativeResize="0"/>
          <p:nvPr/>
        </p:nvPicPr>
        <p:blipFill rotWithShape="1">
          <a:blip r:embed="rId3">
            <a:alphaModFix/>
          </a:blip>
          <a:srcRect b="1" l="1787" r="1324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1"/>
          <p:cNvSpPr txBox="1"/>
          <p:nvPr/>
        </p:nvSpPr>
        <p:spPr>
          <a:xfrm>
            <a:off x="2231202" y="159673"/>
            <a:ext cx="7992451" cy="1232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They don’t matter </a:t>
            </a:r>
            <a:r>
              <a:rPr lang="en-GB" sz="24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- Something simple enough to work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Is too small to deliver impact</a:t>
            </a: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256189" y="159673"/>
            <a:ext cx="1429391" cy="12329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/>
          <p:nvPr/>
        </p:nvSpPr>
        <p:spPr>
          <a:xfrm>
            <a:off x="-262581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2"/>
          <p:cNvSpPr/>
          <p:nvPr/>
        </p:nvSpPr>
        <p:spPr>
          <a:xfrm>
            <a:off x="289240" y="289193"/>
            <a:ext cx="1429391" cy="12329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/>
          </a:p>
        </p:txBody>
      </p:sp>
      <p:sp>
        <p:nvSpPr>
          <p:cNvPr id="210" name="Google Shape;210;p12"/>
          <p:cNvSpPr txBox="1"/>
          <p:nvPr/>
        </p:nvSpPr>
        <p:spPr>
          <a:xfrm>
            <a:off x="321069" y="2481898"/>
            <a:ext cx="7546554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Localization</a:t>
            </a:r>
            <a:r>
              <a:rPr b="1" lang="en-GB" sz="2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2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– Community leadership and engagement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Shared Rewards </a:t>
            </a:r>
            <a:r>
              <a:rPr lang="en-GB" sz="2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– Everyone gets a pony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Equitable / Accessible </a:t>
            </a:r>
            <a:r>
              <a:rPr lang="en-GB" sz="2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– Everyone participates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Avoid Harm </a:t>
            </a:r>
            <a:r>
              <a:rPr lang="en-GB" sz="2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– Address risks (e.g. data privacy)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Integration</a:t>
            </a:r>
            <a:r>
              <a:rPr lang="en-GB" sz="2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– Woven into local systems</a:t>
            </a:r>
            <a:endParaRPr/>
          </a:p>
        </p:txBody>
      </p:sp>
      <p:pic>
        <p:nvPicPr>
          <p:cNvPr descr="A group of people looking at a large piece of paper&#10;&#10;AI-generated content may be incorrect." id="211" name="Google Shape;21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1273" y="9644"/>
            <a:ext cx="37407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2"/>
          <p:cNvSpPr txBox="1"/>
          <p:nvPr/>
        </p:nvSpPr>
        <p:spPr>
          <a:xfrm>
            <a:off x="1463301" y="289193"/>
            <a:ext cx="7243302" cy="1232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Expect More </a:t>
            </a:r>
            <a:r>
              <a:rPr lang="en-GB" sz="2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– Innovation design is increasingly held to higher standards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oyalty-free explaining photos free download | Pxfuel" id="218" name="Google Shape;21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"/>
            <a:ext cx="792515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3"/>
          <p:cNvSpPr txBox="1"/>
          <p:nvPr/>
        </p:nvSpPr>
        <p:spPr>
          <a:xfrm>
            <a:off x="8434529" y="1905506"/>
            <a:ext cx="3757471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are innovative organizations doing?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"/>
          <p:cNvSpPr/>
          <p:nvPr/>
        </p:nvSpPr>
        <p:spPr>
          <a:xfrm>
            <a:off x="704" y="-1"/>
            <a:ext cx="12191296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04750" lIns="609500" spcFirstLastPara="1" rIns="609500" wrap="square" tIns="304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14"/>
          <p:cNvPicPr preferRelativeResize="0"/>
          <p:nvPr/>
        </p:nvPicPr>
        <p:blipFill rotWithShape="1">
          <a:blip r:embed="rId3">
            <a:alphaModFix/>
          </a:blip>
          <a:srcRect b="0" l="0" r="0" t="10375"/>
          <a:stretch/>
        </p:blipFill>
        <p:spPr>
          <a:xfrm>
            <a:off x="488835" y="1619163"/>
            <a:ext cx="6654406" cy="439494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4"/>
          <p:cNvSpPr txBox="1"/>
          <p:nvPr/>
        </p:nvSpPr>
        <p:spPr>
          <a:xfrm>
            <a:off x="311315" y="233025"/>
            <a:ext cx="1151625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400">
                <a:solidFill>
                  <a:srgbClr val="60BAD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“The Innovation is a System”</a:t>
            </a:r>
            <a:endParaRPr/>
          </a:p>
        </p:txBody>
      </p:sp>
      <p:sp>
        <p:nvSpPr>
          <p:cNvPr id="228" name="Google Shape;228;p14"/>
          <p:cNvSpPr txBox="1"/>
          <p:nvPr/>
        </p:nvSpPr>
        <p:spPr>
          <a:xfrm>
            <a:off x="7631372" y="1503511"/>
            <a:ext cx="4440427" cy="5099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E9BF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Lots of “moving parts”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E9BF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People, tech, resources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E9BF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Everything works together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E9BF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Sum bigger than its parts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E9BF3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E9BF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Incomplete knowledge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E9BF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Ongoing change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E9BF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29" name="Google Shape;229;p14"/>
          <p:cNvCxnSpPr/>
          <p:nvPr/>
        </p:nvCxnSpPr>
        <p:spPr>
          <a:xfrm>
            <a:off x="8136519" y="4518991"/>
            <a:ext cx="2650750" cy="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"/>
          <p:cNvSpPr/>
          <p:nvPr/>
        </p:nvSpPr>
        <p:spPr>
          <a:xfrm>
            <a:off x="704" y="-1"/>
            <a:ext cx="12191296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04750" lIns="609500" spcFirstLastPara="1" rIns="609500" wrap="square" tIns="304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5"/>
          <p:cNvSpPr txBox="1"/>
          <p:nvPr/>
        </p:nvSpPr>
        <p:spPr>
          <a:xfrm>
            <a:off x="0" y="780732"/>
            <a:ext cx="1219129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rgbClr val="60BAD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Creatively Assemble Real World “Lego” Blocks</a:t>
            </a:r>
            <a:endParaRPr/>
          </a:p>
        </p:txBody>
      </p:sp>
      <p:sp>
        <p:nvSpPr>
          <p:cNvPr id="237" name="Google Shape;237;p15"/>
          <p:cNvSpPr txBox="1"/>
          <p:nvPr/>
        </p:nvSpPr>
        <p:spPr>
          <a:xfrm>
            <a:off x="6856030" y="2613232"/>
            <a:ext cx="4440427" cy="3240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E9BF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People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E9BF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Organizations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E9BF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Technology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E9BF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Resources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E9BF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Data</a:t>
            </a:r>
            <a:endParaRPr/>
          </a:p>
        </p:txBody>
      </p:sp>
      <p:cxnSp>
        <p:nvCxnSpPr>
          <p:cNvPr id="238" name="Google Shape;238;p15"/>
          <p:cNvCxnSpPr/>
          <p:nvPr/>
        </p:nvCxnSpPr>
        <p:spPr>
          <a:xfrm>
            <a:off x="7750869" y="2577075"/>
            <a:ext cx="2650750" cy="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pile of colorful lego blocks&#10;&#10;Description automatically generated" id="239" name="Google Shape;23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805" y="2727245"/>
            <a:ext cx="5836358" cy="3103853"/>
          </a:xfrm>
          <a:custGeom>
            <a:rect b="b" l="l" r="r" t="t"/>
            <a:pathLst>
              <a:path extrusionOk="0" h="5869478" w="1063085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ln>
            <a:noFill/>
          </a:ln>
        </p:spPr>
      </p:pic>
      <p:cxnSp>
        <p:nvCxnSpPr>
          <p:cNvPr id="240" name="Google Shape;240;p15"/>
          <p:cNvCxnSpPr/>
          <p:nvPr/>
        </p:nvCxnSpPr>
        <p:spPr>
          <a:xfrm>
            <a:off x="7750869" y="6060503"/>
            <a:ext cx="2650750" cy="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6"/>
          <p:cNvSpPr/>
          <p:nvPr/>
        </p:nvSpPr>
        <p:spPr>
          <a:xfrm>
            <a:off x="0" y="0"/>
            <a:ext cx="12246429" cy="6858000"/>
          </a:xfrm>
          <a:custGeom>
            <a:rect b="b" l="l" r="r" t="t"/>
            <a:pathLst>
              <a:path extrusionOk="0" h="10287000" w="18369643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6"/>
          <p:cNvSpPr/>
          <p:nvPr/>
        </p:nvSpPr>
        <p:spPr>
          <a:xfrm>
            <a:off x="457200" y="838199"/>
            <a:ext cx="7409794" cy="17287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Multiple actors participate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4287" y="9721"/>
            <a:ext cx="455771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7"/>
          <p:cNvSpPr/>
          <p:nvPr/>
        </p:nvSpPr>
        <p:spPr>
          <a:xfrm>
            <a:off x="7907628" y="5135513"/>
            <a:ext cx="4108361" cy="1329681"/>
          </a:xfrm>
          <a:prstGeom prst="roundRect">
            <a:avLst>
              <a:gd fmla="val 16667" name="adj"/>
            </a:avLst>
          </a:prstGeom>
          <a:solidFill>
            <a:srgbClr val="000000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7"/>
          <p:cNvSpPr txBox="1"/>
          <p:nvPr/>
        </p:nvSpPr>
        <p:spPr>
          <a:xfrm>
            <a:off x="628296" y="1966376"/>
            <a:ext cx="623476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4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Everyone gets a pony</a:t>
            </a:r>
            <a:endParaRPr/>
          </a:p>
        </p:txBody>
      </p:sp>
      <p:pic>
        <p:nvPicPr>
          <p:cNvPr id="257" name="Google Shape;25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076" y="4429959"/>
            <a:ext cx="1372811" cy="206567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58" name="Google Shape;25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72866" y="4399522"/>
            <a:ext cx="1372811" cy="206567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59" name="Google Shape;25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1230" y="4399522"/>
            <a:ext cx="1372811" cy="206567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60" name="Google Shape;26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9594" y="4399522"/>
            <a:ext cx="1372811" cy="206567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in an apron holding a large bag&#10;&#10;AI-generated content may be incorrect." id="265" name="Google Shape;265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266" name="Google Shape;266;p18"/>
          <p:cNvSpPr txBox="1"/>
          <p:nvPr>
            <p:ph idx="1" type="body"/>
          </p:nvPr>
        </p:nvSpPr>
        <p:spPr>
          <a:xfrm>
            <a:off x="9735543" y="6121483"/>
            <a:ext cx="1945282" cy="2301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</a:pPr>
            <a:r>
              <a:t/>
            </a:r>
            <a:endParaRPr/>
          </a:p>
        </p:txBody>
      </p:sp>
      <p:sp>
        <p:nvSpPr>
          <p:cNvPr id="267" name="Google Shape;267;p18"/>
          <p:cNvSpPr txBox="1"/>
          <p:nvPr>
            <p:ph idx="3" type="body"/>
          </p:nvPr>
        </p:nvSpPr>
        <p:spPr>
          <a:xfrm>
            <a:off x="511428" y="6092825"/>
            <a:ext cx="777677" cy="2844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68" name="Google Shape;268;p18"/>
          <p:cNvSpPr txBox="1"/>
          <p:nvPr>
            <p:ph type="ctrTitle"/>
          </p:nvPr>
        </p:nvSpPr>
        <p:spPr>
          <a:xfrm>
            <a:off x="1289105" y="2631504"/>
            <a:ext cx="9261475" cy="2530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GB" sz="6000"/>
              <a:t>Haiti</a:t>
            </a:r>
            <a:br>
              <a:rPr lang="en-GB"/>
            </a:br>
            <a:br>
              <a:rPr lang="en-GB"/>
            </a:br>
            <a:r>
              <a:rPr lang="en-GB"/>
              <a:t>WFP Cook Bags from Recycled Materials</a:t>
            </a:r>
            <a:endParaRPr/>
          </a:p>
        </p:txBody>
      </p:sp>
      <p:sp>
        <p:nvSpPr>
          <p:cNvPr id="269" name="Google Shape;269;p18"/>
          <p:cNvSpPr txBox="1"/>
          <p:nvPr/>
        </p:nvSpPr>
        <p:spPr>
          <a:xfrm>
            <a:off x="477801" y="2246784"/>
            <a:ext cx="60960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Haiti </a:t>
            </a:r>
            <a:endParaRPr sz="4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037" y="162552"/>
            <a:ext cx="11308080" cy="5937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0" y="0"/>
            <a:ext cx="5632391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rgbClr val="499EBA"/>
              </a:gs>
              <a:gs pos="100000">
                <a:srgbClr val="58BEDF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4838303" y="1392894"/>
            <a:ext cx="7243302" cy="3952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Let’s go back to 2010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(and the mass adoption of Silicon Valley Fail Fast Pilots)</a:t>
            </a:r>
            <a:endParaRPr sz="1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338203" y="1068636"/>
            <a:ext cx="3807912" cy="5094169"/>
          </a:xfrm>
          <a:prstGeom prst="rect">
            <a:avLst/>
          </a:prstGeom>
          <a:solidFill>
            <a:srgbClr val="0F48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wearing a mask and holding a microphone&#10;&#10;AI-generated content may be incorrect." id="110" name="Google Shape;110;p2"/>
          <p:cNvPicPr preferRelativeResize="0"/>
          <p:nvPr/>
        </p:nvPicPr>
        <p:blipFill rotWithShape="1">
          <a:blip r:embed="rId3">
            <a:alphaModFix/>
          </a:blip>
          <a:srcRect b="0" l="0" r="12579" t="0"/>
          <a:stretch/>
        </p:blipFill>
        <p:spPr>
          <a:xfrm>
            <a:off x="193309" y="1068636"/>
            <a:ext cx="3772763" cy="494106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338203" y="6325736"/>
            <a:ext cx="40208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Lady Gaga singing “Bad Romance”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037" y="162552"/>
            <a:ext cx="11308080" cy="593706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0"/>
          <p:cNvSpPr txBox="1"/>
          <p:nvPr/>
        </p:nvSpPr>
        <p:spPr>
          <a:xfrm>
            <a:off x="1704822" y="2239008"/>
            <a:ext cx="1527109" cy="589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Transport provider </a:t>
            </a:r>
            <a:endParaRPr b="1"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82" name="Google Shape;282;p20"/>
          <p:cNvSpPr txBox="1"/>
          <p:nvPr/>
        </p:nvSpPr>
        <p:spPr>
          <a:xfrm>
            <a:off x="1535297" y="3026992"/>
            <a:ext cx="1527109" cy="969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Waste collectors &amp; sorters</a:t>
            </a:r>
            <a:endParaRPr b="1"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83" name="Google Shape;283;p20"/>
          <p:cNvSpPr txBox="1"/>
          <p:nvPr/>
        </p:nvSpPr>
        <p:spPr>
          <a:xfrm>
            <a:off x="8960072" y="2820412"/>
            <a:ext cx="1728358" cy="756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Cooks </a:t>
            </a:r>
            <a:endParaRPr/>
          </a:p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(product users)</a:t>
            </a:r>
            <a:endParaRPr b="1"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84" name="Google Shape;284;p20"/>
          <p:cNvSpPr txBox="1"/>
          <p:nvPr/>
        </p:nvSpPr>
        <p:spPr>
          <a:xfrm>
            <a:off x="8203327" y="3913788"/>
            <a:ext cx="1527109" cy="4233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Trainers</a:t>
            </a:r>
            <a:endParaRPr b="1"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85" name="Google Shape;285;p20"/>
          <p:cNvSpPr txBox="1"/>
          <p:nvPr/>
        </p:nvSpPr>
        <p:spPr>
          <a:xfrm>
            <a:off x="2948155" y="1360568"/>
            <a:ext cx="1527109" cy="4233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WFP</a:t>
            </a:r>
            <a:endParaRPr b="1"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86" name="Google Shape;286;p20"/>
          <p:cNvSpPr txBox="1"/>
          <p:nvPr/>
        </p:nvSpPr>
        <p:spPr>
          <a:xfrm>
            <a:off x="4661341" y="977264"/>
            <a:ext cx="1527109" cy="678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Clean Cooking Alliance</a:t>
            </a:r>
            <a:endParaRPr b="1"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87" name="Google Shape;287;p20"/>
          <p:cNvSpPr txBox="1"/>
          <p:nvPr/>
        </p:nvSpPr>
        <p:spPr>
          <a:xfrm>
            <a:off x="5508091" y="3600805"/>
            <a:ext cx="1527109" cy="4233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Manufacturer</a:t>
            </a:r>
            <a:endParaRPr b="1"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88" name="Google Shape;288;p20"/>
          <p:cNvSpPr txBox="1"/>
          <p:nvPr/>
        </p:nvSpPr>
        <p:spPr>
          <a:xfrm>
            <a:off x="4349140" y="5357686"/>
            <a:ext cx="1527109" cy="678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Material supplier</a:t>
            </a:r>
            <a:endParaRPr b="1"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89" name="Google Shape;289;p20"/>
          <p:cNvSpPr txBox="1"/>
          <p:nvPr/>
        </p:nvSpPr>
        <p:spPr>
          <a:xfrm>
            <a:off x="3264692" y="3637727"/>
            <a:ext cx="1527109" cy="678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Plastic processor</a:t>
            </a:r>
            <a:endParaRPr b="1"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90" name="Google Shape;290;p20"/>
          <p:cNvSpPr txBox="1"/>
          <p:nvPr/>
        </p:nvSpPr>
        <p:spPr>
          <a:xfrm>
            <a:off x="2468376" y="455233"/>
            <a:ext cx="1527109" cy="4233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Funders</a:t>
            </a:r>
            <a:endParaRPr b="1"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1"/>
          <p:cNvSpPr/>
          <p:nvPr/>
        </p:nvSpPr>
        <p:spPr>
          <a:xfrm>
            <a:off x="-53291" y="0"/>
            <a:ext cx="5632391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rgbClr val="499EBA"/>
              </a:gs>
              <a:gs pos="100000">
                <a:srgbClr val="58BEDF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1"/>
          <p:cNvSpPr txBox="1"/>
          <p:nvPr/>
        </p:nvSpPr>
        <p:spPr>
          <a:xfrm>
            <a:off x="4606850" y="1452537"/>
            <a:ext cx="7243302" cy="3952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Innovation is a System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(Investors / grant makers are creating portfolios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these sophisticated powerful innovations)</a:t>
            </a:r>
            <a:endParaRPr sz="1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9" name="Google Shape;299;p21"/>
          <p:cNvSpPr/>
          <p:nvPr/>
        </p:nvSpPr>
        <p:spPr>
          <a:xfrm>
            <a:off x="341850" y="2402726"/>
            <a:ext cx="3232673" cy="1859797"/>
          </a:xfrm>
          <a:prstGeom prst="rect">
            <a:avLst/>
          </a:prstGeom>
          <a:solidFill>
            <a:srgbClr val="0F48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483" y="2610368"/>
            <a:ext cx="2525405" cy="132591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1"/>
          <p:cNvSpPr/>
          <p:nvPr/>
        </p:nvSpPr>
        <p:spPr>
          <a:xfrm>
            <a:off x="341851" y="346994"/>
            <a:ext cx="3232673" cy="1859797"/>
          </a:xfrm>
          <a:prstGeom prst="rect">
            <a:avLst/>
          </a:prstGeom>
          <a:solidFill>
            <a:srgbClr val="0F48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268" y="578164"/>
            <a:ext cx="2525405" cy="132591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1"/>
          <p:cNvSpPr/>
          <p:nvPr/>
        </p:nvSpPr>
        <p:spPr>
          <a:xfrm>
            <a:off x="341848" y="4475564"/>
            <a:ext cx="3232673" cy="1859797"/>
          </a:xfrm>
          <a:prstGeom prst="rect">
            <a:avLst/>
          </a:prstGeom>
          <a:solidFill>
            <a:srgbClr val="0F48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267" y="4674654"/>
            <a:ext cx="2525405" cy="1325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5000">
                <a:schemeClr val="dk1"/>
              </a:gs>
              <a:gs pos="86000">
                <a:srgbClr val="4F78D6"/>
              </a:gs>
              <a:gs pos="99000">
                <a:srgbClr val="3A4358"/>
              </a:gs>
              <a:gs pos="100000">
                <a:srgbClr val="3A4358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2"/>
          <p:cNvSpPr txBox="1"/>
          <p:nvPr/>
        </p:nvSpPr>
        <p:spPr>
          <a:xfrm>
            <a:off x="400833" y="275573"/>
            <a:ext cx="70145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Strategy Shift 1</a:t>
            </a:r>
            <a:endParaRPr/>
          </a:p>
        </p:txBody>
      </p:sp>
      <p:sp>
        <p:nvSpPr>
          <p:cNvPr id="311" name="Google Shape;311;p22"/>
          <p:cNvSpPr txBox="1"/>
          <p:nvPr/>
        </p:nvSpPr>
        <p:spPr>
          <a:xfrm>
            <a:off x="1024558" y="2197212"/>
            <a:ext cx="9555759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Begin with a Big Picture View of the Challenge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2074" y="1084196"/>
            <a:ext cx="9667851" cy="553694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3"/>
          <p:cNvSpPr txBox="1"/>
          <p:nvPr/>
        </p:nvSpPr>
        <p:spPr>
          <a:xfrm>
            <a:off x="383754" y="380082"/>
            <a:ext cx="1180824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Step back and see the whole challenge – understand a complex problem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5000">
                <a:schemeClr val="dk1"/>
              </a:gs>
              <a:gs pos="86000">
                <a:srgbClr val="4F78D6"/>
              </a:gs>
              <a:gs pos="99000">
                <a:srgbClr val="3A4358"/>
              </a:gs>
              <a:gs pos="100000">
                <a:srgbClr val="3A4358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4"/>
          <p:cNvSpPr txBox="1"/>
          <p:nvPr/>
        </p:nvSpPr>
        <p:spPr>
          <a:xfrm>
            <a:off x="400833" y="275573"/>
            <a:ext cx="70145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Strategy Shift 2</a:t>
            </a:r>
            <a:endParaRPr/>
          </a:p>
        </p:txBody>
      </p:sp>
      <p:sp>
        <p:nvSpPr>
          <p:cNvPr id="324" name="Google Shape;324;p24"/>
          <p:cNvSpPr txBox="1"/>
          <p:nvPr/>
        </p:nvSpPr>
        <p:spPr>
          <a:xfrm>
            <a:off x="1024558" y="2197212"/>
            <a:ext cx="9555759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Start with the System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(complete view of the destination)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ueprint of a car with blue lines&#10;&#10;Description automatically generated" id="330" name="Google Shape;33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461"/>
            <a:ext cx="12202803" cy="695840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5"/>
          <p:cNvSpPr txBox="1"/>
          <p:nvPr/>
        </p:nvSpPr>
        <p:spPr>
          <a:xfrm>
            <a:off x="300625" y="150314"/>
            <a:ext cx="1199993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E9BF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Think of BLUEPRINTS ... They show all the parts and how they fit together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4118" y="1278719"/>
            <a:ext cx="8146303" cy="493954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6"/>
          <p:cNvSpPr txBox="1"/>
          <p:nvPr/>
        </p:nvSpPr>
        <p:spPr>
          <a:xfrm>
            <a:off x="1167788" y="242371"/>
            <a:ext cx="960670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Envision the Whole Solution – Then Iteratively Evolve the Entire System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in yellow jacket and scarf looking at a large bag of plastic bottles&#10;&#10;AI-generated content may be incorrect." id="343" name="Google Shape;343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7"/>
          <p:cNvSpPr txBox="1"/>
          <p:nvPr>
            <p:ph idx="1" type="body"/>
          </p:nvPr>
        </p:nvSpPr>
        <p:spPr>
          <a:xfrm>
            <a:off x="9735543" y="6121483"/>
            <a:ext cx="1945282" cy="2301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</a:pPr>
            <a:r>
              <a:rPr lang="en-GB"/>
              <a:t>Norwegian Church Aid</a:t>
            </a:r>
            <a:endParaRPr/>
          </a:p>
        </p:txBody>
      </p:sp>
      <p:sp>
        <p:nvSpPr>
          <p:cNvPr id="345" name="Google Shape;345;p27"/>
          <p:cNvSpPr txBox="1"/>
          <p:nvPr>
            <p:ph idx="3" type="body"/>
          </p:nvPr>
        </p:nvSpPr>
        <p:spPr>
          <a:xfrm>
            <a:off x="511428" y="6092825"/>
            <a:ext cx="777677" cy="2844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346" name="Google Shape;346;p27"/>
          <p:cNvSpPr txBox="1"/>
          <p:nvPr>
            <p:ph type="ctrTitle"/>
          </p:nvPr>
        </p:nvSpPr>
        <p:spPr>
          <a:xfrm>
            <a:off x="4178986" y="3429000"/>
            <a:ext cx="9261475" cy="2530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None/>
            </a:pPr>
            <a:r>
              <a:rPr lang="en-GB" sz="8800"/>
              <a:t>Algeria</a:t>
            </a:r>
            <a:endParaRPr/>
          </a:p>
        </p:txBody>
      </p:sp>
      <p:sp>
        <p:nvSpPr>
          <p:cNvPr id="347" name="Google Shape;347;p27"/>
          <p:cNvSpPr txBox="1"/>
          <p:nvPr/>
        </p:nvSpPr>
        <p:spPr>
          <a:xfrm>
            <a:off x="9735543" y="90913"/>
            <a:ext cx="222337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IOM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Precious Plastic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8"/>
          <p:cNvPicPr preferRelativeResize="0"/>
          <p:nvPr/>
        </p:nvPicPr>
        <p:blipFill rotWithShape="1">
          <a:blip r:embed="rId3">
            <a:alphaModFix/>
          </a:blip>
          <a:srcRect b="0" l="0" r="11926" t="0"/>
          <a:stretch/>
        </p:blipFill>
        <p:spPr>
          <a:xfrm>
            <a:off x="2421923" y="105128"/>
            <a:ext cx="9462142" cy="650426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8"/>
          <p:cNvSpPr txBox="1"/>
          <p:nvPr/>
        </p:nvSpPr>
        <p:spPr>
          <a:xfrm>
            <a:off x="333634" y="2823739"/>
            <a:ext cx="4448432" cy="2739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Collect, process and sell bulk plastic waste</a:t>
            </a:r>
            <a:endParaRPr/>
          </a:p>
          <a:p>
            <a:pPr indent="-171450" lvl="0" marL="1714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Supply international / urban markets</a:t>
            </a:r>
            <a:endParaRPr/>
          </a:p>
          <a:p>
            <a:pPr indent="-171450" lvl="0" marL="1714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Meet commercial quality standards</a:t>
            </a:r>
            <a:endParaRPr/>
          </a:p>
          <a:p>
            <a:pPr indent="-171450" lvl="0" marL="1714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Professional management </a:t>
            </a:r>
            <a:endParaRPr/>
          </a:p>
          <a:p>
            <a:pPr indent="-171450" lvl="0" marL="1714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Staff compensation</a:t>
            </a:r>
            <a:endParaRPr/>
          </a:p>
          <a:p>
            <a:pPr indent="-171450" lvl="0" marL="1714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Equipment investments</a:t>
            </a:r>
            <a:endParaRPr/>
          </a:p>
          <a:p>
            <a:pPr indent="-171450" lvl="0" marL="1714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End to end supply chain</a:t>
            </a:r>
            <a:endParaRPr/>
          </a:p>
        </p:txBody>
      </p:sp>
      <p:sp>
        <p:nvSpPr>
          <p:cNvPr id="354" name="Google Shape;354;p28"/>
          <p:cNvSpPr txBox="1"/>
          <p:nvPr/>
        </p:nvSpPr>
        <p:spPr>
          <a:xfrm>
            <a:off x="333634" y="2254704"/>
            <a:ext cx="472310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Play"/>
                <a:ea typeface="Play"/>
                <a:cs typeface="Play"/>
                <a:sym typeface="Play"/>
              </a:rPr>
              <a:t>Refugee Camps in Algeria</a:t>
            </a:r>
            <a:endParaRPr/>
          </a:p>
        </p:txBody>
      </p:sp>
      <p:sp>
        <p:nvSpPr>
          <p:cNvPr id="355" name="Google Shape;355;p28"/>
          <p:cNvSpPr txBox="1"/>
          <p:nvPr/>
        </p:nvSpPr>
        <p:spPr>
          <a:xfrm>
            <a:off x="3337991" y="5585858"/>
            <a:ext cx="2624398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5 Long term camps in the Sahrawi desert produce 20,000 tons of waste of which 20% is plastic. </a:t>
            </a:r>
            <a:endParaRPr sz="1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4373" y="49429"/>
            <a:ext cx="9031265" cy="669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9"/>
          <p:cNvSpPr txBox="1"/>
          <p:nvPr/>
        </p:nvSpPr>
        <p:spPr>
          <a:xfrm>
            <a:off x="546577" y="1966605"/>
            <a:ext cx="271019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Play"/>
                <a:ea typeface="Play"/>
                <a:cs typeface="Play"/>
                <a:sym typeface="Play"/>
              </a:rPr>
              <a:t>Adapting and Extending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Play"/>
                <a:ea typeface="Play"/>
                <a:cs typeface="Play"/>
                <a:sym typeface="Play"/>
              </a:rPr>
              <a:t>Systems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942116" y="1239825"/>
            <a:ext cx="10576560" cy="4989116"/>
          </a:xfrm>
          <a:prstGeom prst="roundRect">
            <a:avLst>
              <a:gd fmla="val 4149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3"/>
          <p:cNvPicPr preferRelativeResize="0"/>
          <p:nvPr/>
        </p:nvPicPr>
        <p:blipFill rotWithShape="1">
          <a:blip r:embed="rId3">
            <a:alphaModFix/>
          </a:blip>
          <a:srcRect b="0" l="0" r="75033" t="17265"/>
          <a:stretch/>
        </p:blipFill>
        <p:spPr>
          <a:xfrm>
            <a:off x="1541509" y="1824600"/>
            <a:ext cx="2341378" cy="402561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 txBox="1"/>
          <p:nvPr/>
        </p:nvSpPr>
        <p:spPr>
          <a:xfrm>
            <a:off x="942115" y="276326"/>
            <a:ext cx="1070271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FD81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Single User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3498574" y="3260035"/>
            <a:ext cx="689113" cy="7288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2476126" y="5618175"/>
            <a:ext cx="76346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Focused “Silicon Valley” Pilot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5000">
                <a:schemeClr val="dk1"/>
              </a:gs>
              <a:gs pos="86000">
                <a:srgbClr val="4F78D6"/>
              </a:gs>
              <a:gs pos="99000">
                <a:srgbClr val="3A4358"/>
              </a:gs>
              <a:gs pos="100000">
                <a:srgbClr val="3A4358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30"/>
          <p:cNvSpPr txBox="1"/>
          <p:nvPr/>
        </p:nvSpPr>
        <p:spPr>
          <a:xfrm>
            <a:off x="400833" y="275573"/>
            <a:ext cx="70145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Strategy Shift 3</a:t>
            </a:r>
            <a:endParaRPr/>
          </a:p>
        </p:txBody>
      </p:sp>
      <p:sp>
        <p:nvSpPr>
          <p:cNvPr id="368" name="Google Shape;368;p30"/>
          <p:cNvSpPr txBox="1"/>
          <p:nvPr/>
        </p:nvSpPr>
        <p:spPr>
          <a:xfrm>
            <a:off x="1024558" y="2197212"/>
            <a:ext cx="10940134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Become a System Choreographer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(synergies and connections)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1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31"/>
          <p:cNvSpPr/>
          <p:nvPr/>
        </p:nvSpPr>
        <p:spPr>
          <a:xfrm>
            <a:off x="650929" y="619932"/>
            <a:ext cx="7191213" cy="5594888"/>
          </a:xfrm>
          <a:prstGeom prst="roundRect">
            <a:avLst>
              <a:gd fmla="val 7526" name="adj"/>
            </a:avLst>
          </a:prstGeom>
          <a:solidFill>
            <a:schemeClr val="l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8209" y="1193368"/>
            <a:ext cx="6954614" cy="4301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1"/>
          <p:cNvSpPr txBox="1"/>
          <p:nvPr/>
        </p:nvSpPr>
        <p:spPr>
          <a:xfrm>
            <a:off x="8227269" y="1339884"/>
            <a:ext cx="3579602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5ECBF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Connect Projects Across the Portfolio to Build a Bigger Solution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32"/>
          <p:cNvSpPr/>
          <p:nvPr/>
        </p:nvSpPr>
        <p:spPr>
          <a:xfrm>
            <a:off x="650929" y="619932"/>
            <a:ext cx="7191213" cy="5594888"/>
          </a:xfrm>
          <a:prstGeom prst="roundRect">
            <a:avLst>
              <a:gd fmla="val 7526" name="adj"/>
            </a:avLst>
          </a:prstGeom>
          <a:solidFill>
            <a:schemeClr val="l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32"/>
          <p:cNvSpPr txBox="1"/>
          <p:nvPr/>
        </p:nvSpPr>
        <p:spPr>
          <a:xfrm>
            <a:off x="8458947" y="1481420"/>
            <a:ext cx="3579602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5ECBF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Connect Projects Across the Portfolio to Create  Synergies</a:t>
            </a:r>
            <a:endParaRPr/>
          </a:p>
        </p:txBody>
      </p:sp>
      <p:pic>
        <p:nvPicPr>
          <p:cNvPr id="384" name="Google Shape;384;p32"/>
          <p:cNvPicPr preferRelativeResize="0"/>
          <p:nvPr/>
        </p:nvPicPr>
        <p:blipFill rotWithShape="1">
          <a:blip r:embed="rId3">
            <a:alphaModFix/>
          </a:blip>
          <a:srcRect b="0" l="0" r="55392" t="0"/>
          <a:stretch/>
        </p:blipFill>
        <p:spPr>
          <a:xfrm>
            <a:off x="933322" y="1649058"/>
            <a:ext cx="3313213" cy="355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2"/>
          <p:cNvPicPr preferRelativeResize="0"/>
          <p:nvPr/>
        </p:nvPicPr>
        <p:blipFill rotWithShape="1">
          <a:blip r:embed="rId4">
            <a:alphaModFix/>
          </a:blip>
          <a:srcRect b="0" l="51806" r="0" t="0"/>
          <a:stretch/>
        </p:blipFill>
        <p:spPr>
          <a:xfrm>
            <a:off x="4057131" y="1637434"/>
            <a:ext cx="3579602" cy="355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3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33"/>
          <p:cNvSpPr/>
          <p:nvPr/>
        </p:nvSpPr>
        <p:spPr>
          <a:xfrm>
            <a:off x="-53291" y="0"/>
            <a:ext cx="5632391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rgbClr val="499EBA"/>
              </a:gs>
              <a:gs pos="100000">
                <a:srgbClr val="58BEDF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3"/>
          <p:cNvSpPr txBox="1"/>
          <p:nvPr/>
        </p:nvSpPr>
        <p:spPr>
          <a:xfrm>
            <a:off x="4606850" y="1452537"/>
            <a:ext cx="7243302" cy="3952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Real World Example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the Challenge of Creating an Innovation that is a System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4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34"/>
          <p:cNvSpPr txBox="1"/>
          <p:nvPr/>
        </p:nvSpPr>
        <p:spPr>
          <a:xfrm>
            <a:off x="4344712" y="1452537"/>
            <a:ext cx="7243302" cy="3952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do you scale an innovation that is a complex system?</a:t>
            </a:r>
            <a:endParaRPr/>
          </a:p>
        </p:txBody>
      </p:sp>
      <p:pic>
        <p:nvPicPr>
          <p:cNvPr descr="A group of people posing for a photo&#10;&#10;AI-generated content may be incorrect." id="401" name="Google Shape;40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7407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5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5"/>
          <p:cNvSpPr/>
          <p:nvPr/>
        </p:nvSpPr>
        <p:spPr>
          <a:xfrm>
            <a:off x="650929" y="619932"/>
            <a:ext cx="7191213" cy="5594888"/>
          </a:xfrm>
          <a:prstGeom prst="roundRect">
            <a:avLst>
              <a:gd fmla="val 7526" name="adj"/>
            </a:avLst>
          </a:prstGeom>
          <a:solidFill>
            <a:schemeClr val="l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5"/>
          <p:cNvSpPr txBox="1"/>
          <p:nvPr/>
        </p:nvSpPr>
        <p:spPr>
          <a:xfrm>
            <a:off x="8227269" y="1339884"/>
            <a:ext cx="3579602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5ECBF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First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5ECBF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Finish the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5ECBF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Job of Creating a Working System</a:t>
            </a:r>
            <a:endParaRPr/>
          </a:p>
        </p:txBody>
      </p:sp>
      <p:pic>
        <p:nvPicPr>
          <p:cNvPr id="409" name="Google Shape;40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382" y="1339884"/>
            <a:ext cx="6782084" cy="4256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6"/>
          <p:cNvSpPr/>
          <p:nvPr/>
        </p:nvSpPr>
        <p:spPr>
          <a:xfrm flipH="1" rot="10800000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0F4861"/>
              </a:gs>
            </a:gsLst>
            <a:lin ang="6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rgbClr val="156082">
                  <a:alpha val="40784"/>
                </a:srgbClr>
              </a:gs>
              <a:gs pos="74000">
                <a:srgbClr val="43AFE2">
                  <a:alpha val="0"/>
                </a:srgbClr>
              </a:gs>
              <a:gs pos="100000">
                <a:srgbClr val="43AFE2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6"/>
          <p:cNvSpPr/>
          <p:nvPr/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78000">
                <a:srgbClr val="156082">
                  <a:alpha val="14901"/>
                </a:srgbClr>
              </a:gs>
              <a:gs pos="100000">
                <a:srgbClr val="156082">
                  <a:alpha val="14901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6"/>
          <p:cNvSpPr txBox="1"/>
          <p:nvPr/>
        </p:nvSpPr>
        <p:spPr>
          <a:xfrm>
            <a:off x="699713" y="248038"/>
            <a:ext cx="7591880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Then ... Plug the bounded innovation into a bigger system (pilots work here)</a:t>
            </a:r>
            <a:endParaRPr/>
          </a:p>
        </p:txBody>
      </p:sp>
      <p:pic>
        <p:nvPicPr>
          <p:cNvPr id="419" name="Google Shape;41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347" y="1655276"/>
            <a:ext cx="10396736" cy="5070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7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posing for a photo&#10;&#10;AI-generated content may be incorrect." id="426" name="Google Shape;42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6125" y="861448"/>
            <a:ext cx="3285875" cy="6024104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7"/>
          <p:cNvSpPr txBox="1"/>
          <p:nvPr/>
        </p:nvSpPr>
        <p:spPr>
          <a:xfrm>
            <a:off x="3135845" y="415010"/>
            <a:ext cx="8596372" cy="22128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Scaling systems (consistently) fails because each context is different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 group of people posing for a photo&#10;&#10;AI-generated content may be incorrect." id="428" name="Google Shape;428;p37"/>
          <p:cNvPicPr preferRelativeResize="0"/>
          <p:nvPr/>
        </p:nvPicPr>
        <p:blipFill rotWithShape="1">
          <a:blip r:embed="rId4">
            <a:alphaModFix/>
          </a:blip>
          <a:srcRect b="0" l="11601" r="8436" t="0"/>
          <a:stretch/>
        </p:blipFill>
        <p:spPr>
          <a:xfrm>
            <a:off x="0" y="0"/>
            <a:ext cx="29911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7"/>
          <p:cNvSpPr txBox="1"/>
          <p:nvPr/>
        </p:nvSpPr>
        <p:spPr>
          <a:xfrm>
            <a:off x="3162324" y="2466704"/>
            <a:ext cx="6173044" cy="3267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1" marL="74295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Capabilities and resources</a:t>
            </a:r>
            <a:endParaRPr/>
          </a:p>
          <a:p>
            <a:pPr indent="-285750" lvl="1" marL="74295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Culture, priorities, desires</a:t>
            </a:r>
            <a:endParaRPr/>
          </a:p>
          <a:p>
            <a:pPr indent="-285750" lvl="1" marL="74295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Issues to address</a:t>
            </a:r>
            <a:endParaRPr/>
          </a:p>
          <a:p>
            <a:pPr indent="-285750" lvl="1" marL="74295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Leaders and participants</a:t>
            </a:r>
            <a:endParaRPr/>
          </a:p>
          <a:p>
            <a:pPr indent="-285750" lvl="1" marL="74295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Partners and collaborators</a:t>
            </a:r>
            <a:endParaRPr/>
          </a:p>
          <a:p>
            <a:pPr indent="-285750" lvl="1" marL="74295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History of working together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8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38"/>
          <p:cNvSpPr/>
          <p:nvPr/>
        </p:nvSpPr>
        <p:spPr>
          <a:xfrm>
            <a:off x="650929" y="619932"/>
            <a:ext cx="7191213" cy="5594888"/>
          </a:xfrm>
          <a:prstGeom prst="roundRect">
            <a:avLst>
              <a:gd fmla="val 7526" name="adj"/>
            </a:avLst>
          </a:prstGeom>
          <a:solidFill>
            <a:schemeClr val="l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38"/>
          <p:cNvSpPr txBox="1"/>
          <p:nvPr/>
        </p:nvSpPr>
        <p:spPr>
          <a:xfrm>
            <a:off x="8227269" y="1851328"/>
            <a:ext cx="3579602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5ECBF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Fall back to scaling the system in place?</a:t>
            </a:r>
            <a:endParaRPr/>
          </a:p>
        </p:txBody>
      </p:sp>
      <p:pic>
        <p:nvPicPr>
          <p:cNvPr id="437" name="Google Shape;43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0379" y="845802"/>
            <a:ext cx="6423294" cy="5166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9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39"/>
          <p:cNvSpPr/>
          <p:nvPr/>
        </p:nvSpPr>
        <p:spPr>
          <a:xfrm>
            <a:off x="425279" y="1084881"/>
            <a:ext cx="11539413" cy="5594888"/>
          </a:xfrm>
          <a:prstGeom prst="roundRect">
            <a:avLst>
              <a:gd fmla="val 7526" name="adj"/>
            </a:avLst>
          </a:prstGeom>
          <a:solidFill>
            <a:schemeClr val="l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39"/>
          <p:cNvSpPr txBox="1"/>
          <p:nvPr/>
        </p:nvSpPr>
        <p:spPr>
          <a:xfrm>
            <a:off x="635430" y="178231"/>
            <a:ext cx="1073903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Harder but better:  Transfer and Adapt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430" y="1125903"/>
            <a:ext cx="11131291" cy="5305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942116" y="1239825"/>
            <a:ext cx="10576560" cy="4989116"/>
          </a:xfrm>
          <a:prstGeom prst="roundRect">
            <a:avLst>
              <a:gd fmla="val 4149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4"/>
          <p:cNvPicPr preferRelativeResize="0"/>
          <p:nvPr/>
        </p:nvPicPr>
        <p:blipFill rotWithShape="1">
          <a:blip r:embed="rId3">
            <a:alphaModFix/>
          </a:blip>
          <a:srcRect b="0" l="-1" r="1127" t="17265"/>
          <a:stretch/>
        </p:blipFill>
        <p:spPr>
          <a:xfrm>
            <a:off x="1541508" y="1824600"/>
            <a:ext cx="9272265" cy="402561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"/>
          <p:cNvSpPr txBox="1"/>
          <p:nvPr/>
        </p:nvSpPr>
        <p:spPr>
          <a:xfrm>
            <a:off x="942115" y="276326"/>
            <a:ext cx="1070271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FD81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Single User – Well Defined Problem 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3498574" y="3260035"/>
            <a:ext cx="5340626" cy="7288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141304" y="1824599"/>
            <a:ext cx="3624469" cy="37935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2476126" y="5618175"/>
            <a:ext cx="76346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Focused “Silicon Valley” Pilot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0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40"/>
          <p:cNvSpPr/>
          <p:nvPr/>
        </p:nvSpPr>
        <p:spPr>
          <a:xfrm>
            <a:off x="425279" y="1084881"/>
            <a:ext cx="11539413" cy="5594888"/>
          </a:xfrm>
          <a:prstGeom prst="roundRect">
            <a:avLst>
              <a:gd fmla="val 7526" name="adj"/>
            </a:avLst>
          </a:prstGeom>
          <a:solidFill>
            <a:schemeClr val="l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40"/>
          <p:cNvSpPr txBox="1"/>
          <p:nvPr/>
        </p:nvSpPr>
        <p:spPr>
          <a:xfrm>
            <a:off x="635430" y="178231"/>
            <a:ext cx="1073903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Harder but better:  Transfer and Adapt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430" y="1125903"/>
            <a:ext cx="11131291" cy="5305894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0"/>
          <p:cNvSpPr txBox="1"/>
          <p:nvPr/>
        </p:nvSpPr>
        <p:spPr>
          <a:xfrm>
            <a:off x="5319330" y="3778850"/>
            <a:ext cx="17513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TRANSFER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1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41"/>
          <p:cNvSpPr/>
          <p:nvPr/>
        </p:nvSpPr>
        <p:spPr>
          <a:xfrm>
            <a:off x="425279" y="1084881"/>
            <a:ext cx="11539413" cy="5594888"/>
          </a:xfrm>
          <a:prstGeom prst="roundRect">
            <a:avLst>
              <a:gd fmla="val 7526" name="adj"/>
            </a:avLst>
          </a:prstGeom>
          <a:solidFill>
            <a:schemeClr val="l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41"/>
          <p:cNvSpPr txBox="1"/>
          <p:nvPr/>
        </p:nvSpPr>
        <p:spPr>
          <a:xfrm>
            <a:off x="635430" y="178231"/>
            <a:ext cx="1073903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Harder but better:  Transfer and Adapt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430" y="1125903"/>
            <a:ext cx="11131291" cy="5305894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1"/>
          <p:cNvSpPr txBox="1"/>
          <p:nvPr/>
        </p:nvSpPr>
        <p:spPr>
          <a:xfrm>
            <a:off x="5319330" y="3778850"/>
            <a:ext cx="17513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TRANSFER</a:t>
            </a:r>
            <a:endParaRPr/>
          </a:p>
        </p:txBody>
      </p:sp>
      <p:sp>
        <p:nvSpPr>
          <p:cNvPr id="464" name="Google Shape;464;p41"/>
          <p:cNvSpPr txBox="1"/>
          <p:nvPr/>
        </p:nvSpPr>
        <p:spPr>
          <a:xfrm>
            <a:off x="9036341" y="4427196"/>
            <a:ext cx="17513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ADAPT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037" y="162552"/>
            <a:ext cx="11308080" cy="5937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3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43"/>
          <p:cNvSpPr/>
          <p:nvPr/>
        </p:nvSpPr>
        <p:spPr>
          <a:xfrm>
            <a:off x="381708" y="115852"/>
            <a:ext cx="7191213" cy="6486425"/>
          </a:xfrm>
          <a:prstGeom prst="roundRect">
            <a:avLst>
              <a:gd fmla="val 7526" name="adj"/>
            </a:avLst>
          </a:prstGeom>
          <a:solidFill>
            <a:schemeClr val="l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43"/>
          <p:cNvSpPr txBox="1"/>
          <p:nvPr/>
        </p:nvSpPr>
        <p:spPr>
          <a:xfrm>
            <a:off x="7629165" y="2204902"/>
            <a:ext cx="450659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5ECBF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Adapt Investments to System Innovations with Transfer and Adapt Scaling</a:t>
            </a:r>
            <a:endParaRPr/>
          </a:p>
        </p:txBody>
      </p:sp>
      <p:pic>
        <p:nvPicPr>
          <p:cNvPr id="477" name="Google Shape;47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0829" y="306649"/>
            <a:ext cx="6032970" cy="62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4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44"/>
          <p:cNvSpPr/>
          <p:nvPr/>
        </p:nvSpPr>
        <p:spPr>
          <a:xfrm>
            <a:off x="-53291" y="0"/>
            <a:ext cx="5632391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rgbClr val="499EBA"/>
              </a:gs>
              <a:gs pos="100000">
                <a:srgbClr val="58BEDF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44"/>
          <p:cNvSpPr txBox="1"/>
          <p:nvPr/>
        </p:nvSpPr>
        <p:spPr>
          <a:xfrm>
            <a:off x="4122549" y="1452537"/>
            <a:ext cx="7904136" cy="3952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Abandon Silicon Valley Fail Fast Pilots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Instead - Start with System in Mind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Create an Innovation that is a System and then Scale via Transfer and Adapt</a:t>
            </a:r>
            <a:endParaRPr/>
          </a:p>
        </p:txBody>
      </p:sp>
      <p:pic>
        <p:nvPicPr>
          <p:cNvPr descr="A group of people standing in front of a pile of trash&#10;&#10;AI-generated content may be incorrect." id="486" name="Google Shape;48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7407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5"/>
          <p:cNvSpPr/>
          <p:nvPr/>
        </p:nvSpPr>
        <p:spPr>
          <a:xfrm>
            <a:off x="18115" y="29656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45"/>
          <p:cNvSpPr txBox="1"/>
          <p:nvPr/>
        </p:nvSpPr>
        <p:spPr>
          <a:xfrm>
            <a:off x="7764308" y="5104021"/>
            <a:ext cx="4228278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You!</a:t>
            </a:r>
            <a:endParaRPr/>
          </a:p>
        </p:txBody>
      </p:sp>
      <p:pic>
        <p:nvPicPr>
          <p:cNvPr descr="A yellow book with text on it&#10;&#10;Description automatically generated" id="494" name="Google Shape;494;p45"/>
          <p:cNvPicPr preferRelativeResize="0"/>
          <p:nvPr/>
        </p:nvPicPr>
        <p:blipFill rotWithShape="1">
          <a:blip r:embed="rId3">
            <a:alphaModFix/>
          </a:blip>
          <a:srcRect b="0" l="0" r="0" t="-1"/>
          <a:stretch/>
        </p:blipFill>
        <p:spPr>
          <a:xfrm>
            <a:off x="201474" y="201473"/>
            <a:ext cx="3261046" cy="2329351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45"/>
          <p:cNvSpPr txBox="1"/>
          <p:nvPr/>
        </p:nvSpPr>
        <p:spPr>
          <a:xfrm>
            <a:off x="5061210" y="458128"/>
            <a:ext cx="6144065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Dan McClure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u="sng">
                <a:solidFill>
                  <a:srgbClr val="43AFE2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danmcclure@innovationecosystem.com</a:t>
            </a:r>
            <a:endParaRPr sz="2400">
              <a:solidFill>
                <a:srgbClr val="43AFE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 person with a beard&#10;&#10;AI-generated content may be incorrect." id="496" name="Google Shape;496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3472" y="4177687"/>
            <a:ext cx="1844298" cy="24943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ith long white hair and a beard&#10;&#10;AI-generated content may be incorrect." id="497" name="Google Shape;497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86401" y="219425"/>
            <a:ext cx="1765300" cy="2311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person&#10;&#10;AI-generated content may be incorrect." id="498" name="Google Shape;498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85986" y="1924804"/>
            <a:ext cx="2006600" cy="267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5"/>
          <p:cNvSpPr txBox="1"/>
          <p:nvPr/>
        </p:nvSpPr>
        <p:spPr>
          <a:xfrm>
            <a:off x="3904534" y="2618323"/>
            <a:ext cx="5774499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Hannah Reichardt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u="sng">
                <a:solidFill>
                  <a:srgbClr val="43AFE2"/>
                </a:solidFill>
                <a:latin typeface="Helvetica Neue"/>
                <a:ea typeface="Helvetica Neue"/>
                <a:cs typeface="Helvetica Neue"/>
                <a:sym typeface="Helvetica Neue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hanreichardt@gmail.com</a:t>
            </a:r>
            <a:endParaRPr sz="2400">
              <a:solidFill>
                <a:srgbClr val="43AFE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0" name="Google Shape;500;p45"/>
          <p:cNvSpPr txBox="1"/>
          <p:nvPr/>
        </p:nvSpPr>
        <p:spPr>
          <a:xfrm>
            <a:off x="2540580" y="4778524"/>
            <a:ext cx="5774499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Neil Townsend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sng" strike="noStrike">
                <a:solidFill>
                  <a:srgbClr val="43AFE2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neil@freerangestrategy.com</a:t>
            </a:r>
            <a:endParaRPr b="0" i="0" sz="2800" u="none" strike="noStrike">
              <a:solidFill>
                <a:srgbClr val="43AFE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43AFE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942116" y="1239825"/>
            <a:ext cx="10576560" cy="4989116"/>
          </a:xfrm>
          <a:prstGeom prst="roundRect">
            <a:avLst>
              <a:gd fmla="val 4149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5"/>
          <p:cNvPicPr preferRelativeResize="0"/>
          <p:nvPr/>
        </p:nvPicPr>
        <p:blipFill rotWithShape="1">
          <a:blip r:embed="rId3">
            <a:alphaModFix/>
          </a:blip>
          <a:srcRect b="0" l="-1" r="1127" t="17265"/>
          <a:stretch/>
        </p:blipFill>
        <p:spPr>
          <a:xfrm>
            <a:off x="1541508" y="1824600"/>
            <a:ext cx="9272265" cy="402561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5"/>
          <p:cNvSpPr txBox="1"/>
          <p:nvPr/>
        </p:nvSpPr>
        <p:spPr>
          <a:xfrm>
            <a:off x="942115" y="276326"/>
            <a:ext cx="1101118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FD81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Single User – Well Defined Problem – Bounded Solution 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5"/>
          <p:cNvSpPr txBox="1"/>
          <p:nvPr/>
        </p:nvSpPr>
        <p:spPr>
          <a:xfrm>
            <a:off x="2476126" y="5618175"/>
            <a:ext cx="76346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Focused “Silicon Valley” Pilot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6"/>
          <p:cNvSpPr/>
          <p:nvPr/>
        </p:nvSpPr>
        <p:spPr>
          <a:xfrm>
            <a:off x="0" y="0"/>
            <a:ext cx="5653438" cy="6858000"/>
          </a:xfrm>
          <a:custGeom>
            <a:rect b="b" l="l" r="r" t="t"/>
            <a:pathLst>
              <a:path extrusionOk="0" h="6858000" w="6096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6"/>
          <p:cNvSpPr txBox="1"/>
          <p:nvPr/>
        </p:nvSpPr>
        <p:spPr>
          <a:xfrm>
            <a:off x="838200" y="609600"/>
            <a:ext cx="3739341" cy="1330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Bounded Pilots Have Advantages</a:t>
            </a:r>
            <a:endParaRPr/>
          </a:p>
        </p:txBody>
      </p:sp>
      <p:sp>
        <p:nvSpPr>
          <p:cNvPr id="149" name="Google Shape;149;p6"/>
          <p:cNvSpPr txBox="1"/>
          <p:nvPr/>
        </p:nvSpPr>
        <p:spPr>
          <a:xfrm>
            <a:off x="862366" y="2194102"/>
            <a:ext cx="3427001" cy="3908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Rapid Learning</a:t>
            </a:r>
            <a:endParaRPr/>
          </a:p>
          <a:p>
            <a:pPr indent="1270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Opportunity to Adapt </a:t>
            </a:r>
            <a:endParaRPr/>
          </a:p>
          <a:p>
            <a:pPr indent="1270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 Budgets</a:t>
            </a:r>
            <a:endParaRPr/>
          </a:p>
          <a:p>
            <a:pPr indent="1270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Short Time Frames</a:t>
            </a:r>
            <a:endParaRPr/>
          </a:p>
          <a:p>
            <a:pPr indent="1270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Easily Measured Results</a:t>
            </a:r>
            <a:endParaRPr/>
          </a:p>
        </p:txBody>
      </p:sp>
      <p:pic>
        <p:nvPicPr>
          <p:cNvPr id="150" name="Google Shape;15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9907" y="259811"/>
            <a:ext cx="5938058" cy="6338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7"/>
          <p:cNvSpPr/>
          <p:nvPr/>
        </p:nvSpPr>
        <p:spPr>
          <a:xfrm>
            <a:off x="994558" y="2738371"/>
            <a:ext cx="8512697" cy="2897513"/>
          </a:xfrm>
          <a:prstGeom prst="rect">
            <a:avLst/>
          </a:prstGeom>
          <a:solidFill>
            <a:srgbClr val="0F4861"/>
          </a:solidFill>
          <a:ln>
            <a:noFill/>
          </a:ln>
          <a:effectLst>
            <a:outerShdw blurRad="50800" rotWithShape="0" algn="tl" dir="2700000" dist="38100">
              <a:schemeClr val="lt1">
                <a:alpha val="4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7"/>
          <p:cNvSpPr txBox="1"/>
          <p:nvPr/>
        </p:nvSpPr>
        <p:spPr>
          <a:xfrm>
            <a:off x="338203" y="6325736"/>
            <a:ext cx="40208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Lady Gaga singing “Bad Romance”</a:t>
            </a:r>
            <a:endParaRPr/>
          </a:p>
        </p:txBody>
      </p:sp>
      <p:sp>
        <p:nvSpPr>
          <p:cNvPr id="159" name="Google Shape;159;p7"/>
          <p:cNvSpPr txBox="1"/>
          <p:nvPr/>
        </p:nvSpPr>
        <p:spPr>
          <a:xfrm>
            <a:off x="535528" y="900726"/>
            <a:ext cx="1041147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Silicon Valley style pilots didn’t work</a:t>
            </a:r>
            <a:endParaRPr/>
          </a:p>
        </p:txBody>
      </p:sp>
      <p:sp>
        <p:nvSpPr>
          <p:cNvPr id="160" name="Google Shape;160;p7"/>
          <p:cNvSpPr txBox="1"/>
          <p:nvPr/>
        </p:nvSpPr>
        <p:spPr>
          <a:xfrm>
            <a:off x="6526061" y="326287"/>
            <a:ext cx="245510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Can’t</a:t>
            </a:r>
            <a:endParaRPr/>
          </a:p>
        </p:txBody>
      </p:sp>
      <p:sp>
        <p:nvSpPr>
          <p:cNvPr id="161" name="Google Shape;161;p7"/>
          <p:cNvSpPr txBox="1"/>
          <p:nvPr/>
        </p:nvSpPr>
        <p:spPr>
          <a:xfrm>
            <a:off x="7302674" y="952163"/>
            <a:ext cx="167848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6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X</a:t>
            </a:r>
            <a:endParaRPr/>
          </a:p>
        </p:txBody>
      </p:sp>
      <p:sp>
        <p:nvSpPr>
          <p:cNvPr id="162" name="Google Shape;162;p7"/>
          <p:cNvSpPr txBox="1"/>
          <p:nvPr/>
        </p:nvSpPr>
        <p:spPr>
          <a:xfrm>
            <a:off x="1550242" y="3263798"/>
            <a:ext cx="7693966" cy="1682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Low resource communities </a:t>
            </a:r>
            <a:r>
              <a:rPr lang="en-GB" sz="2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– development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Areas hit by crisis or conflict </a:t>
            </a:r>
            <a:r>
              <a:rPr lang="en-GB" sz="2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– humanitarian action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 new systems </a:t>
            </a:r>
            <a:r>
              <a:rPr lang="en-GB" sz="2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- new markets / big problems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/>
          <p:nvPr/>
        </p:nvSpPr>
        <p:spPr>
          <a:xfrm>
            <a:off x="352" y="1"/>
            <a:ext cx="12191296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04750" lIns="609500" spcFirstLastPara="1" rIns="609500" wrap="square" tIns="304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8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7575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affold-668787.jpg" id="170" name="Google Shape;17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2620" y="2963605"/>
            <a:ext cx="1120467" cy="114559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/>
          <p:nvPr/>
        </p:nvSpPr>
        <p:spPr>
          <a:xfrm>
            <a:off x="480446" y="4713229"/>
            <a:ext cx="11711201" cy="1476096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79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Arbitrary Simplicity</a:t>
            </a:r>
            <a:endParaRPr/>
          </a:p>
        </p:txBody>
      </p:sp>
      <p:sp>
        <p:nvSpPr>
          <p:cNvPr id="172" name="Google Shape;172;p8"/>
          <p:cNvSpPr txBox="1"/>
          <p:nvPr/>
        </p:nvSpPr>
        <p:spPr>
          <a:xfrm>
            <a:off x="11582979" y="6509744"/>
            <a:ext cx="251504" cy="205383"/>
          </a:xfrm>
          <a:prstGeom prst="rect">
            <a:avLst/>
          </a:prstGeom>
          <a:noFill/>
          <a:ln>
            <a:noFill/>
          </a:ln>
        </p:spPr>
        <p:txBody>
          <a:bodyPr anchorCtr="0" anchor="t" bIns="38225" lIns="76475" spcFirstLastPara="1" rIns="76475" wrap="square" tIns="382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1" lang="en-GB" sz="934">
                <a:solidFill>
                  <a:srgbClr val="808184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‹#›</a:t>
            </a:fld>
            <a:endParaRPr b="0" i="1" sz="934">
              <a:solidFill>
                <a:srgbClr val="808184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affold-668787.jpg" id="178" name="Google Shape;178;p9"/>
          <p:cNvPicPr preferRelativeResize="0"/>
          <p:nvPr/>
        </p:nvPicPr>
        <p:blipFill rotWithShape="1">
          <a:blip r:embed="rId3">
            <a:alphaModFix/>
          </a:blip>
          <a:srcRect b="0" l="0" r="-533" t="0"/>
          <a:stretch/>
        </p:blipFill>
        <p:spPr>
          <a:xfrm>
            <a:off x="354" y="2"/>
            <a:ext cx="12256341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9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7575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9"/>
          <p:cNvSpPr txBox="1"/>
          <p:nvPr/>
        </p:nvSpPr>
        <p:spPr>
          <a:xfrm>
            <a:off x="650928" y="280279"/>
            <a:ext cx="11540719" cy="1107084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394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Doesn’t Erase Complexity</a:t>
            </a:r>
            <a:endParaRPr/>
          </a:p>
        </p:txBody>
      </p:sp>
      <p:sp>
        <p:nvSpPr>
          <p:cNvPr id="181" name="Google Shape;181;p9"/>
          <p:cNvSpPr txBox="1"/>
          <p:nvPr/>
        </p:nvSpPr>
        <p:spPr>
          <a:xfrm>
            <a:off x="11582979" y="6509744"/>
            <a:ext cx="251504" cy="205383"/>
          </a:xfrm>
          <a:prstGeom prst="rect">
            <a:avLst/>
          </a:prstGeom>
          <a:noFill/>
          <a:ln>
            <a:noFill/>
          </a:ln>
        </p:spPr>
        <p:txBody>
          <a:bodyPr anchorCtr="0" anchor="t" bIns="38225" lIns="76475" spcFirstLastPara="1" rIns="76475" wrap="square" tIns="382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1" lang="en-GB" sz="934">
                <a:solidFill>
                  <a:srgbClr val="808184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‹#›</a:t>
            </a:fld>
            <a:endParaRPr b="0" i="1" sz="934">
              <a:solidFill>
                <a:srgbClr val="808184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2025-04-17T15:39:22Z</dcterms:created>
  <dc:creator>Dan McClure</dc:creator>
</cp:coreProperties>
</file>