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9" r:id="rId3"/>
    <p:sldId id="272" r:id="rId4"/>
    <p:sldId id="260" r:id="rId5"/>
    <p:sldId id="273" r:id="rId6"/>
    <p:sldId id="271" r:id="rId7"/>
    <p:sldId id="274" r:id="rId8"/>
    <p:sldId id="262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E45"/>
    <a:srgbClr val="123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5"/>
    <p:restoredTop sz="94705"/>
  </p:normalViewPr>
  <p:slideViewPr>
    <p:cSldViewPr snapToGrid="0">
      <p:cViewPr varScale="1">
        <p:scale>
          <a:sx n="97" d="100"/>
          <a:sy n="97" d="100"/>
        </p:scale>
        <p:origin x="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E118-75BF-4344-939E-7CED86014C2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8131-E998-5648-ABC7-245FA1A36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1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68131-E998-5648-ABC7-245FA1A361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3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4668F-6A2E-DDB3-20D0-954167F49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24AB8D-B2A9-5AEF-929E-05BB11BD3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BC932-C8A6-90C6-A933-E672D88F8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02E20-8A21-CAB3-070D-0F9FF5BB8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68131-E998-5648-ABC7-245FA1A361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68131-E998-5648-ABC7-245FA1A361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0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0C37-C79C-1D47-F4AC-2907DE7E3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7035-25E4-3687-9820-8429C63A8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01E8A-98E6-0189-6334-797640EE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51FE6-0513-343D-8C7D-DCDDD77C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0F93B-9AB4-90EB-B000-50A2DA26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6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3BBC-CE78-230C-1290-8D4C1D5C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71A04-6B8C-83F0-1BE7-4F7D34AD1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64A21-BAC6-8EC9-8DD0-4ECF7047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E7FD4-5E6F-4471-3D4C-991E513F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195C0-814F-114A-3B7A-0335F1B5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BB984-187D-D517-214F-22FDE8BC4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59D44-0CB5-5D55-89D9-C2B75AA3B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B384-59C9-43B6-C980-7C8814D1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E77A5-EA7D-E1AE-674E-1A4972A0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2F52D-9C66-BFD3-C0ED-BFBFC60C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AA0E-A593-158A-0E75-5379561E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0AAD-8352-49A2-F10A-E7B6DFA4F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D044-9E21-743D-5213-F0E6F2DF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59E82-09F4-E2FA-1ABC-FC168146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1FC8-4A10-49BE-F98F-18412FA5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2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9FD0-561C-D630-5DE9-9030C28C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1050-37D6-CA18-3C39-7E3AB914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128E2-B8DA-AA47-0DB8-360E9E8E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C8020-3519-2CB7-222D-46C7AB25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06C0-562D-3E49-8C99-143E7970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AF0B-2516-ABE7-8759-ED4AE620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6B567-7889-1850-A3E8-B44F714EE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03605-75C2-262E-D146-115A7F7A1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834A7-819A-54BA-868C-E7AD519A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61EBF-5C20-BEA6-52F9-DE1C637D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67501-F4E2-5009-3ABE-0A87BA30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E184-2310-2EE5-4FB6-276618FE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55375-3A12-7010-0D65-46E61D3B5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15A10-3957-F6F5-94B4-FEF50E869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BBFA1-1D17-85D7-8E8C-A6FF2561E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D77DD-6B20-9FA3-8A26-34014B849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1F833-7B14-BEED-065C-34CAD8CC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B6D35-4625-D3AD-9142-CBCF82CC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124F1-6833-E081-5AD0-59A22C20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97C1-AC39-540C-221B-1EEF437F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DFE2C-E8CD-FEDC-05BF-3BB60CCB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3E98D-EAF3-578C-2C99-7D204E2D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9D960-34E3-9DD1-5081-FEDCC108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F3AA8-C393-230A-20E8-950A0F69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E635E-9187-8B0A-1A40-D45A4995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CCEBE-B9DE-054E-B39B-0854292A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5627-9898-AE4E-C492-491D4DE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5690-7787-C1FD-73C0-00918C9A1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E5DBA-453D-2DF9-2DF5-DF041694A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CC788-6603-A65D-98AF-59199F0C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317FC-47D2-D8C4-94CC-67A0EA60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B28F4-8867-8816-67F7-70BB1F68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96EA-BEAA-5024-5E57-49E1A5BD6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3DA58-C99E-A9B9-E571-2D9A7417B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1D528-15E3-B48E-B35A-4187B8320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95944-6481-1D29-58E7-D0278C3C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88296-0276-7387-9509-98ADA7D3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99530-5F70-1B8F-5F6B-37B336A4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9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9E47D-9256-329C-077F-7E164A4F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99EAC-3E10-0202-2263-6A08954B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EEF88-11FB-B84D-D5AD-9645DFD47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4622C-8D4D-A245-B26D-DFE5E91A291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4E6D7-DD0E-C592-0F89-90FA5109C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A7A8A-8C7F-90F4-D632-0544D3153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72CD9-6546-3349-A083-50DFCBA4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4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eil@freerangestrategy.com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gears and arrows&#10;&#10;Description automatically generated">
            <a:extLst>
              <a:ext uri="{FF2B5EF4-FFF2-40B4-BE49-F238E27FC236}">
                <a16:creationId xmlns:a16="http://schemas.microsoft.com/office/drawing/2014/main" id="{3518FC0D-12D5-74E9-444D-15AFC7358F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15" b="302"/>
          <a:stretch/>
        </p:blipFill>
        <p:spPr>
          <a:xfrm>
            <a:off x="20" y="62958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2EEB0F-CD7D-17AF-4C82-9342D2360957}"/>
              </a:ext>
            </a:extLst>
          </p:cNvPr>
          <p:cNvSpPr txBox="1"/>
          <p:nvPr/>
        </p:nvSpPr>
        <p:spPr>
          <a:xfrm>
            <a:off x="512233" y="4040002"/>
            <a:ext cx="25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Display" panose="020B0004020202020204" pitchFamily="34" charset="0"/>
              </a:rPr>
              <a:t>April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740255-8929-F900-B07F-3EEA9EDE5685}"/>
              </a:ext>
            </a:extLst>
          </p:cNvPr>
          <p:cNvSpPr/>
          <p:nvPr/>
        </p:nvSpPr>
        <p:spPr>
          <a:xfrm>
            <a:off x="411649" y="4686333"/>
            <a:ext cx="1605225" cy="667265"/>
          </a:xfrm>
          <a:prstGeom prst="rect">
            <a:avLst/>
          </a:prstGeom>
          <a:solidFill>
            <a:srgbClr val="133F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E9224-F205-2EE7-0216-F7C5346FF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4C96-6741-D8E2-7A5D-2CED85AD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64" y="2094634"/>
            <a:ext cx="3454877" cy="1015279"/>
          </a:xfrm>
        </p:spPr>
        <p:txBody>
          <a:bodyPr>
            <a:noAutofit/>
          </a:bodyPr>
          <a:lstStyle/>
          <a:p>
            <a:r>
              <a:rPr lang="en-US" sz="4800" dirty="0"/>
              <a:t>Why This Report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CAB85-1B89-5EBD-92AE-9E53EEAD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491" y="3945577"/>
            <a:ext cx="2618509" cy="291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1200B-D4B9-ACB1-09B3-BD3691C7D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003" y="1070301"/>
            <a:ext cx="4611993" cy="4568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1D14D9-2B73-26B7-77F9-8B58A14A9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14" y="292389"/>
            <a:ext cx="482600" cy="135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33E2B7-026F-86E6-111F-B111ED4AF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64" y="3354388"/>
            <a:ext cx="1968500" cy="78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6CA0C3-271D-E37B-7264-81365CDCC980}"/>
              </a:ext>
            </a:extLst>
          </p:cNvPr>
          <p:cNvSpPr txBox="1"/>
          <p:nvPr/>
        </p:nvSpPr>
        <p:spPr>
          <a:xfrm>
            <a:off x="183768" y="6380945"/>
            <a:ext cx="9389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https://www.elrha.org/wp-content/uploads/2024/10/Failure_to_Scale_Report.pdf</a:t>
            </a:r>
          </a:p>
        </p:txBody>
      </p:sp>
    </p:spTree>
    <p:extLst>
      <p:ext uri="{BB962C8B-B14F-4D97-AF65-F5344CB8AC3E}">
        <p14:creationId xmlns:p14="http://schemas.microsoft.com/office/powerpoint/2010/main" val="168782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F2AEF-C3D9-1836-60C8-C53E5667BD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0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B65CBB-D2F9-14AB-79C7-D523D51EF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33" y="3002197"/>
            <a:ext cx="8079733" cy="3779603"/>
          </a:xfrm>
          <a:noFill/>
        </p:spPr>
        <p:txBody>
          <a:bodyPr>
            <a:normAutofit lnSpcReduction="10000"/>
          </a:bodyPr>
          <a:lstStyle/>
          <a:p>
            <a:r>
              <a:rPr lang="en-US" dirty="0"/>
              <a:t>Last decade - </a:t>
            </a:r>
            <a:r>
              <a:rPr lang="en-US" b="1" dirty="0"/>
              <a:t>increasing</a:t>
            </a:r>
            <a:r>
              <a:rPr lang="en-US" dirty="0"/>
              <a:t> humanitarian needs from conflict and natural disasters </a:t>
            </a:r>
          </a:p>
          <a:p>
            <a:r>
              <a:rPr lang="en-US" b="1" dirty="0"/>
              <a:t>Climate change </a:t>
            </a:r>
            <a:r>
              <a:rPr lang="en-US" dirty="0"/>
              <a:t>set</a:t>
            </a:r>
            <a:r>
              <a:rPr lang="en-US" b="1" dirty="0"/>
              <a:t> </a:t>
            </a:r>
            <a:r>
              <a:rPr lang="en-US" dirty="0"/>
              <a:t>to worsen the situation </a:t>
            </a:r>
          </a:p>
          <a:p>
            <a:r>
              <a:rPr lang="en-US" dirty="0"/>
              <a:t>Context of increasing nationalism, shrinking resources </a:t>
            </a:r>
          </a:p>
          <a:p>
            <a:r>
              <a:rPr lang="en-US" dirty="0"/>
              <a:t>Response systems carry a heavy load and under immense </a:t>
            </a:r>
            <a:r>
              <a:rPr lang="en-US" b="1" dirty="0"/>
              <a:t>strain</a:t>
            </a:r>
            <a:r>
              <a:rPr lang="en-US" dirty="0"/>
              <a:t>, </a:t>
            </a:r>
          </a:p>
          <a:p>
            <a:pPr lvl="1"/>
            <a:r>
              <a:rPr lang="en-US" sz="2700" dirty="0"/>
              <a:t>mismatched structures to nature of need </a:t>
            </a:r>
          </a:p>
          <a:p>
            <a:pPr lvl="1"/>
            <a:r>
              <a:rPr lang="en-US" sz="2700" dirty="0"/>
              <a:t>struggling to match the values of the time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061EF-F95F-BB46-379C-C46A62268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45" y="309372"/>
            <a:ext cx="2762779" cy="2459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9B7D3-2B2B-7183-D6B5-8349564F9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09" y="4854745"/>
            <a:ext cx="1801091" cy="20032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D048AD-2DFE-365E-0790-3C071AD6E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666" y="76200"/>
            <a:ext cx="3838008" cy="37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7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E9A93-A97E-D200-3297-804B628F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2B2B95-CBDD-D4D3-9DCF-BAE53EC28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589" y="3127933"/>
            <a:ext cx="9049849" cy="3267929"/>
          </a:xfrm>
          <a:noFill/>
        </p:spPr>
        <p:txBody>
          <a:bodyPr>
            <a:normAutofit/>
          </a:bodyPr>
          <a:lstStyle/>
          <a:p>
            <a:r>
              <a:rPr lang="en-US" sz="2600" dirty="0"/>
              <a:t>History of change and adaptation in the humanitarian sector  -  activity and </a:t>
            </a:r>
            <a:r>
              <a:rPr lang="en-US" sz="2600" b="1" dirty="0"/>
              <a:t>energy for change</a:t>
            </a:r>
          </a:p>
          <a:p>
            <a:r>
              <a:rPr lang="en-US" sz="2600" dirty="0"/>
              <a:t>Formal innovation sub-sector is relatively </a:t>
            </a:r>
            <a:r>
              <a:rPr lang="en-US" sz="2600" b="1" dirty="0"/>
              <a:t>young </a:t>
            </a:r>
          </a:p>
          <a:p>
            <a:r>
              <a:rPr lang="en-US" sz="2600" b="1" dirty="0"/>
              <a:t>High hopes </a:t>
            </a:r>
            <a:r>
              <a:rPr lang="en-US" sz="2600" dirty="0"/>
              <a:t>for innovation as the solution…..</a:t>
            </a:r>
          </a:p>
          <a:p>
            <a:r>
              <a:rPr lang="en-US" sz="2600" dirty="0"/>
              <a:t>Fundamental </a:t>
            </a:r>
            <a:r>
              <a:rPr lang="en-US" sz="2600" b="1" dirty="0"/>
              <a:t>mis-match</a:t>
            </a:r>
            <a:r>
              <a:rPr lang="en-US" sz="2600" dirty="0"/>
              <a:t> between innovation models, opportunities  and the expectations of change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C1D58E-2996-48AF-FCB7-82AA8924F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09" y="4854745"/>
            <a:ext cx="1801091" cy="20032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8C2B01-C525-EAD9-C8F9-65E99FCB4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854" y="644355"/>
            <a:ext cx="482600" cy="135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EA48D-119E-7E2E-D138-5BBC89A25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945" y="309372"/>
            <a:ext cx="2762779" cy="24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6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13384-3064-7581-79F6-6593422A2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888" y="1531933"/>
            <a:ext cx="7685964" cy="5710380"/>
          </a:xfrm>
        </p:spPr>
        <p:txBody>
          <a:bodyPr>
            <a:normAutofit/>
          </a:bodyPr>
          <a:lstStyle/>
          <a:p>
            <a:r>
              <a:rPr lang="en-US" sz="2600" dirty="0"/>
              <a:t>Weak </a:t>
            </a:r>
            <a:r>
              <a:rPr lang="en-US" sz="2600" b="1" dirty="0"/>
              <a:t>incentives</a:t>
            </a:r>
            <a:r>
              <a:rPr lang="en-US" sz="2600" dirty="0"/>
              <a:t> for change </a:t>
            </a:r>
          </a:p>
          <a:p>
            <a:pPr lvl="1"/>
            <a:r>
              <a:rPr lang="en-US" sz="2500" dirty="0"/>
              <a:t>Arcane grant funding models create useful barriers to entry </a:t>
            </a:r>
          </a:p>
          <a:p>
            <a:pPr lvl="1"/>
            <a:r>
              <a:rPr lang="en-US" sz="2500" dirty="0"/>
              <a:t>Revenue models reward higher costs rather than solving problems, efficiency or risk taking </a:t>
            </a:r>
          </a:p>
          <a:p>
            <a:r>
              <a:rPr lang="en-US" sz="2600" dirty="0"/>
              <a:t>Poor connections with ‘frontline’ innovation </a:t>
            </a:r>
            <a:r>
              <a:rPr lang="en-US" sz="2600" b="1" dirty="0"/>
              <a:t>signals</a:t>
            </a:r>
          </a:p>
          <a:p>
            <a:r>
              <a:rPr lang="en-US" sz="2600" dirty="0"/>
              <a:t>Funding and mechanisms that are </a:t>
            </a:r>
            <a:r>
              <a:rPr lang="en-US" sz="2600" b="1" dirty="0"/>
              <a:t>limited and outdated</a:t>
            </a:r>
          </a:p>
          <a:p>
            <a:pPr lvl="1"/>
            <a:r>
              <a:rPr lang="en-US" sz="2500" dirty="0"/>
              <a:t>Investment not incentivised </a:t>
            </a:r>
          </a:p>
          <a:p>
            <a:pPr lvl="1"/>
            <a:r>
              <a:rPr lang="en-US" sz="2500" dirty="0"/>
              <a:t>Requirements can be exclusionary </a:t>
            </a:r>
          </a:p>
          <a:p>
            <a:pPr lvl="1"/>
            <a:r>
              <a:rPr lang="en-US" sz="2500" dirty="0"/>
              <a:t>Limited instruments 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23AFD-036F-7081-AAD4-CCE9FE789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374" y="41565"/>
            <a:ext cx="3775064" cy="3739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F47EA-96B5-112C-1DF4-3A83365BA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09" y="4854745"/>
            <a:ext cx="1801091" cy="2003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6D11E-E1F8-A926-C8E3-B437CE7D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880" y="537919"/>
            <a:ext cx="1968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1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FFFEDE-BD0F-C56B-8C24-09700B9E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760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And as a result…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1EBB8-591F-F755-33EC-8A383F99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31" y="2088282"/>
            <a:ext cx="10515600" cy="4351338"/>
          </a:xfrm>
        </p:spPr>
        <p:txBody>
          <a:bodyPr/>
          <a:lstStyle/>
          <a:p>
            <a:r>
              <a:rPr lang="en-US" sz="2600" dirty="0"/>
              <a:t>Participation opportunities remain </a:t>
            </a:r>
            <a:r>
              <a:rPr lang="en-US" sz="2600" b="1" dirty="0"/>
              <a:t>inequitable</a:t>
            </a:r>
          </a:p>
          <a:p>
            <a:pPr lvl="1"/>
            <a:r>
              <a:rPr lang="en-US" sz="2600" dirty="0"/>
              <a:t>focus on lower relevance problems </a:t>
            </a:r>
          </a:p>
          <a:p>
            <a:r>
              <a:rPr lang="en-US" sz="2600" dirty="0"/>
              <a:t>Personal costs for innovators </a:t>
            </a:r>
            <a:r>
              <a:rPr lang="en-US" sz="2600" b="1" dirty="0"/>
              <a:t>very high  </a:t>
            </a:r>
            <a:r>
              <a:rPr lang="en-US" sz="2600" dirty="0"/>
              <a:t>- people and skills are lost </a:t>
            </a:r>
          </a:p>
          <a:p>
            <a:r>
              <a:rPr lang="en-US" sz="2600" dirty="0"/>
              <a:t>Few new sources of </a:t>
            </a:r>
            <a:r>
              <a:rPr lang="en-US" sz="2600" b="1" dirty="0"/>
              <a:t>capital</a:t>
            </a:r>
            <a:r>
              <a:rPr lang="en-US" sz="2600" dirty="0"/>
              <a:t> – opportunities missed </a:t>
            </a:r>
          </a:p>
          <a:p>
            <a:r>
              <a:rPr lang="en-US" sz="2600" dirty="0"/>
              <a:t>Short-term, low risk pilots </a:t>
            </a:r>
            <a:r>
              <a:rPr lang="en-US" sz="2600" b="1" dirty="0"/>
              <a:t>proliferate </a:t>
            </a:r>
          </a:p>
          <a:p>
            <a:r>
              <a:rPr lang="en-US" sz="2600" dirty="0"/>
              <a:t>Effective solutions funded short term, </a:t>
            </a:r>
            <a:r>
              <a:rPr lang="en-US" sz="2600" b="1" dirty="0"/>
              <a:t>orphaned</a:t>
            </a:r>
            <a:r>
              <a:rPr lang="en-US" sz="2600" dirty="0"/>
              <a:t> when they really need cash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35667-6BE2-BB31-C625-70507366F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09" y="4854745"/>
            <a:ext cx="1801091" cy="2003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020D5E-2CE4-3BD8-81E0-62D57ACB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700" y="557213"/>
            <a:ext cx="482600" cy="1358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1556DC-E71D-D7B5-51C0-DD050B253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1234622"/>
            <a:ext cx="1968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5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9B4E4-0F64-2D76-FF39-98DA60AA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114" y="0"/>
            <a:ext cx="4094885" cy="4187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52882-E7CC-9FCC-2AAE-F164261D0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2" y="695500"/>
            <a:ext cx="6019448" cy="621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C6FCA-FC4C-8A6F-ADFD-09D173BFF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09" y="4854745"/>
            <a:ext cx="1801091" cy="2003255"/>
          </a:xfrm>
          <a:prstGeom prst="rect">
            <a:avLst/>
          </a:prstGeom>
        </p:spPr>
      </p:pic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3A67BC2-4C7F-CA2F-8717-029F5FA5C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06" y="2764534"/>
            <a:ext cx="7622961" cy="3958383"/>
          </a:xfrm>
        </p:spPr>
        <p:txBody>
          <a:bodyPr>
            <a:normAutofit/>
          </a:bodyPr>
          <a:lstStyle/>
          <a:p>
            <a:r>
              <a:rPr lang="en-US" sz="2600" dirty="0"/>
              <a:t>Problems are </a:t>
            </a:r>
            <a:r>
              <a:rPr lang="en-US" sz="2600" b="1" dirty="0"/>
              <a:t>well known</a:t>
            </a:r>
          </a:p>
          <a:p>
            <a:r>
              <a:rPr lang="en-US" sz="2600" dirty="0"/>
              <a:t>Need a collective intent to tackle </a:t>
            </a:r>
            <a:r>
              <a:rPr lang="en-US" sz="2600" b="1" dirty="0"/>
              <a:t>hard to change systems </a:t>
            </a:r>
          </a:p>
          <a:p>
            <a:r>
              <a:rPr lang="en-US" sz="2600" dirty="0"/>
              <a:t>Many innovators are ‘complexity aware’, </a:t>
            </a:r>
            <a:r>
              <a:rPr lang="en-US" sz="2600" b="1" dirty="0"/>
              <a:t>frustrated</a:t>
            </a:r>
            <a:r>
              <a:rPr lang="en-US" sz="2600" dirty="0"/>
              <a:t> at what lies outside of their control </a:t>
            </a:r>
          </a:p>
          <a:p>
            <a:r>
              <a:rPr lang="en-US" sz="2600" dirty="0"/>
              <a:t>Phased and coherent response is necessary </a:t>
            </a:r>
          </a:p>
          <a:p>
            <a:pPr lvl="1"/>
            <a:r>
              <a:rPr lang="en-US" sz="2500" dirty="0"/>
              <a:t>Deliberate design of </a:t>
            </a:r>
            <a:r>
              <a:rPr lang="en-US" sz="2500" b="1" dirty="0"/>
              <a:t>complete, systemic </a:t>
            </a:r>
            <a:r>
              <a:rPr lang="en-US" sz="2500" dirty="0"/>
              <a:t>pathways for change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E562D4-CDD2-A0DB-7C11-060297488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386" y="1646844"/>
            <a:ext cx="1968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B46679-A169-0239-4980-2EC21D398E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2561" y="38554"/>
            <a:ext cx="7252855" cy="277991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CA9E6-25B4-6F07-96AE-4A2B7E652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8437" y="1993113"/>
            <a:ext cx="5964382" cy="294917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With special thanks to: </a:t>
            </a:r>
          </a:p>
          <a:p>
            <a:r>
              <a:rPr lang="en-US" sz="2400" dirty="0"/>
              <a:t>The research interviewees and workshop participants </a:t>
            </a:r>
          </a:p>
          <a:p>
            <a:r>
              <a:rPr lang="en-US" sz="2400" dirty="0"/>
              <a:t>Aradhana Gurung (Impact 447) </a:t>
            </a:r>
          </a:p>
          <a:p>
            <a:r>
              <a:rPr lang="en-US" sz="2400" dirty="0"/>
              <a:t>Shirin Maarin (HIF) </a:t>
            </a:r>
          </a:p>
          <a:p>
            <a:r>
              <a:rPr lang="en-US" sz="2400" dirty="0"/>
              <a:t>HIF Advisory Group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34A93-ED85-B907-9B2B-6238303A1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583" y="4253768"/>
            <a:ext cx="2341418" cy="2604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69DFDA-6443-D358-30D4-462EE449D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0" y="5504996"/>
            <a:ext cx="3073400" cy="1314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8FD35-A7B1-37D6-CEB5-9C6DCFFEFFBC}"/>
              </a:ext>
            </a:extLst>
          </p:cNvPr>
          <p:cNvSpPr txBox="1"/>
          <p:nvPr/>
        </p:nvSpPr>
        <p:spPr>
          <a:xfrm>
            <a:off x="3768437" y="5089497"/>
            <a:ext cx="452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Contact: </a:t>
            </a:r>
          </a:p>
          <a:p>
            <a:r>
              <a:rPr lang="en-US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Neil@freerangestrategy.com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A0F70-353F-16DB-3CF6-97785AE3E04C}"/>
              </a:ext>
            </a:extLst>
          </p:cNvPr>
          <p:cNvSpPr txBox="1"/>
          <p:nvPr/>
        </p:nvSpPr>
        <p:spPr>
          <a:xfrm>
            <a:off x="3300984" y="6446520"/>
            <a:ext cx="691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https://docs.google.com/presentation/d/1HdrWTVMHM6MePSWxgXhBCcw7lBETxWsv/edit?usp=sharing&amp;ouid=112497497846719225721&amp;rtpof=true&amp;sd=true</a:t>
            </a:r>
          </a:p>
        </p:txBody>
      </p:sp>
    </p:spTree>
    <p:extLst>
      <p:ext uri="{BB962C8B-B14F-4D97-AF65-F5344CB8AC3E}">
        <p14:creationId xmlns:p14="http://schemas.microsoft.com/office/powerpoint/2010/main" val="265670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334</Words>
  <Application>Microsoft Macintosh PowerPoint</Application>
  <PresentationFormat>Widescreen</PresentationFormat>
  <Paragraphs>44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Why This Report ? </vt:lpstr>
      <vt:lpstr>PowerPoint Presentation</vt:lpstr>
      <vt:lpstr>PowerPoint Presentation</vt:lpstr>
      <vt:lpstr>PowerPoint Presentation</vt:lpstr>
      <vt:lpstr>PowerPoint Presentation</vt:lpstr>
      <vt:lpstr>And as a result…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Neil Townsend</dc:creator>
  <cp:lastModifiedBy>Neil Townsend</cp:lastModifiedBy>
  <cp:revision>31</cp:revision>
  <dcterms:created xsi:type="dcterms:W3CDTF">2024-11-10T14:05:45Z</dcterms:created>
  <dcterms:modified xsi:type="dcterms:W3CDTF">2025-04-29T12:11:01Z</dcterms:modified>
</cp:coreProperties>
</file>