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145705823" r:id="rId2"/>
    <p:sldId id="2145705812" r:id="rId3"/>
    <p:sldId id="2145705841" r:id="rId4"/>
    <p:sldId id="2145705842" r:id="rId5"/>
    <p:sldId id="2145705832" r:id="rId6"/>
    <p:sldId id="2145705844" r:id="rId7"/>
    <p:sldId id="2145705843" r:id="rId8"/>
    <p:sldId id="2145705845" r:id="rId9"/>
    <p:sldId id="2145705813" r:id="rId10"/>
    <p:sldId id="2145705846" r:id="rId11"/>
    <p:sldId id="2145705847" r:id="rId12"/>
    <p:sldId id="214570584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7" userDrawn="1">
          <p15:clr>
            <a:srgbClr val="A4A3A4"/>
          </p15:clr>
        </p15:guide>
        <p15:guide id="2" pos="3840" userDrawn="1">
          <p15:clr>
            <a:srgbClr val="A4A3A4"/>
          </p15:clr>
        </p15:guide>
        <p15:guide id="3" orient="horz" pos="10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1B93"/>
    <a:srgbClr val="011893"/>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8"/>
    <p:restoredTop sz="95915"/>
  </p:normalViewPr>
  <p:slideViewPr>
    <p:cSldViewPr snapToGrid="0">
      <p:cViewPr varScale="1">
        <p:scale>
          <a:sx n="63" d="100"/>
          <a:sy n="63" d="100"/>
        </p:scale>
        <p:origin x="704" y="56"/>
      </p:cViewPr>
      <p:guideLst>
        <p:guide orient="horz" pos="3317"/>
        <p:guide pos="3840"/>
        <p:guide orient="horz" pos="107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lsecloud-my.sharepoint.com/personal/e_soubeyran_lse_ac_uk/Documents/IHLEG%20on%20Climate%20Finance/2024/Report/Data_review.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lsecloud-my.sharepoint.com/personal/e_soubeyran_lse_ac_uk/Documents/IHLEG%20on%20Climate%20Finance/2024/Report/Data_review.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lsecloud-my.sharepoint.com/personal/e_soubeyran_lse_ac_uk/Documents/IHLEG%20on%20Climate%20Finance/2024/Data%20graph%20Whitehall%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lsecloud-my.sharepoint.com/personal/e_soubeyran_lse_ac_uk/Documents/IHLEG%20on%20Climate%20Finance/2024/Report/Data_review.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'[Data_review.xlsx]Global needs_IHLEG'!$C$50</c:f>
              <c:strCache>
                <c:ptCount val="1"/>
                <c:pt idx="0">
                  <c:v>Clean energy transition </c:v>
                </c:pt>
              </c:strCache>
            </c:strRef>
          </c:tx>
          <c:spPr>
            <a:solidFill>
              <a:srgbClr val="940676"/>
            </a:solidFill>
            <a:ln>
              <a:noFill/>
            </a:ln>
            <a:effectLst/>
          </c:spPr>
          <c:invertIfNegative val="0"/>
          <c:cat>
            <c:multiLvlStrRef>
              <c:f>'[Data_review.xlsx]Global needs_IHLEG'!$A$51:$B$59</c:f>
              <c:multiLvlStrCache>
                <c:ptCount val="9"/>
                <c:lvl>
                  <c:pt idx="0">
                    <c:v>2022</c:v>
                  </c:pt>
                  <c:pt idx="1">
                    <c:v>2030</c:v>
                  </c:pt>
                  <c:pt idx="2">
                    <c:v>2035</c:v>
                  </c:pt>
                  <c:pt idx="3">
                    <c:v>2022</c:v>
                  </c:pt>
                  <c:pt idx="4">
                    <c:v>2030</c:v>
                  </c:pt>
                  <c:pt idx="5">
                    <c:v>2035</c:v>
                  </c:pt>
                  <c:pt idx="6">
                    <c:v>2022</c:v>
                  </c:pt>
                  <c:pt idx="7">
                    <c:v>2030</c:v>
                  </c:pt>
                  <c:pt idx="8">
                    <c:v>2035</c:v>
                  </c:pt>
                </c:lvl>
                <c:lvl>
                  <c:pt idx="0">
                    <c:v>Advanced economies</c:v>
                  </c:pt>
                  <c:pt idx="3">
                    <c:v>China</c:v>
                  </c:pt>
                  <c:pt idx="6">
                    <c:v>EMDCs other than China</c:v>
                  </c:pt>
                </c:lvl>
              </c:multiLvlStrCache>
            </c:multiLvlStrRef>
          </c:cat>
          <c:val>
            <c:numRef>
              <c:f>'[Data_review.xlsx]Global needs_IHLEG'!$C$51:$C$59</c:f>
              <c:numCache>
                <c:formatCode>#,##0</c:formatCode>
                <c:ptCount val="9"/>
                <c:pt idx="0" formatCode="General">
                  <c:v>880</c:v>
                </c:pt>
                <c:pt idx="1">
                  <c:v>2063</c:v>
                </c:pt>
                <c:pt idx="2">
                  <c:v>2015</c:v>
                </c:pt>
                <c:pt idx="3" formatCode="General">
                  <c:v>536</c:v>
                </c:pt>
                <c:pt idx="4">
                  <c:v>1175</c:v>
                </c:pt>
                <c:pt idx="5">
                  <c:v>1194</c:v>
                </c:pt>
                <c:pt idx="6" formatCode="General">
                  <c:v>350</c:v>
                </c:pt>
                <c:pt idx="7">
                  <c:v>1600</c:v>
                </c:pt>
                <c:pt idx="8">
                  <c:v>2061</c:v>
                </c:pt>
              </c:numCache>
            </c:numRef>
          </c:val>
          <c:extLst>
            <c:ext xmlns:c16="http://schemas.microsoft.com/office/drawing/2014/chart" uri="{C3380CC4-5D6E-409C-BE32-E72D297353CC}">
              <c16:uniqueId val="{00000000-287E-1244-8564-A66A4BE5EB32}"/>
            </c:ext>
          </c:extLst>
        </c:ser>
        <c:ser>
          <c:idx val="1"/>
          <c:order val="1"/>
          <c:tx>
            <c:strRef>
              <c:f>'[Data_review.xlsx]Global needs_IHLEG'!$D$50</c:f>
              <c:strCache>
                <c:ptCount val="1"/>
                <c:pt idx="0">
                  <c:v>Adaptation and resilience</c:v>
                </c:pt>
              </c:strCache>
            </c:strRef>
          </c:tx>
          <c:spPr>
            <a:solidFill>
              <a:schemeClr val="accent2"/>
            </a:solidFill>
            <a:ln>
              <a:noFill/>
            </a:ln>
            <a:effectLst/>
          </c:spPr>
          <c:invertIfNegative val="0"/>
          <c:cat>
            <c:multiLvlStrRef>
              <c:f>'[Data_review.xlsx]Global needs_IHLEG'!$A$51:$B$59</c:f>
              <c:multiLvlStrCache>
                <c:ptCount val="9"/>
                <c:lvl>
                  <c:pt idx="0">
                    <c:v>2022</c:v>
                  </c:pt>
                  <c:pt idx="1">
                    <c:v>2030</c:v>
                  </c:pt>
                  <c:pt idx="2">
                    <c:v>2035</c:v>
                  </c:pt>
                  <c:pt idx="3">
                    <c:v>2022</c:v>
                  </c:pt>
                  <c:pt idx="4">
                    <c:v>2030</c:v>
                  </c:pt>
                  <c:pt idx="5">
                    <c:v>2035</c:v>
                  </c:pt>
                  <c:pt idx="6">
                    <c:v>2022</c:v>
                  </c:pt>
                  <c:pt idx="7">
                    <c:v>2030</c:v>
                  </c:pt>
                  <c:pt idx="8">
                    <c:v>2035</c:v>
                  </c:pt>
                </c:lvl>
                <c:lvl>
                  <c:pt idx="0">
                    <c:v>Advanced economies</c:v>
                  </c:pt>
                  <c:pt idx="3">
                    <c:v>China</c:v>
                  </c:pt>
                  <c:pt idx="6">
                    <c:v>EMDCs other than China</c:v>
                  </c:pt>
                </c:lvl>
              </c:multiLvlStrCache>
            </c:multiLvlStrRef>
          </c:cat>
          <c:val>
            <c:numRef>
              <c:f>'[Data_review.xlsx]Global needs_IHLEG'!$D$51:$D$59</c:f>
              <c:numCache>
                <c:formatCode>#,##0</c:formatCode>
                <c:ptCount val="9"/>
                <c:pt idx="0">
                  <c:v>52</c:v>
                </c:pt>
                <c:pt idx="1">
                  <c:v>250</c:v>
                </c:pt>
                <c:pt idx="2">
                  <c:v>300</c:v>
                </c:pt>
                <c:pt idx="3">
                  <c:v>33</c:v>
                </c:pt>
                <c:pt idx="4">
                  <c:v>89</c:v>
                </c:pt>
                <c:pt idx="5">
                  <c:v>100</c:v>
                </c:pt>
                <c:pt idx="6">
                  <c:v>80</c:v>
                </c:pt>
                <c:pt idx="7">
                  <c:v>250</c:v>
                </c:pt>
                <c:pt idx="8">
                  <c:v>350</c:v>
                </c:pt>
              </c:numCache>
            </c:numRef>
          </c:val>
          <c:extLst>
            <c:ext xmlns:c16="http://schemas.microsoft.com/office/drawing/2014/chart" uri="{C3380CC4-5D6E-409C-BE32-E72D297353CC}">
              <c16:uniqueId val="{00000001-287E-1244-8564-A66A4BE5EB32}"/>
            </c:ext>
          </c:extLst>
        </c:ser>
        <c:ser>
          <c:idx val="2"/>
          <c:order val="2"/>
          <c:tx>
            <c:strRef>
              <c:f>'[Data_review.xlsx]Global needs_IHLEG'!$E$50</c:f>
              <c:strCache>
                <c:ptCount val="1"/>
                <c:pt idx="0">
                  <c:v>Loss and damage</c:v>
                </c:pt>
              </c:strCache>
            </c:strRef>
          </c:tx>
          <c:spPr>
            <a:solidFill>
              <a:schemeClr val="accent3"/>
            </a:solidFill>
            <a:ln>
              <a:noFill/>
            </a:ln>
            <a:effectLst/>
          </c:spPr>
          <c:invertIfNegative val="0"/>
          <c:cat>
            <c:multiLvlStrRef>
              <c:f>'[Data_review.xlsx]Global needs_IHLEG'!$A$51:$B$59</c:f>
              <c:multiLvlStrCache>
                <c:ptCount val="9"/>
                <c:lvl>
                  <c:pt idx="0">
                    <c:v>2022</c:v>
                  </c:pt>
                  <c:pt idx="1">
                    <c:v>2030</c:v>
                  </c:pt>
                  <c:pt idx="2">
                    <c:v>2035</c:v>
                  </c:pt>
                  <c:pt idx="3">
                    <c:v>2022</c:v>
                  </c:pt>
                  <c:pt idx="4">
                    <c:v>2030</c:v>
                  </c:pt>
                  <c:pt idx="5">
                    <c:v>2035</c:v>
                  </c:pt>
                  <c:pt idx="6">
                    <c:v>2022</c:v>
                  </c:pt>
                  <c:pt idx="7">
                    <c:v>2030</c:v>
                  </c:pt>
                  <c:pt idx="8">
                    <c:v>2035</c:v>
                  </c:pt>
                </c:lvl>
                <c:lvl>
                  <c:pt idx="0">
                    <c:v>Advanced economies</c:v>
                  </c:pt>
                  <c:pt idx="3">
                    <c:v>China</c:v>
                  </c:pt>
                  <c:pt idx="6">
                    <c:v>EMDCs other than China</c:v>
                  </c:pt>
                </c:lvl>
              </c:multiLvlStrCache>
            </c:multiLvlStrRef>
          </c:cat>
          <c:val>
            <c:numRef>
              <c:f>'[Data_review.xlsx]Global needs_IHLEG'!$E$51:$E$59</c:f>
              <c:numCache>
                <c:formatCode>#,##0</c:formatCode>
                <c:ptCount val="9"/>
                <c:pt idx="0">
                  <c:v>100</c:v>
                </c:pt>
                <c:pt idx="1">
                  <c:v>350</c:v>
                </c:pt>
                <c:pt idx="2">
                  <c:v>450</c:v>
                </c:pt>
                <c:pt idx="3">
                  <c:v>15</c:v>
                </c:pt>
                <c:pt idx="4">
                  <c:v>30</c:v>
                </c:pt>
                <c:pt idx="5">
                  <c:v>40</c:v>
                </c:pt>
                <c:pt idx="6">
                  <c:v>80</c:v>
                </c:pt>
                <c:pt idx="7">
                  <c:v>250</c:v>
                </c:pt>
                <c:pt idx="8">
                  <c:v>400</c:v>
                </c:pt>
              </c:numCache>
            </c:numRef>
          </c:val>
          <c:extLst>
            <c:ext xmlns:c16="http://schemas.microsoft.com/office/drawing/2014/chart" uri="{C3380CC4-5D6E-409C-BE32-E72D297353CC}">
              <c16:uniqueId val="{00000002-287E-1244-8564-A66A4BE5EB32}"/>
            </c:ext>
          </c:extLst>
        </c:ser>
        <c:ser>
          <c:idx val="3"/>
          <c:order val="3"/>
          <c:tx>
            <c:strRef>
              <c:f>'[Data_review.xlsx]Global needs_IHLEG'!$F$50</c:f>
              <c:strCache>
                <c:ptCount val="1"/>
                <c:pt idx="0">
                  <c:v>Natural capital</c:v>
                </c:pt>
              </c:strCache>
            </c:strRef>
          </c:tx>
          <c:spPr>
            <a:solidFill>
              <a:schemeClr val="accent4"/>
            </a:solidFill>
            <a:ln>
              <a:noFill/>
            </a:ln>
            <a:effectLst/>
          </c:spPr>
          <c:invertIfNegative val="0"/>
          <c:cat>
            <c:multiLvlStrRef>
              <c:f>'[Data_review.xlsx]Global needs_IHLEG'!$A$51:$B$59</c:f>
              <c:multiLvlStrCache>
                <c:ptCount val="9"/>
                <c:lvl>
                  <c:pt idx="0">
                    <c:v>2022</c:v>
                  </c:pt>
                  <c:pt idx="1">
                    <c:v>2030</c:v>
                  </c:pt>
                  <c:pt idx="2">
                    <c:v>2035</c:v>
                  </c:pt>
                  <c:pt idx="3">
                    <c:v>2022</c:v>
                  </c:pt>
                  <c:pt idx="4">
                    <c:v>2030</c:v>
                  </c:pt>
                  <c:pt idx="5">
                    <c:v>2035</c:v>
                  </c:pt>
                  <c:pt idx="6">
                    <c:v>2022</c:v>
                  </c:pt>
                  <c:pt idx="7">
                    <c:v>2030</c:v>
                  </c:pt>
                  <c:pt idx="8">
                    <c:v>2035</c:v>
                  </c:pt>
                </c:lvl>
                <c:lvl>
                  <c:pt idx="0">
                    <c:v>Advanced economies</c:v>
                  </c:pt>
                  <c:pt idx="3">
                    <c:v>China</c:v>
                  </c:pt>
                  <c:pt idx="6">
                    <c:v>EMDCs other than China</c:v>
                  </c:pt>
                </c:lvl>
              </c:multiLvlStrCache>
            </c:multiLvlStrRef>
          </c:cat>
          <c:val>
            <c:numRef>
              <c:f>'[Data_review.xlsx]Global needs_IHLEG'!$F$51:$F$59</c:f>
              <c:numCache>
                <c:formatCode>#,##0</c:formatCode>
                <c:ptCount val="9"/>
                <c:pt idx="0">
                  <c:v>21</c:v>
                </c:pt>
                <c:pt idx="1">
                  <c:v>75</c:v>
                </c:pt>
                <c:pt idx="2">
                  <c:v>100</c:v>
                </c:pt>
                <c:pt idx="3">
                  <c:v>7</c:v>
                </c:pt>
                <c:pt idx="4">
                  <c:v>25</c:v>
                </c:pt>
                <c:pt idx="5">
                  <c:v>30</c:v>
                </c:pt>
                <c:pt idx="6">
                  <c:v>30</c:v>
                </c:pt>
                <c:pt idx="7">
                  <c:v>300</c:v>
                </c:pt>
                <c:pt idx="8">
                  <c:v>400</c:v>
                </c:pt>
              </c:numCache>
            </c:numRef>
          </c:val>
          <c:extLst>
            <c:ext xmlns:c16="http://schemas.microsoft.com/office/drawing/2014/chart" uri="{C3380CC4-5D6E-409C-BE32-E72D297353CC}">
              <c16:uniqueId val="{00000003-287E-1244-8564-A66A4BE5EB32}"/>
            </c:ext>
          </c:extLst>
        </c:ser>
        <c:ser>
          <c:idx val="4"/>
          <c:order val="4"/>
          <c:tx>
            <c:strRef>
              <c:f>'[Data_review.xlsx]Global needs_IHLEG'!$G$50</c:f>
              <c:strCache>
                <c:ptCount val="1"/>
                <c:pt idx="0">
                  <c:v>Just transition</c:v>
                </c:pt>
              </c:strCache>
            </c:strRef>
          </c:tx>
          <c:spPr>
            <a:solidFill>
              <a:srgbClr val="94E4F4"/>
            </a:solidFill>
            <a:ln>
              <a:noFill/>
            </a:ln>
            <a:effectLst/>
          </c:spPr>
          <c:invertIfNegative val="0"/>
          <c:cat>
            <c:multiLvlStrRef>
              <c:f>'[Data_review.xlsx]Global needs_IHLEG'!$A$51:$B$59</c:f>
              <c:multiLvlStrCache>
                <c:ptCount val="9"/>
                <c:lvl>
                  <c:pt idx="0">
                    <c:v>2022</c:v>
                  </c:pt>
                  <c:pt idx="1">
                    <c:v>2030</c:v>
                  </c:pt>
                  <c:pt idx="2">
                    <c:v>2035</c:v>
                  </c:pt>
                  <c:pt idx="3">
                    <c:v>2022</c:v>
                  </c:pt>
                  <c:pt idx="4">
                    <c:v>2030</c:v>
                  </c:pt>
                  <c:pt idx="5">
                    <c:v>2035</c:v>
                  </c:pt>
                  <c:pt idx="6">
                    <c:v>2022</c:v>
                  </c:pt>
                  <c:pt idx="7">
                    <c:v>2030</c:v>
                  </c:pt>
                  <c:pt idx="8">
                    <c:v>2035</c:v>
                  </c:pt>
                </c:lvl>
                <c:lvl>
                  <c:pt idx="0">
                    <c:v>Advanced economies</c:v>
                  </c:pt>
                  <c:pt idx="3">
                    <c:v>China</c:v>
                  </c:pt>
                  <c:pt idx="6">
                    <c:v>EMDCs other than China</c:v>
                  </c:pt>
                </c:lvl>
              </c:multiLvlStrCache>
            </c:multiLvlStrRef>
          </c:cat>
          <c:val>
            <c:numRef>
              <c:f>'[Data_review.xlsx]Global needs_IHLEG'!$G$51:$G$59</c:f>
              <c:numCache>
                <c:formatCode>#,##0</c:formatCode>
                <c:ptCount val="9"/>
                <c:pt idx="0">
                  <c:v>5</c:v>
                </c:pt>
                <c:pt idx="1">
                  <c:v>20</c:v>
                </c:pt>
                <c:pt idx="2">
                  <c:v>30</c:v>
                </c:pt>
                <c:pt idx="3">
                  <c:v>1</c:v>
                </c:pt>
                <c:pt idx="4">
                  <c:v>10</c:v>
                </c:pt>
                <c:pt idx="5">
                  <c:v>15</c:v>
                </c:pt>
                <c:pt idx="6">
                  <c:v>10</c:v>
                </c:pt>
                <c:pt idx="7">
                  <c:v>40</c:v>
                </c:pt>
                <c:pt idx="8">
                  <c:v>50</c:v>
                </c:pt>
              </c:numCache>
            </c:numRef>
          </c:val>
          <c:extLst>
            <c:ext xmlns:c16="http://schemas.microsoft.com/office/drawing/2014/chart" uri="{C3380CC4-5D6E-409C-BE32-E72D297353CC}">
              <c16:uniqueId val="{00000004-287E-1244-8564-A66A4BE5EB32}"/>
            </c:ext>
          </c:extLst>
        </c:ser>
        <c:dLbls>
          <c:showLegendKey val="0"/>
          <c:showVal val="0"/>
          <c:showCatName val="0"/>
          <c:showSerName val="0"/>
          <c:showPercent val="0"/>
          <c:showBubbleSize val="0"/>
        </c:dLbls>
        <c:gapWidth val="150"/>
        <c:overlap val="100"/>
        <c:axId val="735441407"/>
        <c:axId val="1325731407"/>
      </c:barChart>
      <c:catAx>
        <c:axId val="735441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endParaRPr lang="en-US"/>
          </a:p>
        </c:txPr>
        <c:crossAx val="1325731407"/>
        <c:crosses val="autoZero"/>
        <c:auto val="1"/>
        <c:lblAlgn val="ctr"/>
        <c:lblOffset val="100"/>
        <c:noMultiLvlLbl val="0"/>
      </c:catAx>
      <c:valAx>
        <c:axId val="1325731407"/>
        <c:scaling>
          <c:orientation val="minMax"/>
          <c:max val="3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r>
                  <a:rPr lang="en-GB"/>
                  <a:t>US$ billion (2023)</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endParaRPr lang="en-US"/>
          </a:p>
        </c:txPr>
        <c:crossAx val="735441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b="0" i="0">
          <a:solidFill>
            <a:schemeClr val="tx1"/>
          </a:solidFill>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01926747792888"/>
          <c:y val="4.8571428571428571E-2"/>
          <c:w val="0.87198073252207109"/>
          <c:h val="0.83716175478065247"/>
        </c:manualLayout>
      </c:layout>
      <c:barChart>
        <c:barDir val="col"/>
        <c:grouping val="clustered"/>
        <c:varyColors val="0"/>
        <c:ser>
          <c:idx val="0"/>
          <c:order val="0"/>
          <c:tx>
            <c:strRef>
              <c:f>'[Data_review.xlsx]Global needs_IHLEG'!$B$11</c:f>
              <c:strCache>
                <c:ptCount val="1"/>
                <c:pt idx="0">
                  <c:v>2022</c:v>
                </c:pt>
              </c:strCache>
            </c:strRef>
          </c:tx>
          <c:spPr>
            <a:solidFill>
              <a:srgbClr val="7B1979"/>
            </a:solidFill>
            <a:ln>
              <a:noFill/>
            </a:ln>
            <a:effectLst/>
          </c:spPr>
          <c:invertIfNegative val="0"/>
          <c:cat>
            <c:strRef>
              <c:f>'[Data_review.xlsx]Global needs_IHLEG'!$A$12:$A$14</c:f>
              <c:strCache>
                <c:ptCount val="3"/>
                <c:pt idx="0">
                  <c:v>Advanced economies</c:v>
                </c:pt>
                <c:pt idx="1">
                  <c:v>China</c:v>
                </c:pt>
                <c:pt idx="2">
                  <c:v>EMDCs other than China</c:v>
                </c:pt>
              </c:strCache>
            </c:strRef>
          </c:cat>
          <c:val>
            <c:numRef>
              <c:f>'[Data_review.xlsx]Global needs_IHLEG'!$B$12:$B$14</c:f>
              <c:numCache>
                <c:formatCode>General</c:formatCode>
                <c:ptCount val="3"/>
                <c:pt idx="0">
                  <c:v>880</c:v>
                </c:pt>
                <c:pt idx="1">
                  <c:v>536</c:v>
                </c:pt>
                <c:pt idx="2">
                  <c:v>350</c:v>
                </c:pt>
              </c:numCache>
            </c:numRef>
          </c:val>
          <c:extLst>
            <c:ext xmlns:c16="http://schemas.microsoft.com/office/drawing/2014/chart" uri="{C3380CC4-5D6E-409C-BE32-E72D297353CC}">
              <c16:uniqueId val="{00000000-9861-614F-8CFE-BCF79938B4F7}"/>
            </c:ext>
          </c:extLst>
        </c:ser>
        <c:ser>
          <c:idx val="1"/>
          <c:order val="1"/>
          <c:tx>
            <c:strRef>
              <c:f>'[Data_review.xlsx]Global needs_IHLEG'!$C$11</c:f>
              <c:strCache>
                <c:ptCount val="1"/>
                <c:pt idx="0">
                  <c:v>2030</c:v>
                </c:pt>
              </c:strCache>
            </c:strRef>
          </c:tx>
          <c:spPr>
            <a:solidFill>
              <a:schemeClr val="accent4">
                <a:lumMod val="40000"/>
                <a:lumOff val="60000"/>
              </a:schemeClr>
            </a:solidFill>
            <a:ln>
              <a:noFill/>
            </a:ln>
            <a:effectLst/>
          </c:spPr>
          <c:invertIfNegative val="0"/>
          <c:cat>
            <c:strRef>
              <c:f>'[Data_review.xlsx]Global needs_IHLEG'!$A$12:$A$14</c:f>
              <c:strCache>
                <c:ptCount val="3"/>
                <c:pt idx="0">
                  <c:v>Advanced economies</c:v>
                </c:pt>
                <c:pt idx="1">
                  <c:v>China</c:v>
                </c:pt>
                <c:pt idx="2">
                  <c:v>EMDCs other than China</c:v>
                </c:pt>
              </c:strCache>
            </c:strRef>
          </c:cat>
          <c:val>
            <c:numRef>
              <c:f>'[Data_review.xlsx]Global needs_IHLEG'!$C$12:$C$14</c:f>
              <c:numCache>
                <c:formatCode>#,##0</c:formatCode>
                <c:ptCount val="3"/>
                <c:pt idx="0">
                  <c:v>2063</c:v>
                </c:pt>
                <c:pt idx="1">
                  <c:v>1175</c:v>
                </c:pt>
                <c:pt idx="2">
                  <c:v>1600</c:v>
                </c:pt>
              </c:numCache>
            </c:numRef>
          </c:val>
          <c:extLst>
            <c:ext xmlns:c16="http://schemas.microsoft.com/office/drawing/2014/chart" uri="{C3380CC4-5D6E-409C-BE32-E72D297353CC}">
              <c16:uniqueId val="{00000001-9861-614F-8CFE-BCF79938B4F7}"/>
            </c:ext>
          </c:extLst>
        </c:ser>
        <c:ser>
          <c:idx val="2"/>
          <c:order val="2"/>
          <c:tx>
            <c:strRef>
              <c:f>'[Data_review.xlsx]Global needs_IHLEG'!$D$11</c:f>
              <c:strCache>
                <c:ptCount val="1"/>
                <c:pt idx="0">
                  <c:v>2035</c:v>
                </c:pt>
              </c:strCache>
            </c:strRef>
          </c:tx>
          <c:spPr>
            <a:solidFill>
              <a:srgbClr val="002060"/>
            </a:solidFill>
            <a:ln>
              <a:noFill/>
            </a:ln>
            <a:effectLst/>
          </c:spPr>
          <c:invertIfNegative val="0"/>
          <c:cat>
            <c:strRef>
              <c:f>'[Data_review.xlsx]Global needs_IHLEG'!$A$12:$A$14</c:f>
              <c:strCache>
                <c:ptCount val="3"/>
                <c:pt idx="0">
                  <c:v>Advanced economies</c:v>
                </c:pt>
                <c:pt idx="1">
                  <c:v>China</c:v>
                </c:pt>
                <c:pt idx="2">
                  <c:v>EMDCs other than China</c:v>
                </c:pt>
              </c:strCache>
            </c:strRef>
          </c:cat>
          <c:val>
            <c:numRef>
              <c:f>'[Data_review.xlsx]Global needs_IHLEG'!$D$12:$D$14</c:f>
              <c:numCache>
                <c:formatCode>#,##0</c:formatCode>
                <c:ptCount val="3"/>
                <c:pt idx="0">
                  <c:v>2015</c:v>
                </c:pt>
                <c:pt idx="1">
                  <c:v>1194</c:v>
                </c:pt>
                <c:pt idx="2">
                  <c:v>2061</c:v>
                </c:pt>
              </c:numCache>
            </c:numRef>
          </c:val>
          <c:extLst>
            <c:ext xmlns:c16="http://schemas.microsoft.com/office/drawing/2014/chart" uri="{C3380CC4-5D6E-409C-BE32-E72D297353CC}">
              <c16:uniqueId val="{00000002-9861-614F-8CFE-BCF79938B4F7}"/>
            </c:ext>
          </c:extLst>
        </c:ser>
        <c:dLbls>
          <c:showLegendKey val="0"/>
          <c:showVal val="0"/>
          <c:showCatName val="0"/>
          <c:showSerName val="0"/>
          <c:showPercent val="0"/>
          <c:showBubbleSize val="0"/>
        </c:dLbls>
        <c:gapWidth val="219"/>
        <c:overlap val="-27"/>
        <c:axId val="984355487"/>
        <c:axId val="984601519"/>
      </c:barChart>
      <c:catAx>
        <c:axId val="984355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BrownTT Light" panose="020B0404020101010102" pitchFamily="34" charset="77"/>
                <a:ea typeface="+mn-ea"/>
                <a:cs typeface="BrownTT Light" panose="020B0404020101010102" pitchFamily="34" charset="77"/>
              </a:defRPr>
            </a:pPr>
            <a:endParaRPr lang="en-US"/>
          </a:p>
        </c:txPr>
        <c:crossAx val="984601519"/>
        <c:crosses val="autoZero"/>
        <c:auto val="1"/>
        <c:lblAlgn val="ctr"/>
        <c:lblOffset val="100"/>
        <c:noMultiLvlLbl val="0"/>
      </c:catAx>
      <c:valAx>
        <c:axId val="9846015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BrownTT Light" panose="020B0404020101010102" pitchFamily="34" charset="77"/>
                    <a:ea typeface="+mn-ea"/>
                    <a:cs typeface="BrownTT Light" panose="020B0404020101010102" pitchFamily="34" charset="77"/>
                  </a:defRPr>
                </a:pPr>
                <a:r>
                  <a:rPr lang="en-GB" dirty="0"/>
                  <a:t>US$ billion (2023)</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BrownTT Light" panose="020B0404020101010102" pitchFamily="34" charset="77"/>
                  <a:ea typeface="+mn-ea"/>
                  <a:cs typeface="BrownTT Light" panose="020B0404020101010102" pitchFamily="34" charset="77"/>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BrownTT Light" panose="020B0404020101010102" pitchFamily="34" charset="77"/>
                <a:ea typeface="+mn-ea"/>
                <a:cs typeface="BrownTT Light" panose="020B0404020101010102" pitchFamily="34" charset="77"/>
              </a:defRPr>
            </a:pPr>
            <a:endParaRPr lang="en-US"/>
          </a:p>
        </c:txPr>
        <c:crossAx val="9843554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BrownTT Light" panose="020B0404020101010102" pitchFamily="34" charset="77"/>
              <a:ea typeface="+mn-ea"/>
              <a:cs typeface="BrownTT Light" panose="020B0404020101010102" pitchFamily="34" charset="77"/>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0" i="0">
          <a:solidFill>
            <a:schemeClr val="tx1"/>
          </a:solidFill>
          <a:latin typeface="BrownTT Light" panose="020B0404020101010102" pitchFamily="34" charset="77"/>
          <a:cs typeface="BrownTT Light" panose="020B0404020101010102" pitchFamily="34" charset="77"/>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'[Data graph Whitehall presentation.xlsx]Energy transition'!$C$10</c:f>
              <c:strCache>
                <c:ptCount val="1"/>
                <c:pt idx="0">
                  <c:v>Low-emission power</c:v>
                </c:pt>
              </c:strCache>
            </c:strRef>
          </c:tx>
          <c:spPr>
            <a:solidFill>
              <a:schemeClr val="accent1"/>
            </a:solidFill>
            <a:ln>
              <a:noFill/>
            </a:ln>
            <a:effectLst/>
          </c:spPr>
          <c:invertIfNegative val="0"/>
          <c:cat>
            <c:multiLvlStrRef>
              <c:f>'[Data graph Whitehall presentation.xlsx]Energy transition'!$A$11:$B$31</c:f>
              <c:multiLvlStrCache>
                <c:ptCount val="21"/>
                <c:lvl>
                  <c:pt idx="0">
                    <c:v>2024</c:v>
                  </c:pt>
                  <c:pt idx="1">
                    <c:v>2026/30</c:v>
                  </c:pt>
                  <c:pt idx="2">
                    <c:v>2031/35</c:v>
                  </c:pt>
                  <c:pt idx="3">
                    <c:v>2024</c:v>
                  </c:pt>
                  <c:pt idx="4">
                    <c:v>2026/30</c:v>
                  </c:pt>
                  <c:pt idx="5">
                    <c:v>2031/35</c:v>
                  </c:pt>
                  <c:pt idx="6">
                    <c:v>2024</c:v>
                  </c:pt>
                  <c:pt idx="7">
                    <c:v>2026/30</c:v>
                  </c:pt>
                  <c:pt idx="8">
                    <c:v>2031/35</c:v>
                  </c:pt>
                  <c:pt idx="9">
                    <c:v>2024</c:v>
                  </c:pt>
                  <c:pt idx="10">
                    <c:v>2026/30</c:v>
                  </c:pt>
                  <c:pt idx="11">
                    <c:v>2031/35</c:v>
                  </c:pt>
                  <c:pt idx="12">
                    <c:v>2024</c:v>
                  </c:pt>
                  <c:pt idx="13">
                    <c:v>2026/30</c:v>
                  </c:pt>
                  <c:pt idx="14">
                    <c:v>2031/35</c:v>
                  </c:pt>
                  <c:pt idx="15">
                    <c:v>2024</c:v>
                  </c:pt>
                  <c:pt idx="16">
                    <c:v>2026/30</c:v>
                  </c:pt>
                  <c:pt idx="17">
                    <c:v>2031/35</c:v>
                  </c:pt>
                  <c:pt idx="18">
                    <c:v>2024</c:v>
                  </c:pt>
                  <c:pt idx="19">
                    <c:v>2026/30</c:v>
                  </c:pt>
                  <c:pt idx="20">
                    <c:v>2031/35</c:v>
                  </c:pt>
                </c:lvl>
                <c:lvl>
                  <c:pt idx="0">
                    <c:v>India</c:v>
                  </c:pt>
                  <c:pt idx="3">
                    <c:v>ASEAN</c:v>
                  </c:pt>
                  <c:pt idx="6">
                    <c:v>Other Asia</c:v>
                  </c:pt>
                  <c:pt idx="9">
                    <c:v>Africa</c:v>
                  </c:pt>
                  <c:pt idx="12">
                    <c:v>Latin America</c:v>
                  </c:pt>
                  <c:pt idx="15">
                    <c:v>Europe &amp; Eurasia</c:v>
                  </c:pt>
                  <c:pt idx="18">
                    <c:v>Middle East</c:v>
                  </c:pt>
                </c:lvl>
              </c:multiLvlStrCache>
            </c:multiLvlStrRef>
          </c:cat>
          <c:val>
            <c:numRef>
              <c:f>'[Data graph Whitehall presentation.xlsx]Energy transition'!$C$11:$C$31</c:f>
              <c:numCache>
                <c:formatCode>0</c:formatCode>
                <c:ptCount val="21"/>
                <c:pt idx="0">
                  <c:v>24.381499999999999</c:v>
                </c:pt>
                <c:pt idx="1">
                  <c:v>101.09005999999999</c:v>
                </c:pt>
                <c:pt idx="2">
                  <c:v>107.80840000000001</c:v>
                </c:pt>
                <c:pt idx="3">
                  <c:v>11.685219999999999</c:v>
                </c:pt>
                <c:pt idx="4">
                  <c:v>91.96172</c:v>
                </c:pt>
                <c:pt idx="5">
                  <c:v>108.65666000000002</c:v>
                </c:pt>
                <c:pt idx="6">
                  <c:v>17.436399999999999</c:v>
                </c:pt>
                <c:pt idx="7">
                  <c:v>52.365100000000005</c:v>
                </c:pt>
                <c:pt idx="8">
                  <c:v>60.16805999999999</c:v>
                </c:pt>
                <c:pt idx="9">
                  <c:v>16.940000000000001</c:v>
                </c:pt>
                <c:pt idx="10">
                  <c:v>103.53928000000001</c:v>
                </c:pt>
                <c:pt idx="11">
                  <c:v>121.251</c:v>
                </c:pt>
                <c:pt idx="12">
                  <c:v>40.545079999999999</c:v>
                </c:pt>
                <c:pt idx="13">
                  <c:v>84.330719999999999</c:v>
                </c:pt>
                <c:pt idx="14">
                  <c:v>89.653580000000005</c:v>
                </c:pt>
                <c:pt idx="15">
                  <c:v>14.468699999999998</c:v>
                </c:pt>
                <c:pt idx="16">
                  <c:v>104.65468000000001</c:v>
                </c:pt>
                <c:pt idx="17">
                  <c:v>111.19383999999999</c:v>
                </c:pt>
                <c:pt idx="18">
                  <c:v>5.0636299999999999</c:v>
                </c:pt>
                <c:pt idx="19">
                  <c:v>105.54908</c:v>
                </c:pt>
                <c:pt idx="20">
                  <c:v>142.6216</c:v>
                </c:pt>
              </c:numCache>
            </c:numRef>
          </c:val>
          <c:extLst>
            <c:ext xmlns:c16="http://schemas.microsoft.com/office/drawing/2014/chart" uri="{C3380CC4-5D6E-409C-BE32-E72D297353CC}">
              <c16:uniqueId val="{00000000-A91B-8F43-B96A-7B37E7159904}"/>
            </c:ext>
          </c:extLst>
        </c:ser>
        <c:ser>
          <c:idx val="1"/>
          <c:order val="1"/>
          <c:tx>
            <c:strRef>
              <c:f>'[Data graph Whitehall presentation.xlsx]Energy transition'!$D$10</c:f>
              <c:strCache>
                <c:ptCount val="1"/>
                <c:pt idx="0">
                  <c:v>Grids and storage</c:v>
                </c:pt>
              </c:strCache>
            </c:strRef>
          </c:tx>
          <c:spPr>
            <a:solidFill>
              <a:schemeClr val="accent2"/>
            </a:solidFill>
            <a:ln>
              <a:noFill/>
            </a:ln>
            <a:effectLst/>
          </c:spPr>
          <c:invertIfNegative val="0"/>
          <c:cat>
            <c:multiLvlStrRef>
              <c:f>'[Data graph Whitehall presentation.xlsx]Energy transition'!$A$11:$B$31</c:f>
              <c:multiLvlStrCache>
                <c:ptCount val="21"/>
                <c:lvl>
                  <c:pt idx="0">
                    <c:v>2024</c:v>
                  </c:pt>
                  <c:pt idx="1">
                    <c:v>2026/30</c:v>
                  </c:pt>
                  <c:pt idx="2">
                    <c:v>2031/35</c:v>
                  </c:pt>
                  <c:pt idx="3">
                    <c:v>2024</c:v>
                  </c:pt>
                  <c:pt idx="4">
                    <c:v>2026/30</c:v>
                  </c:pt>
                  <c:pt idx="5">
                    <c:v>2031/35</c:v>
                  </c:pt>
                  <c:pt idx="6">
                    <c:v>2024</c:v>
                  </c:pt>
                  <c:pt idx="7">
                    <c:v>2026/30</c:v>
                  </c:pt>
                  <c:pt idx="8">
                    <c:v>2031/35</c:v>
                  </c:pt>
                  <c:pt idx="9">
                    <c:v>2024</c:v>
                  </c:pt>
                  <c:pt idx="10">
                    <c:v>2026/30</c:v>
                  </c:pt>
                  <c:pt idx="11">
                    <c:v>2031/35</c:v>
                  </c:pt>
                  <c:pt idx="12">
                    <c:v>2024</c:v>
                  </c:pt>
                  <c:pt idx="13">
                    <c:v>2026/30</c:v>
                  </c:pt>
                  <c:pt idx="14">
                    <c:v>2031/35</c:v>
                  </c:pt>
                  <c:pt idx="15">
                    <c:v>2024</c:v>
                  </c:pt>
                  <c:pt idx="16">
                    <c:v>2026/30</c:v>
                  </c:pt>
                  <c:pt idx="17">
                    <c:v>2031/35</c:v>
                  </c:pt>
                  <c:pt idx="18">
                    <c:v>2024</c:v>
                  </c:pt>
                  <c:pt idx="19">
                    <c:v>2026/30</c:v>
                  </c:pt>
                  <c:pt idx="20">
                    <c:v>2031/35</c:v>
                  </c:pt>
                </c:lvl>
                <c:lvl>
                  <c:pt idx="0">
                    <c:v>India</c:v>
                  </c:pt>
                  <c:pt idx="3">
                    <c:v>ASEAN</c:v>
                  </c:pt>
                  <c:pt idx="6">
                    <c:v>Other Asia</c:v>
                  </c:pt>
                  <c:pt idx="9">
                    <c:v>Africa</c:v>
                  </c:pt>
                  <c:pt idx="12">
                    <c:v>Latin America</c:v>
                  </c:pt>
                  <c:pt idx="15">
                    <c:v>Europe &amp; Eurasia</c:v>
                  </c:pt>
                  <c:pt idx="18">
                    <c:v>Middle East</c:v>
                  </c:pt>
                </c:lvl>
              </c:multiLvlStrCache>
            </c:multiLvlStrRef>
          </c:cat>
          <c:val>
            <c:numRef>
              <c:f>'[Data graph Whitehall presentation.xlsx]Energy transition'!$D$11:$D$31</c:f>
              <c:numCache>
                <c:formatCode>0</c:formatCode>
                <c:ptCount val="21"/>
                <c:pt idx="0">
                  <c:v>17.731653700000003</c:v>
                </c:pt>
                <c:pt idx="1">
                  <c:v>56.902999999999999</c:v>
                </c:pt>
                <c:pt idx="2">
                  <c:v>100.69444000000001</c:v>
                </c:pt>
                <c:pt idx="3">
                  <c:v>9.9195939999999982</c:v>
                </c:pt>
                <c:pt idx="4">
                  <c:v>20.5273246</c:v>
                </c:pt>
                <c:pt idx="5">
                  <c:v>30.550246000000001</c:v>
                </c:pt>
                <c:pt idx="6">
                  <c:v>3.2862</c:v>
                </c:pt>
                <c:pt idx="7">
                  <c:v>11.5169572</c:v>
                </c:pt>
                <c:pt idx="8">
                  <c:v>20.387839999999997</c:v>
                </c:pt>
                <c:pt idx="9">
                  <c:v>9.0602976000000002</c:v>
                </c:pt>
                <c:pt idx="10">
                  <c:v>17.639534000000001</c:v>
                </c:pt>
                <c:pt idx="11">
                  <c:v>36.227198000000001</c:v>
                </c:pt>
                <c:pt idx="12">
                  <c:v>9.5607702999999997</c:v>
                </c:pt>
                <c:pt idx="13">
                  <c:v>35.092590000000001</c:v>
                </c:pt>
                <c:pt idx="14">
                  <c:v>60.025024000000002</c:v>
                </c:pt>
                <c:pt idx="15">
                  <c:v>8.3790300000000002</c:v>
                </c:pt>
                <c:pt idx="16">
                  <c:v>27.563765999999998</c:v>
                </c:pt>
                <c:pt idx="17">
                  <c:v>45.365733200000001</c:v>
                </c:pt>
                <c:pt idx="18">
                  <c:v>11.630100000000001</c:v>
                </c:pt>
                <c:pt idx="19">
                  <c:v>18.938296000000001</c:v>
                </c:pt>
                <c:pt idx="20">
                  <c:v>39.03978</c:v>
                </c:pt>
              </c:numCache>
            </c:numRef>
          </c:val>
          <c:extLst>
            <c:ext xmlns:c16="http://schemas.microsoft.com/office/drawing/2014/chart" uri="{C3380CC4-5D6E-409C-BE32-E72D297353CC}">
              <c16:uniqueId val="{00000001-A91B-8F43-B96A-7B37E7159904}"/>
            </c:ext>
          </c:extLst>
        </c:ser>
        <c:ser>
          <c:idx val="2"/>
          <c:order val="2"/>
          <c:tx>
            <c:strRef>
              <c:f>'[Data graph Whitehall presentation.xlsx]Energy transition'!$E$10</c:f>
              <c:strCache>
                <c:ptCount val="1"/>
                <c:pt idx="0">
                  <c:v>Low-emissions fuels</c:v>
                </c:pt>
              </c:strCache>
            </c:strRef>
          </c:tx>
          <c:spPr>
            <a:solidFill>
              <a:schemeClr val="accent3"/>
            </a:solidFill>
            <a:ln>
              <a:noFill/>
            </a:ln>
            <a:effectLst/>
          </c:spPr>
          <c:invertIfNegative val="0"/>
          <c:cat>
            <c:multiLvlStrRef>
              <c:f>'[Data graph Whitehall presentation.xlsx]Energy transition'!$A$11:$B$31</c:f>
              <c:multiLvlStrCache>
                <c:ptCount val="21"/>
                <c:lvl>
                  <c:pt idx="0">
                    <c:v>2024</c:v>
                  </c:pt>
                  <c:pt idx="1">
                    <c:v>2026/30</c:v>
                  </c:pt>
                  <c:pt idx="2">
                    <c:v>2031/35</c:v>
                  </c:pt>
                  <c:pt idx="3">
                    <c:v>2024</c:v>
                  </c:pt>
                  <c:pt idx="4">
                    <c:v>2026/30</c:v>
                  </c:pt>
                  <c:pt idx="5">
                    <c:v>2031/35</c:v>
                  </c:pt>
                  <c:pt idx="6">
                    <c:v>2024</c:v>
                  </c:pt>
                  <c:pt idx="7">
                    <c:v>2026/30</c:v>
                  </c:pt>
                  <c:pt idx="8">
                    <c:v>2031/35</c:v>
                  </c:pt>
                  <c:pt idx="9">
                    <c:v>2024</c:v>
                  </c:pt>
                  <c:pt idx="10">
                    <c:v>2026/30</c:v>
                  </c:pt>
                  <c:pt idx="11">
                    <c:v>2031/35</c:v>
                  </c:pt>
                  <c:pt idx="12">
                    <c:v>2024</c:v>
                  </c:pt>
                  <c:pt idx="13">
                    <c:v>2026/30</c:v>
                  </c:pt>
                  <c:pt idx="14">
                    <c:v>2031/35</c:v>
                  </c:pt>
                  <c:pt idx="15">
                    <c:v>2024</c:v>
                  </c:pt>
                  <c:pt idx="16">
                    <c:v>2026/30</c:v>
                  </c:pt>
                  <c:pt idx="17">
                    <c:v>2031/35</c:v>
                  </c:pt>
                  <c:pt idx="18">
                    <c:v>2024</c:v>
                  </c:pt>
                  <c:pt idx="19">
                    <c:v>2026/30</c:v>
                  </c:pt>
                  <c:pt idx="20">
                    <c:v>2031/35</c:v>
                  </c:pt>
                </c:lvl>
                <c:lvl>
                  <c:pt idx="0">
                    <c:v>India</c:v>
                  </c:pt>
                  <c:pt idx="3">
                    <c:v>ASEAN</c:v>
                  </c:pt>
                  <c:pt idx="6">
                    <c:v>Other Asia</c:v>
                  </c:pt>
                  <c:pt idx="9">
                    <c:v>Africa</c:v>
                  </c:pt>
                  <c:pt idx="12">
                    <c:v>Latin America</c:v>
                  </c:pt>
                  <c:pt idx="15">
                    <c:v>Europe &amp; Eurasia</c:v>
                  </c:pt>
                  <c:pt idx="18">
                    <c:v>Middle East</c:v>
                  </c:pt>
                </c:lvl>
              </c:multiLvlStrCache>
            </c:multiLvlStrRef>
          </c:cat>
          <c:val>
            <c:numRef>
              <c:f>'[Data graph Whitehall presentation.xlsx]Energy transition'!$E$11:$E$31</c:f>
              <c:numCache>
                <c:formatCode>0</c:formatCode>
                <c:ptCount val="21"/>
                <c:pt idx="0">
                  <c:v>0.13653499999999999</c:v>
                </c:pt>
                <c:pt idx="1">
                  <c:v>16.682107519999999</c:v>
                </c:pt>
                <c:pt idx="2">
                  <c:v>22.1261048</c:v>
                </c:pt>
                <c:pt idx="3">
                  <c:v>2.001465</c:v>
                </c:pt>
                <c:pt idx="4">
                  <c:v>11.710756680000001</c:v>
                </c:pt>
                <c:pt idx="5">
                  <c:v>25.055045200000002</c:v>
                </c:pt>
                <c:pt idx="6">
                  <c:v>1.24639E-3</c:v>
                </c:pt>
                <c:pt idx="7">
                  <c:v>4.1901768199999996</c:v>
                </c:pt>
                <c:pt idx="8">
                  <c:v>3.4071871999999996</c:v>
                </c:pt>
                <c:pt idx="9">
                  <c:v>3.4831399999999998E-2</c:v>
                </c:pt>
                <c:pt idx="10">
                  <c:v>17.053027</c:v>
                </c:pt>
                <c:pt idx="11">
                  <c:v>21.950417999999999</c:v>
                </c:pt>
                <c:pt idx="12">
                  <c:v>1.5316650999999999</c:v>
                </c:pt>
                <c:pt idx="13">
                  <c:v>29.094415299999998</c:v>
                </c:pt>
                <c:pt idx="14">
                  <c:v>32.414046600000006</c:v>
                </c:pt>
                <c:pt idx="15">
                  <c:v>2.7741729999999999E-2</c:v>
                </c:pt>
                <c:pt idx="16">
                  <c:v>7.6254797199999986</c:v>
                </c:pt>
                <c:pt idx="17">
                  <c:v>10.3590594</c:v>
                </c:pt>
                <c:pt idx="18">
                  <c:v>6.7479700000000004E-2</c:v>
                </c:pt>
                <c:pt idx="19">
                  <c:v>36.929312000000003</c:v>
                </c:pt>
                <c:pt idx="20">
                  <c:v>63.598832000000002</c:v>
                </c:pt>
              </c:numCache>
            </c:numRef>
          </c:val>
          <c:extLst>
            <c:ext xmlns:c16="http://schemas.microsoft.com/office/drawing/2014/chart" uri="{C3380CC4-5D6E-409C-BE32-E72D297353CC}">
              <c16:uniqueId val="{00000002-A91B-8F43-B96A-7B37E7159904}"/>
            </c:ext>
          </c:extLst>
        </c:ser>
        <c:ser>
          <c:idx val="3"/>
          <c:order val="3"/>
          <c:tx>
            <c:strRef>
              <c:f>'[Data graph Whitehall presentation.xlsx]Energy transition'!$F$10</c:f>
              <c:strCache>
                <c:ptCount val="1"/>
                <c:pt idx="0">
                  <c:v>Efficiency and end-use</c:v>
                </c:pt>
              </c:strCache>
            </c:strRef>
          </c:tx>
          <c:spPr>
            <a:solidFill>
              <a:schemeClr val="accent4"/>
            </a:solidFill>
            <a:ln>
              <a:noFill/>
            </a:ln>
            <a:effectLst/>
          </c:spPr>
          <c:invertIfNegative val="0"/>
          <c:cat>
            <c:multiLvlStrRef>
              <c:f>'[Data graph Whitehall presentation.xlsx]Energy transition'!$A$11:$B$31</c:f>
              <c:multiLvlStrCache>
                <c:ptCount val="21"/>
                <c:lvl>
                  <c:pt idx="0">
                    <c:v>2024</c:v>
                  </c:pt>
                  <c:pt idx="1">
                    <c:v>2026/30</c:v>
                  </c:pt>
                  <c:pt idx="2">
                    <c:v>2031/35</c:v>
                  </c:pt>
                  <c:pt idx="3">
                    <c:v>2024</c:v>
                  </c:pt>
                  <c:pt idx="4">
                    <c:v>2026/30</c:v>
                  </c:pt>
                  <c:pt idx="5">
                    <c:v>2031/35</c:v>
                  </c:pt>
                  <c:pt idx="6">
                    <c:v>2024</c:v>
                  </c:pt>
                  <c:pt idx="7">
                    <c:v>2026/30</c:v>
                  </c:pt>
                  <c:pt idx="8">
                    <c:v>2031/35</c:v>
                  </c:pt>
                  <c:pt idx="9">
                    <c:v>2024</c:v>
                  </c:pt>
                  <c:pt idx="10">
                    <c:v>2026/30</c:v>
                  </c:pt>
                  <c:pt idx="11">
                    <c:v>2031/35</c:v>
                  </c:pt>
                  <c:pt idx="12">
                    <c:v>2024</c:v>
                  </c:pt>
                  <c:pt idx="13">
                    <c:v>2026/30</c:v>
                  </c:pt>
                  <c:pt idx="14">
                    <c:v>2031/35</c:v>
                  </c:pt>
                  <c:pt idx="15">
                    <c:v>2024</c:v>
                  </c:pt>
                  <c:pt idx="16">
                    <c:v>2026/30</c:v>
                  </c:pt>
                  <c:pt idx="17">
                    <c:v>2031/35</c:v>
                  </c:pt>
                  <c:pt idx="18">
                    <c:v>2024</c:v>
                  </c:pt>
                  <c:pt idx="19">
                    <c:v>2026/30</c:v>
                  </c:pt>
                  <c:pt idx="20">
                    <c:v>2031/35</c:v>
                  </c:pt>
                </c:lvl>
                <c:lvl>
                  <c:pt idx="0">
                    <c:v>India</c:v>
                  </c:pt>
                  <c:pt idx="3">
                    <c:v>ASEAN</c:v>
                  </c:pt>
                  <c:pt idx="6">
                    <c:v>Other Asia</c:v>
                  </c:pt>
                  <c:pt idx="9">
                    <c:v>Africa</c:v>
                  </c:pt>
                  <c:pt idx="12">
                    <c:v>Latin America</c:v>
                  </c:pt>
                  <c:pt idx="15">
                    <c:v>Europe &amp; Eurasia</c:v>
                  </c:pt>
                  <c:pt idx="18">
                    <c:v>Middle East</c:v>
                  </c:pt>
                </c:lvl>
              </c:multiLvlStrCache>
            </c:multiLvlStrRef>
          </c:cat>
          <c:val>
            <c:numRef>
              <c:f>'[Data graph Whitehall presentation.xlsx]Energy transition'!$F$11:$F$31</c:f>
              <c:numCache>
                <c:formatCode>0</c:formatCode>
                <c:ptCount val="21"/>
                <c:pt idx="0">
                  <c:v>16.737500000000001</c:v>
                </c:pt>
                <c:pt idx="1">
                  <c:v>88.747460000000004</c:v>
                </c:pt>
                <c:pt idx="2">
                  <c:v>124.48859999999999</c:v>
                </c:pt>
                <c:pt idx="3">
                  <c:v>5.9252599999999997</c:v>
                </c:pt>
                <c:pt idx="4">
                  <c:v>60.370739999999998</c:v>
                </c:pt>
                <c:pt idx="5">
                  <c:v>79.76728</c:v>
                </c:pt>
                <c:pt idx="6">
                  <c:v>2.0129100000000002</c:v>
                </c:pt>
                <c:pt idx="7">
                  <c:v>16.738099999999999</c:v>
                </c:pt>
                <c:pt idx="8">
                  <c:v>27.7882</c:v>
                </c:pt>
                <c:pt idx="9">
                  <c:v>5.5956400000000004</c:v>
                </c:pt>
                <c:pt idx="10">
                  <c:v>64.929119999999998</c:v>
                </c:pt>
                <c:pt idx="11">
                  <c:v>85.774360000000016</c:v>
                </c:pt>
                <c:pt idx="12">
                  <c:v>14.58184</c:v>
                </c:pt>
                <c:pt idx="13">
                  <c:v>94.767360000000011</c:v>
                </c:pt>
                <c:pt idx="14">
                  <c:v>149.63643999999999</c:v>
                </c:pt>
                <c:pt idx="15">
                  <c:v>8.2834000000000003</c:v>
                </c:pt>
                <c:pt idx="16">
                  <c:v>48.339896000000003</c:v>
                </c:pt>
                <c:pt idx="17">
                  <c:v>64.733007999999998</c:v>
                </c:pt>
                <c:pt idx="18">
                  <c:v>4.3004199999999999</c:v>
                </c:pt>
                <c:pt idx="19">
                  <c:v>40.403679999999994</c:v>
                </c:pt>
                <c:pt idx="20">
                  <c:v>72.551740000000009</c:v>
                </c:pt>
              </c:numCache>
            </c:numRef>
          </c:val>
          <c:extLst>
            <c:ext xmlns:c16="http://schemas.microsoft.com/office/drawing/2014/chart" uri="{C3380CC4-5D6E-409C-BE32-E72D297353CC}">
              <c16:uniqueId val="{00000003-A91B-8F43-B96A-7B37E7159904}"/>
            </c:ext>
          </c:extLst>
        </c:ser>
        <c:ser>
          <c:idx val="4"/>
          <c:order val="4"/>
          <c:tx>
            <c:strRef>
              <c:f>'[Data graph Whitehall presentation.xlsx]Energy transition'!$G$10</c:f>
              <c:strCache>
                <c:ptCount val="1"/>
                <c:pt idx="0">
                  <c:v>Just transition and coal phase-out</c:v>
                </c:pt>
              </c:strCache>
            </c:strRef>
          </c:tx>
          <c:spPr>
            <a:solidFill>
              <a:schemeClr val="accent5"/>
            </a:solidFill>
            <a:ln>
              <a:noFill/>
            </a:ln>
            <a:effectLst/>
          </c:spPr>
          <c:invertIfNegative val="0"/>
          <c:cat>
            <c:multiLvlStrRef>
              <c:f>'[Data graph Whitehall presentation.xlsx]Energy transition'!$A$11:$B$31</c:f>
              <c:multiLvlStrCache>
                <c:ptCount val="21"/>
                <c:lvl>
                  <c:pt idx="0">
                    <c:v>2024</c:v>
                  </c:pt>
                  <c:pt idx="1">
                    <c:v>2026/30</c:v>
                  </c:pt>
                  <c:pt idx="2">
                    <c:v>2031/35</c:v>
                  </c:pt>
                  <c:pt idx="3">
                    <c:v>2024</c:v>
                  </c:pt>
                  <c:pt idx="4">
                    <c:v>2026/30</c:v>
                  </c:pt>
                  <c:pt idx="5">
                    <c:v>2031/35</c:v>
                  </c:pt>
                  <c:pt idx="6">
                    <c:v>2024</c:v>
                  </c:pt>
                  <c:pt idx="7">
                    <c:v>2026/30</c:v>
                  </c:pt>
                  <c:pt idx="8">
                    <c:v>2031/35</c:v>
                  </c:pt>
                  <c:pt idx="9">
                    <c:v>2024</c:v>
                  </c:pt>
                  <c:pt idx="10">
                    <c:v>2026/30</c:v>
                  </c:pt>
                  <c:pt idx="11">
                    <c:v>2031/35</c:v>
                  </c:pt>
                  <c:pt idx="12">
                    <c:v>2024</c:v>
                  </c:pt>
                  <c:pt idx="13">
                    <c:v>2026/30</c:v>
                  </c:pt>
                  <c:pt idx="14">
                    <c:v>2031/35</c:v>
                  </c:pt>
                  <c:pt idx="15">
                    <c:v>2024</c:v>
                  </c:pt>
                  <c:pt idx="16">
                    <c:v>2026/30</c:v>
                  </c:pt>
                  <c:pt idx="17">
                    <c:v>2031/35</c:v>
                  </c:pt>
                  <c:pt idx="18">
                    <c:v>2024</c:v>
                  </c:pt>
                  <c:pt idx="19">
                    <c:v>2026/30</c:v>
                  </c:pt>
                  <c:pt idx="20">
                    <c:v>2031/35</c:v>
                  </c:pt>
                </c:lvl>
                <c:lvl>
                  <c:pt idx="0">
                    <c:v>India</c:v>
                  </c:pt>
                  <c:pt idx="3">
                    <c:v>ASEAN</c:v>
                  </c:pt>
                  <c:pt idx="6">
                    <c:v>Other Asia</c:v>
                  </c:pt>
                  <c:pt idx="9">
                    <c:v>Africa</c:v>
                  </c:pt>
                  <c:pt idx="12">
                    <c:v>Latin America</c:v>
                  </c:pt>
                  <c:pt idx="15">
                    <c:v>Europe &amp; Eurasia</c:v>
                  </c:pt>
                  <c:pt idx="18">
                    <c:v>Middle East</c:v>
                  </c:pt>
                </c:lvl>
              </c:multiLvlStrCache>
            </c:multiLvlStrRef>
          </c:cat>
          <c:val>
            <c:numRef>
              <c:f>'[Data graph Whitehall presentation.xlsx]Energy transition'!$G$11:$G$31</c:f>
              <c:numCache>
                <c:formatCode>General</c:formatCode>
                <c:ptCount val="21"/>
                <c:pt idx="0" formatCode="0">
                  <c:v>2</c:v>
                </c:pt>
                <c:pt idx="1">
                  <c:v>35</c:v>
                </c:pt>
                <c:pt idx="2">
                  <c:v>40</c:v>
                </c:pt>
                <c:pt idx="3" formatCode="0">
                  <c:v>1</c:v>
                </c:pt>
                <c:pt idx="4">
                  <c:v>25</c:v>
                </c:pt>
                <c:pt idx="5">
                  <c:v>30</c:v>
                </c:pt>
                <c:pt idx="6" formatCode="0">
                  <c:v>0</c:v>
                </c:pt>
                <c:pt idx="7">
                  <c:v>10</c:v>
                </c:pt>
                <c:pt idx="8" formatCode="0">
                  <c:v>10</c:v>
                </c:pt>
                <c:pt idx="9" formatCode="0">
                  <c:v>2</c:v>
                </c:pt>
                <c:pt idx="10">
                  <c:v>15</c:v>
                </c:pt>
                <c:pt idx="11" formatCode="0">
                  <c:v>15</c:v>
                </c:pt>
                <c:pt idx="12" formatCode="0">
                  <c:v>1</c:v>
                </c:pt>
                <c:pt idx="13">
                  <c:v>5</c:v>
                </c:pt>
                <c:pt idx="14" formatCode="0">
                  <c:v>5</c:v>
                </c:pt>
                <c:pt idx="15" formatCode="0">
                  <c:v>1</c:v>
                </c:pt>
                <c:pt idx="16">
                  <c:v>15</c:v>
                </c:pt>
                <c:pt idx="17" formatCode="0">
                  <c:v>15</c:v>
                </c:pt>
                <c:pt idx="18" formatCode="0">
                  <c:v>1</c:v>
                </c:pt>
                <c:pt idx="19">
                  <c:v>15</c:v>
                </c:pt>
                <c:pt idx="20" formatCode="0">
                  <c:v>15</c:v>
                </c:pt>
              </c:numCache>
            </c:numRef>
          </c:val>
          <c:extLst>
            <c:ext xmlns:c16="http://schemas.microsoft.com/office/drawing/2014/chart" uri="{C3380CC4-5D6E-409C-BE32-E72D297353CC}">
              <c16:uniqueId val="{00000004-A91B-8F43-B96A-7B37E7159904}"/>
            </c:ext>
          </c:extLst>
        </c:ser>
        <c:dLbls>
          <c:showLegendKey val="0"/>
          <c:showVal val="0"/>
          <c:showCatName val="0"/>
          <c:showSerName val="0"/>
          <c:showPercent val="0"/>
          <c:showBubbleSize val="0"/>
        </c:dLbls>
        <c:gapWidth val="150"/>
        <c:overlap val="100"/>
        <c:axId val="1793810352"/>
        <c:axId val="32596175"/>
      </c:barChart>
      <c:catAx>
        <c:axId val="1793810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n-US"/>
          </a:p>
        </c:txPr>
        <c:crossAx val="32596175"/>
        <c:crosses val="autoZero"/>
        <c:auto val="1"/>
        <c:lblAlgn val="ctr"/>
        <c:lblOffset val="100"/>
        <c:noMultiLvlLbl val="0"/>
      </c:catAx>
      <c:valAx>
        <c:axId val="325961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r>
                  <a:rPr lang="en-GB"/>
                  <a:t>USD billion (2021)</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n-US"/>
          </a:p>
        </c:txPr>
        <c:crossAx val="1793810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0" i="0">
          <a:solidFill>
            <a:schemeClr val="tx1"/>
          </a:solidFill>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94590719221521"/>
          <c:y val="0"/>
          <c:w val="0.47125715557898457"/>
          <c:h val="0.78544696924431801"/>
        </c:manualLayout>
      </c:layout>
      <c:barChart>
        <c:barDir val="bar"/>
        <c:grouping val="stacked"/>
        <c:varyColors val="0"/>
        <c:ser>
          <c:idx val="0"/>
          <c:order val="0"/>
          <c:tx>
            <c:strRef>
              <c:f>[Data_review.xlsx]Savings!$B$50</c:f>
              <c:strCache>
                <c:ptCount val="1"/>
                <c:pt idx="0">
                  <c:v>Low range</c:v>
                </c:pt>
              </c:strCache>
            </c:strRef>
          </c:tx>
          <c:spPr>
            <a:solidFill>
              <a:srgbClr val="010B8E"/>
            </a:solidFill>
            <a:ln>
              <a:noFill/>
            </a:ln>
            <a:effectLst/>
          </c:spPr>
          <c:invertIfNegative val="0"/>
          <c:cat>
            <c:strRef>
              <c:f>[Data_review.xlsx]Savings!$A$51:$A$53</c:f>
              <c:strCache>
                <c:ptCount val="3"/>
                <c:pt idx="0">
                  <c:v>Avoided costs and co-benefits (all climate investments)</c:v>
                </c:pt>
                <c:pt idx="1">
                  <c:v>Direct savings from nature protection and conservation</c:v>
                </c:pt>
                <c:pt idx="2">
                  <c:v>Direct savings from the shift to low-carbon energy in production and use</c:v>
                </c:pt>
              </c:strCache>
            </c:strRef>
          </c:cat>
          <c:val>
            <c:numRef>
              <c:f>[Data_review.xlsx]Savings!$B$51:$B$53</c:f>
              <c:numCache>
                <c:formatCode>General</c:formatCode>
                <c:ptCount val="3"/>
                <c:pt idx="0">
                  <c:v>15</c:v>
                </c:pt>
                <c:pt idx="1">
                  <c:v>1.5</c:v>
                </c:pt>
                <c:pt idx="2">
                  <c:v>10</c:v>
                </c:pt>
              </c:numCache>
            </c:numRef>
          </c:val>
          <c:extLst>
            <c:ext xmlns:c16="http://schemas.microsoft.com/office/drawing/2014/chart" uri="{C3380CC4-5D6E-409C-BE32-E72D297353CC}">
              <c16:uniqueId val="{00000000-2C7C-8144-B3D8-A38BC07FC8DD}"/>
            </c:ext>
          </c:extLst>
        </c:ser>
        <c:ser>
          <c:idx val="1"/>
          <c:order val="1"/>
          <c:tx>
            <c:strRef>
              <c:f>[Data_review.xlsx]Savings!$C$50</c:f>
              <c:strCache>
                <c:ptCount val="1"/>
                <c:pt idx="0">
                  <c:v>Upper range</c:v>
                </c:pt>
              </c:strCache>
            </c:strRef>
          </c:tx>
          <c:spPr>
            <a:solidFill>
              <a:schemeClr val="accent1">
                <a:lumMod val="60000"/>
                <a:lumOff val="40000"/>
              </a:schemeClr>
            </a:solidFill>
            <a:ln>
              <a:noFill/>
            </a:ln>
            <a:effectLst/>
          </c:spPr>
          <c:invertIfNegative val="0"/>
          <c:cat>
            <c:strRef>
              <c:f>[Data_review.xlsx]Savings!$A$51:$A$53</c:f>
              <c:strCache>
                <c:ptCount val="3"/>
                <c:pt idx="0">
                  <c:v>Avoided costs and co-benefits (all climate investments)</c:v>
                </c:pt>
                <c:pt idx="1">
                  <c:v>Direct savings from nature protection and conservation</c:v>
                </c:pt>
                <c:pt idx="2">
                  <c:v>Direct savings from the shift to low-carbon energy in production and use</c:v>
                </c:pt>
              </c:strCache>
            </c:strRef>
          </c:cat>
          <c:val>
            <c:numRef>
              <c:f>[Data_review.xlsx]Savings!$C$51:$C$53</c:f>
              <c:numCache>
                <c:formatCode>General</c:formatCode>
                <c:ptCount val="3"/>
                <c:pt idx="0">
                  <c:v>3</c:v>
                </c:pt>
                <c:pt idx="1">
                  <c:v>0.39999999999999991</c:v>
                </c:pt>
                <c:pt idx="2">
                  <c:v>6</c:v>
                </c:pt>
              </c:numCache>
            </c:numRef>
          </c:val>
          <c:extLst>
            <c:ext xmlns:c16="http://schemas.microsoft.com/office/drawing/2014/chart" uri="{C3380CC4-5D6E-409C-BE32-E72D297353CC}">
              <c16:uniqueId val="{00000001-2C7C-8144-B3D8-A38BC07FC8DD}"/>
            </c:ext>
          </c:extLst>
        </c:ser>
        <c:dLbls>
          <c:showLegendKey val="0"/>
          <c:showVal val="0"/>
          <c:showCatName val="0"/>
          <c:showSerName val="0"/>
          <c:showPercent val="0"/>
          <c:showBubbleSize val="0"/>
        </c:dLbls>
        <c:gapWidth val="150"/>
        <c:overlap val="100"/>
        <c:axId val="1149156607"/>
        <c:axId val="1148795167"/>
      </c:barChart>
      <c:catAx>
        <c:axId val="11491566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2060"/>
                </a:solidFill>
                <a:latin typeface="Century Gothic" panose="020B0502020202020204" pitchFamily="34" charset="0"/>
                <a:ea typeface="+mn-ea"/>
                <a:cs typeface="BrownTT Light" panose="020B0404020101010102" pitchFamily="34" charset="77"/>
              </a:defRPr>
            </a:pPr>
            <a:endParaRPr lang="en-US"/>
          </a:p>
        </c:txPr>
        <c:crossAx val="1148795167"/>
        <c:crosses val="autoZero"/>
        <c:auto val="1"/>
        <c:lblAlgn val="ctr"/>
        <c:lblOffset val="100"/>
        <c:noMultiLvlLbl val="0"/>
      </c:catAx>
      <c:valAx>
        <c:axId val="1148795167"/>
        <c:scaling>
          <c:orientation val="minMax"/>
          <c:max val="18"/>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rgbClr val="002060"/>
                    </a:solidFill>
                    <a:latin typeface="Century Gothic" panose="020B0502020202020204" pitchFamily="34" charset="0"/>
                    <a:ea typeface="+mn-ea"/>
                    <a:cs typeface="BrownTT Light" panose="020B0404020101010102" pitchFamily="34" charset="77"/>
                  </a:defRPr>
                </a:pPr>
                <a:r>
                  <a:rPr lang="en-GB"/>
                  <a:t>US$ trillion</a:t>
                </a:r>
              </a:p>
            </c:rich>
          </c:tx>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Century Gothic" panose="020B0502020202020204" pitchFamily="34" charset="0"/>
                  <a:ea typeface="+mn-ea"/>
                  <a:cs typeface="BrownTT Light" panose="020B0404020101010102" pitchFamily="34" charset="77"/>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Century Gothic" panose="020B0502020202020204" pitchFamily="34" charset="0"/>
                <a:ea typeface="+mn-ea"/>
                <a:cs typeface="BrownTT Light" panose="020B0404020101010102" pitchFamily="34" charset="77"/>
              </a:defRPr>
            </a:pPr>
            <a:endParaRPr lang="en-US"/>
          </a:p>
        </c:txPr>
        <c:crossAx val="1149156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Century Gothic" panose="020B0502020202020204" pitchFamily="34" charset="0"/>
              <a:ea typeface="+mn-ea"/>
              <a:cs typeface="BrownTT Light" panose="020B0404020101010102" pitchFamily="34" charset="77"/>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b="0" i="0">
          <a:solidFill>
            <a:srgbClr val="002060"/>
          </a:solidFill>
          <a:latin typeface="Century Gothic" panose="020B0502020202020204" pitchFamily="34" charset="0"/>
          <a:cs typeface="BrownTT Light" panose="020B0404020101010102" pitchFamily="34"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4A49E-5E49-F54C-96BC-4CD58BE6BFD1}"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F9036C-7F8E-2342-AB4C-657B59A8977F}" type="slidenum">
              <a:rPr lang="en-US" smtClean="0"/>
              <a:t>‹#›</a:t>
            </a:fld>
            <a:endParaRPr lang="en-US"/>
          </a:p>
        </p:txBody>
      </p:sp>
    </p:spTree>
    <p:extLst>
      <p:ext uri="{BB962C8B-B14F-4D97-AF65-F5344CB8AC3E}">
        <p14:creationId xmlns:p14="http://schemas.microsoft.com/office/powerpoint/2010/main" val="3201533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BA5978-B660-9846-A280-F9CF974C5E2C}" type="slidenum">
              <a:rPr lang="en-US" smtClean="0"/>
              <a:t>1</a:t>
            </a:fld>
            <a:endParaRPr lang="en-US"/>
          </a:p>
        </p:txBody>
      </p:sp>
    </p:spTree>
    <p:extLst>
      <p:ext uri="{BB962C8B-B14F-4D97-AF65-F5344CB8AC3E}">
        <p14:creationId xmlns:p14="http://schemas.microsoft.com/office/powerpoint/2010/main" val="160105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8BA11A-7A37-4865-A6E0-23282A4B9394}" type="slidenum">
              <a:rPr lang="en-GB" smtClean="0"/>
              <a:t>11</a:t>
            </a:fld>
            <a:endParaRPr lang="en-GB"/>
          </a:p>
        </p:txBody>
      </p:sp>
    </p:spTree>
    <p:extLst>
      <p:ext uri="{BB962C8B-B14F-4D97-AF65-F5344CB8AC3E}">
        <p14:creationId xmlns:p14="http://schemas.microsoft.com/office/powerpoint/2010/main" val="2854534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8BA11A-7A37-4865-A6E0-23282A4B9394}" type="slidenum">
              <a:rPr lang="en-GB" smtClean="0"/>
              <a:t>12</a:t>
            </a:fld>
            <a:endParaRPr lang="en-GB"/>
          </a:p>
        </p:txBody>
      </p:sp>
    </p:spTree>
    <p:extLst>
      <p:ext uri="{BB962C8B-B14F-4D97-AF65-F5344CB8AC3E}">
        <p14:creationId xmlns:p14="http://schemas.microsoft.com/office/powerpoint/2010/main" val="272974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8BA11A-7A37-4865-A6E0-23282A4B9394}" type="slidenum">
              <a:rPr lang="en-GB" smtClean="0"/>
              <a:t>2</a:t>
            </a:fld>
            <a:endParaRPr lang="en-GB"/>
          </a:p>
        </p:txBody>
      </p:sp>
    </p:spTree>
    <p:extLst>
      <p:ext uri="{BB962C8B-B14F-4D97-AF65-F5344CB8AC3E}">
        <p14:creationId xmlns:p14="http://schemas.microsoft.com/office/powerpoint/2010/main" val="1023529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42FF3-614A-81FD-F45A-CED04E801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EE63AB-3475-2AE7-52E9-4259956496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850A24-356E-69E6-B358-C3E8901EE79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5192E3-2920-2CB5-2D2E-7228A2FA13A3}"/>
              </a:ext>
            </a:extLst>
          </p:cNvPr>
          <p:cNvSpPr>
            <a:spLocks noGrp="1"/>
          </p:cNvSpPr>
          <p:nvPr>
            <p:ph type="sldNum" sz="quarter" idx="5"/>
          </p:nvPr>
        </p:nvSpPr>
        <p:spPr/>
        <p:txBody>
          <a:bodyPr/>
          <a:lstStyle/>
          <a:p>
            <a:fld id="{91E7FFB6-2771-E947-A622-DFBCD0222294}" type="slidenum">
              <a:rPr lang="en-US" smtClean="0"/>
              <a:t>3</a:t>
            </a:fld>
            <a:endParaRPr lang="en-US"/>
          </a:p>
        </p:txBody>
      </p:sp>
    </p:spTree>
    <p:extLst>
      <p:ext uri="{BB962C8B-B14F-4D97-AF65-F5344CB8AC3E}">
        <p14:creationId xmlns:p14="http://schemas.microsoft.com/office/powerpoint/2010/main" val="391091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B68C0-17D6-E28B-1EE0-0F385BB610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63FF71-7D2D-A4D8-5DF9-0441561337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CE29D4-B91B-CC89-1A23-FF2A44FDBDC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352C37C-D681-14FE-4055-146DE9BF1025}"/>
              </a:ext>
            </a:extLst>
          </p:cNvPr>
          <p:cNvSpPr>
            <a:spLocks noGrp="1"/>
          </p:cNvSpPr>
          <p:nvPr>
            <p:ph type="sldNum" sz="quarter" idx="5"/>
          </p:nvPr>
        </p:nvSpPr>
        <p:spPr/>
        <p:txBody>
          <a:bodyPr/>
          <a:lstStyle/>
          <a:p>
            <a:fld id="{91E7FFB6-2771-E947-A622-DFBCD0222294}" type="slidenum">
              <a:rPr lang="en-US" smtClean="0"/>
              <a:t>4</a:t>
            </a:fld>
            <a:endParaRPr lang="en-US"/>
          </a:p>
        </p:txBody>
      </p:sp>
    </p:spTree>
    <p:extLst>
      <p:ext uri="{BB962C8B-B14F-4D97-AF65-F5344CB8AC3E}">
        <p14:creationId xmlns:p14="http://schemas.microsoft.com/office/powerpoint/2010/main" val="375364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3A16C-0240-8BF4-04BA-FBC3A5F2D4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59E051-8C56-7063-8036-18617990A2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FD3D36-6A2B-D5D1-059D-C6665534513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66C5E5-6214-DEBF-1BE6-8DA3126C3F2B}"/>
              </a:ext>
            </a:extLst>
          </p:cNvPr>
          <p:cNvSpPr>
            <a:spLocks noGrp="1"/>
          </p:cNvSpPr>
          <p:nvPr>
            <p:ph type="sldNum" sz="quarter" idx="5"/>
          </p:nvPr>
        </p:nvSpPr>
        <p:spPr/>
        <p:txBody>
          <a:bodyPr/>
          <a:lstStyle/>
          <a:p>
            <a:fld id="{91E7FFB6-2771-E947-A622-DFBCD0222294}" type="slidenum">
              <a:rPr lang="en-US" smtClean="0"/>
              <a:t>6</a:t>
            </a:fld>
            <a:endParaRPr lang="en-US"/>
          </a:p>
        </p:txBody>
      </p:sp>
    </p:spTree>
    <p:extLst>
      <p:ext uri="{BB962C8B-B14F-4D97-AF65-F5344CB8AC3E}">
        <p14:creationId xmlns:p14="http://schemas.microsoft.com/office/powerpoint/2010/main" val="4245656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239DB-8581-0D1A-AE3C-B0BFC5A89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3705D0-C694-26BE-7A59-2C3239DFB6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65E57A-FCA3-46EC-3D86-95B47446737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C3C66AF-C447-5F84-5FCA-87B6C95E46CB}"/>
              </a:ext>
            </a:extLst>
          </p:cNvPr>
          <p:cNvSpPr>
            <a:spLocks noGrp="1"/>
          </p:cNvSpPr>
          <p:nvPr>
            <p:ph type="sldNum" sz="quarter" idx="5"/>
          </p:nvPr>
        </p:nvSpPr>
        <p:spPr/>
        <p:txBody>
          <a:bodyPr/>
          <a:lstStyle/>
          <a:p>
            <a:fld id="{91E7FFB6-2771-E947-A622-DFBCD0222294}" type="slidenum">
              <a:rPr lang="en-US" smtClean="0"/>
              <a:t>7</a:t>
            </a:fld>
            <a:endParaRPr lang="en-US"/>
          </a:p>
        </p:txBody>
      </p:sp>
    </p:spTree>
    <p:extLst>
      <p:ext uri="{BB962C8B-B14F-4D97-AF65-F5344CB8AC3E}">
        <p14:creationId xmlns:p14="http://schemas.microsoft.com/office/powerpoint/2010/main" val="1958386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50A50-3376-C2A1-0EAE-257ADE1599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4D0595-BC0D-90ED-2326-81E906694E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D572F8-EF62-7EFC-42E9-C0F31479525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443B7B6-1630-6954-62AE-A88204C56BC2}"/>
              </a:ext>
            </a:extLst>
          </p:cNvPr>
          <p:cNvSpPr>
            <a:spLocks noGrp="1"/>
          </p:cNvSpPr>
          <p:nvPr>
            <p:ph type="sldNum" sz="quarter" idx="5"/>
          </p:nvPr>
        </p:nvSpPr>
        <p:spPr/>
        <p:txBody>
          <a:bodyPr/>
          <a:lstStyle/>
          <a:p>
            <a:fld id="{2B8BA11A-7A37-4865-A6E0-23282A4B9394}" type="slidenum">
              <a:rPr lang="en-GB" smtClean="0"/>
              <a:t>8</a:t>
            </a:fld>
            <a:endParaRPr lang="en-GB"/>
          </a:p>
        </p:txBody>
      </p:sp>
    </p:spTree>
    <p:extLst>
      <p:ext uri="{BB962C8B-B14F-4D97-AF65-F5344CB8AC3E}">
        <p14:creationId xmlns:p14="http://schemas.microsoft.com/office/powerpoint/2010/main" val="12535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8BA11A-7A37-4865-A6E0-23282A4B9394}" type="slidenum">
              <a:rPr lang="en-GB" smtClean="0"/>
              <a:t>9</a:t>
            </a:fld>
            <a:endParaRPr lang="en-GB"/>
          </a:p>
        </p:txBody>
      </p:sp>
    </p:spTree>
    <p:extLst>
      <p:ext uri="{BB962C8B-B14F-4D97-AF65-F5344CB8AC3E}">
        <p14:creationId xmlns:p14="http://schemas.microsoft.com/office/powerpoint/2010/main" val="92918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8BA11A-7A37-4865-A6E0-23282A4B9394}" type="slidenum">
              <a:rPr lang="en-GB" smtClean="0"/>
              <a:t>10</a:t>
            </a:fld>
            <a:endParaRPr lang="en-GB"/>
          </a:p>
        </p:txBody>
      </p:sp>
    </p:spTree>
    <p:extLst>
      <p:ext uri="{BB962C8B-B14F-4D97-AF65-F5344CB8AC3E}">
        <p14:creationId xmlns:p14="http://schemas.microsoft.com/office/powerpoint/2010/main" val="15958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984B-3A44-B0F0-3045-C3E714B148B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6600077-7886-4187-9F0A-D0A0CE677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1E47259-C43F-0BBD-35F4-94169374CB65}"/>
              </a:ext>
            </a:extLst>
          </p:cNvPr>
          <p:cNvSpPr>
            <a:spLocks noGrp="1"/>
          </p:cNvSpPr>
          <p:nvPr>
            <p:ph type="dt" sz="half" idx="10"/>
          </p:nvPr>
        </p:nvSpPr>
        <p:spPr/>
        <p:txBody>
          <a:bodyPr/>
          <a:lstStyle/>
          <a:p>
            <a:fld id="{C1DADD27-15D3-BF47-BA13-282839704F9A}" type="datetime1">
              <a:rPr lang="en-GB" smtClean="0"/>
              <a:t>2024-11-18</a:t>
            </a:fld>
            <a:endParaRPr lang="en-US"/>
          </a:p>
        </p:txBody>
      </p:sp>
      <p:sp>
        <p:nvSpPr>
          <p:cNvPr id="5" name="Footer Placeholder 4">
            <a:extLst>
              <a:ext uri="{FF2B5EF4-FFF2-40B4-BE49-F238E27FC236}">
                <a16:creationId xmlns:a16="http://schemas.microsoft.com/office/drawing/2014/main" id="{A6B9788B-7CAB-610F-BDF1-95DC263887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5472-7C31-F94D-C681-F6A9EC16978A}"/>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142045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A0DB1-4756-B4A6-9155-CA6F7A7E5B6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5FEC34F-DBEC-9957-9CD8-43A9036ABE4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1EAE045-7FA4-6930-1B92-93EED2CFAB7B}"/>
              </a:ext>
            </a:extLst>
          </p:cNvPr>
          <p:cNvSpPr>
            <a:spLocks noGrp="1"/>
          </p:cNvSpPr>
          <p:nvPr>
            <p:ph type="dt" sz="half" idx="10"/>
          </p:nvPr>
        </p:nvSpPr>
        <p:spPr/>
        <p:txBody>
          <a:bodyPr/>
          <a:lstStyle/>
          <a:p>
            <a:fld id="{DA31597E-C16F-8F46-B13E-4874D12A17D2}" type="datetime1">
              <a:rPr lang="en-GB" smtClean="0"/>
              <a:t>2024-11-18</a:t>
            </a:fld>
            <a:endParaRPr lang="en-US"/>
          </a:p>
        </p:txBody>
      </p:sp>
      <p:sp>
        <p:nvSpPr>
          <p:cNvPr id="5" name="Footer Placeholder 4">
            <a:extLst>
              <a:ext uri="{FF2B5EF4-FFF2-40B4-BE49-F238E27FC236}">
                <a16:creationId xmlns:a16="http://schemas.microsoft.com/office/drawing/2014/main" id="{28747E10-B860-13AD-0293-25E04F7D4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C19B4-A2BB-2B53-3FF8-DF19B1C0DF8F}"/>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288989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A2CF02-8E5E-9521-9CFE-415C7500D92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B11C5AC-C64B-3DE1-5D13-6C6BCDECA6D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5025B4-B485-D56B-0BD6-E3D1935F0C5D}"/>
              </a:ext>
            </a:extLst>
          </p:cNvPr>
          <p:cNvSpPr>
            <a:spLocks noGrp="1"/>
          </p:cNvSpPr>
          <p:nvPr>
            <p:ph type="dt" sz="half" idx="10"/>
          </p:nvPr>
        </p:nvSpPr>
        <p:spPr/>
        <p:txBody>
          <a:bodyPr/>
          <a:lstStyle/>
          <a:p>
            <a:fld id="{4A894964-5632-7F4E-A624-BDFF03C40C46}" type="datetime1">
              <a:rPr lang="en-GB" smtClean="0"/>
              <a:t>2024-11-18</a:t>
            </a:fld>
            <a:endParaRPr lang="en-US"/>
          </a:p>
        </p:txBody>
      </p:sp>
      <p:sp>
        <p:nvSpPr>
          <p:cNvPr id="5" name="Footer Placeholder 4">
            <a:extLst>
              <a:ext uri="{FF2B5EF4-FFF2-40B4-BE49-F238E27FC236}">
                <a16:creationId xmlns:a16="http://schemas.microsoft.com/office/drawing/2014/main" id="{444D2788-D267-3A06-1268-EEF52E1BF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4707BD-4B86-B2DD-3CA1-21DF7F642C86}"/>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414561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178AE-0A80-D64A-CB2D-5729615790D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F61E9F2-C010-1D96-50CF-AE5BA5615FA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4D2BCB6-B45A-F416-ED2C-F7CA05BCCB56}"/>
              </a:ext>
            </a:extLst>
          </p:cNvPr>
          <p:cNvSpPr>
            <a:spLocks noGrp="1"/>
          </p:cNvSpPr>
          <p:nvPr>
            <p:ph type="dt" sz="half" idx="10"/>
          </p:nvPr>
        </p:nvSpPr>
        <p:spPr/>
        <p:txBody>
          <a:bodyPr/>
          <a:lstStyle/>
          <a:p>
            <a:fld id="{0E80BED7-777C-544D-B5C2-B725205600F6}" type="datetime1">
              <a:rPr lang="en-GB" smtClean="0"/>
              <a:t>2024-11-18</a:t>
            </a:fld>
            <a:endParaRPr lang="en-US"/>
          </a:p>
        </p:txBody>
      </p:sp>
      <p:sp>
        <p:nvSpPr>
          <p:cNvPr id="5" name="Footer Placeholder 4">
            <a:extLst>
              <a:ext uri="{FF2B5EF4-FFF2-40B4-BE49-F238E27FC236}">
                <a16:creationId xmlns:a16="http://schemas.microsoft.com/office/drawing/2014/main" id="{F7989266-B739-4894-9D28-76771E8A71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DF5F4-5DAC-CE66-F021-B400D4DEE0B3}"/>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364003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9D2FD-CEFC-0E2D-9762-443CBBC5E3E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1877085-5BE3-F2A5-0E3E-612F32B26E2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F74461A-2A10-A74C-5E32-AB87F94D9BFF}"/>
              </a:ext>
            </a:extLst>
          </p:cNvPr>
          <p:cNvSpPr>
            <a:spLocks noGrp="1"/>
          </p:cNvSpPr>
          <p:nvPr>
            <p:ph type="dt" sz="half" idx="10"/>
          </p:nvPr>
        </p:nvSpPr>
        <p:spPr/>
        <p:txBody>
          <a:bodyPr/>
          <a:lstStyle/>
          <a:p>
            <a:fld id="{25D6BE97-6228-3246-84C2-D2C591140C61}" type="datetime1">
              <a:rPr lang="en-GB" smtClean="0"/>
              <a:t>2024-11-18</a:t>
            </a:fld>
            <a:endParaRPr lang="en-US"/>
          </a:p>
        </p:txBody>
      </p:sp>
      <p:sp>
        <p:nvSpPr>
          <p:cNvPr id="5" name="Footer Placeholder 4">
            <a:extLst>
              <a:ext uri="{FF2B5EF4-FFF2-40B4-BE49-F238E27FC236}">
                <a16:creationId xmlns:a16="http://schemas.microsoft.com/office/drawing/2014/main" id="{4D3B07DA-FDEF-3C35-BEE8-B85B78131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47F95-99A9-3FDD-1A54-A38A36BD672A}"/>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194584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4AE1D-6E63-F421-3BC5-7F562193674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0BC3852-9FEC-3858-C234-CDC702ACFC5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6F7CF6C-0AF4-335C-794A-5A9EA9D510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76F87F7-CDD2-611E-C86F-A39CE7BDE134}"/>
              </a:ext>
            </a:extLst>
          </p:cNvPr>
          <p:cNvSpPr>
            <a:spLocks noGrp="1"/>
          </p:cNvSpPr>
          <p:nvPr>
            <p:ph type="dt" sz="half" idx="10"/>
          </p:nvPr>
        </p:nvSpPr>
        <p:spPr/>
        <p:txBody>
          <a:bodyPr/>
          <a:lstStyle/>
          <a:p>
            <a:fld id="{65B1E1A1-B71F-5043-8C8F-1B1F6F61A3A4}" type="datetime1">
              <a:rPr lang="en-GB" smtClean="0"/>
              <a:t>2024-11-18</a:t>
            </a:fld>
            <a:endParaRPr lang="en-US"/>
          </a:p>
        </p:txBody>
      </p:sp>
      <p:sp>
        <p:nvSpPr>
          <p:cNvPr id="6" name="Footer Placeholder 5">
            <a:extLst>
              <a:ext uri="{FF2B5EF4-FFF2-40B4-BE49-F238E27FC236}">
                <a16:creationId xmlns:a16="http://schemas.microsoft.com/office/drawing/2014/main" id="{1BE632E8-067C-EF0C-DE7D-FF79A0421B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130A78-0662-3B81-AA76-00502ECA4B01}"/>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64661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F6978-6EF9-8E91-0164-6FD826234BF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90FC147-B4F7-F98C-24C5-0CDCA5DC7C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AF071B0-94B8-5A3D-EB74-81FA64386AB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18A3950-F895-900F-D823-03221EDC71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26EC38C-0E09-7A4D-98D4-70483255037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CE4215E-5CD4-D667-56C2-E0E2CC204FE5}"/>
              </a:ext>
            </a:extLst>
          </p:cNvPr>
          <p:cNvSpPr>
            <a:spLocks noGrp="1"/>
          </p:cNvSpPr>
          <p:nvPr>
            <p:ph type="dt" sz="half" idx="10"/>
          </p:nvPr>
        </p:nvSpPr>
        <p:spPr/>
        <p:txBody>
          <a:bodyPr/>
          <a:lstStyle/>
          <a:p>
            <a:fld id="{C020C22E-EBA7-F24E-BBA7-046829873129}" type="datetime1">
              <a:rPr lang="en-GB" smtClean="0"/>
              <a:t>2024-11-18</a:t>
            </a:fld>
            <a:endParaRPr lang="en-US"/>
          </a:p>
        </p:txBody>
      </p:sp>
      <p:sp>
        <p:nvSpPr>
          <p:cNvPr id="8" name="Footer Placeholder 7">
            <a:extLst>
              <a:ext uri="{FF2B5EF4-FFF2-40B4-BE49-F238E27FC236}">
                <a16:creationId xmlns:a16="http://schemas.microsoft.com/office/drawing/2014/main" id="{091D8628-335D-3397-8D5A-0FA6AFEEB5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1801F5-AE7D-080B-BCCA-50F581C878D2}"/>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346125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0CC3C-8D7E-276E-F7AB-1A7151A49AC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7C17F56-A82D-5A34-B2E0-46AC821192E9}"/>
              </a:ext>
            </a:extLst>
          </p:cNvPr>
          <p:cNvSpPr>
            <a:spLocks noGrp="1"/>
          </p:cNvSpPr>
          <p:nvPr>
            <p:ph type="dt" sz="half" idx="10"/>
          </p:nvPr>
        </p:nvSpPr>
        <p:spPr/>
        <p:txBody>
          <a:bodyPr/>
          <a:lstStyle/>
          <a:p>
            <a:fld id="{B1FBD0C9-9111-594B-94C2-6DBEAA932C16}" type="datetime1">
              <a:rPr lang="en-GB" smtClean="0"/>
              <a:t>2024-11-18</a:t>
            </a:fld>
            <a:endParaRPr lang="en-US"/>
          </a:p>
        </p:txBody>
      </p:sp>
      <p:sp>
        <p:nvSpPr>
          <p:cNvPr id="4" name="Footer Placeholder 3">
            <a:extLst>
              <a:ext uri="{FF2B5EF4-FFF2-40B4-BE49-F238E27FC236}">
                <a16:creationId xmlns:a16="http://schemas.microsoft.com/office/drawing/2014/main" id="{9FF0CAA7-63BB-5A15-36A2-5725BDB4E9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6B923C-AE60-B5DA-570A-928CF7F4151D}"/>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329262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6AFCD2-DFCA-D1C8-FC58-5FC33AA22E82}"/>
              </a:ext>
            </a:extLst>
          </p:cNvPr>
          <p:cNvSpPr>
            <a:spLocks noGrp="1"/>
          </p:cNvSpPr>
          <p:nvPr>
            <p:ph type="dt" sz="half" idx="10"/>
          </p:nvPr>
        </p:nvSpPr>
        <p:spPr/>
        <p:txBody>
          <a:bodyPr/>
          <a:lstStyle/>
          <a:p>
            <a:fld id="{8D5774CF-EDCD-D145-8B78-C31D37B1A2EA}" type="datetime1">
              <a:rPr lang="en-GB" smtClean="0"/>
              <a:t>2024-11-18</a:t>
            </a:fld>
            <a:endParaRPr lang="en-US"/>
          </a:p>
        </p:txBody>
      </p:sp>
      <p:sp>
        <p:nvSpPr>
          <p:cNvPr id="3" name="Footer Placeholder 2">
            <a:extLst>
              <a:ext uri="{FF2B5EF4-FFF2-40B4-BE49-F238E27FC236}">
                <a16:creationId xmlns:a16="http://schemas.microsoft.com/office/drawing/2014/main" id="{49870E46-112B-254D-4D4A-C3C22423EE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DE700D-8242-178F-1F91-88D7399216C0}"/>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160632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936B-C315-61C9-F41F-A1A7E80E7EF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61A3AA1-4796-0FFD-E03A-4DB7E5D1DA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E51CF6C-592C-1BB5-4561-62FEBF2A6F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FD1484-1E3A-EFDF-C053-FEA209427D4E}"/>
              </a:ext>
            </a:extLst>
          </p:cNvPr>
          <p:cNvSpPr>
            <a:spLocks noGrp="1"/>
          </p:cNvSpPr>
          <p:nvPr>
            <p:ph type="dt" sz="half" idx="10"/>
          </p:nvPr>
        </p:nvSpPr>
        <p:spPr/>
        <p:txBody>
          <a:bodyPr/>
          <a:lstStyle/>
          <a:p>
            <a:fld id="{185E3CFF-47B6-8B4D-9220-9A8A0F1A69B5}" type="datetime1">
              <a:rPr lang="en-GB" smtClean="0"/>
              <a:t>2024-11-18</a:t>
            </a:fld>
            <a:endParaRPr lang="en-US"/>
          </a:p>
        </p:txBody>
      </p:sp>
      <p:sp>
        <p:nvSpPr>
          <p:cNvPr id="6" name="Footer Placeholder 5">
            <a:extLst>
              <a:ext uri="{FF2B5EF4-FFF2-40B4-BE49-F238E27FC236}">
                <a16:creationId xmlns:a16="http://schemas.microsoft.com/office/drawing/2014/main" id="{1DAE1501-C741-245A-CE97-D38C952F3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62C19D-A96F-51BE-BF8B-FC9BE2B5DCFC}"/>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64853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ED7C3-1AE1-DA2A-FC2A-B52BB29CF0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BBE9D91-2A1F-32EC-B1AB-E51639C428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3CBF38-A8AF-AA20-E1C6-B96823488D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A6FFF95-4534-5FEE-1773-3F7B93BC3318}"/>
              </a:ext>
            </a:extLst>
          </p:cNvPr>
          <p:cNvSpPr>
            <a:spLocks noGrp="1"/>
          </p:cNvSpPr>
          <p:nvPr>
            <p:ph type="dt" sz="half" idx="10"/>
          </p:nvPr>
        </p:nvSpPr>
        <p:spPr/>
        <p:txBody>
          <a:bodyPr/>
          <a:lstStyle/>
          <a:p>
            <a:fld id="{153E0CD1-4D99-0941-A7A0-186A104BDDCF}" type="datetime1">
              <a:rPr lang="en-GB" smtClean="0"/>
              <a:t>2024-11-18</a:t>
            </a:fld>
            <a:endParaRPr lang="en-US"/>
          </a:p>
        </p:txBody>
      </p:sp>
      <p:sp>
        <p:nvSpPr>
          <p:cNvPr id="6" name="Footer Placeholder 5">
            <a:extLst>
              <a:ext uri="{FF2B5EF4-FFF2-40B4-BE49-F238E27FC236}">
                <a16:creationId xmlns:a16="http://schemas.microsoft.com/office/drawing/2014/main" id="{80A43800-4987-52CF-44E0-9A7D0CA1F4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9BF46-7F32-E3FB-36FD-305D4C7D2C5D}"/>
              </a:ext>
            </a:extLst>
          </p:cNvPr>
          <p:cNvSpPr>
            <a:spLocks noGrp="1"/>
          </p:cNvSpPr>
          <p:nvPr>
            <p:ph type="sldNum" sz="quarter" idx="12"/>
          </p:nvPr>
        </p:nvSpPr>
        <p:spPr/>
        <p:txBody>
          <a:bodyPr/>
          <a:lstStyle/>
          <a:p>
            <a:fld id="{6AB33261-7709-9B42-91C9-5735E2431A47}" type="slidenum">
              <a:rPr lang="en-US" smtClean="0"/>
              <a:t>‹#›</a:t>
            </a:fld>
            <a:endParaRPr lang="en-US"/>
          </a:p>
        </p:txBody>
      </p:sp>
    </p:spTree>
    <p:extLst>
      <p:ext uri="{BB962C8B-B14F-4D97-AF65-F5344CB8AC3E}">
        <p14:creationId xmlns:p14="http://schemas.microsoft.com/office/powerpoint/2010/main" val="231722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E70947-0032-769D-A81D-DA6AB2295E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B2E4782-9B77-03B7-DE0C-156B733DFF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B3C899-EF4A-0385-7451-E36EE6F4FB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BFD7A4F-BD9A-5C41-86F1-F45CEB0325D0}" type="datetime1">
              <a:rPr lang="en-GB" smtClean="0"/>
              <a:t>2024-11-18</a:t>
            </a:fld>
            <a:endParaRPr lang="en-US"/>
          </a:p>
        </p:txBody>
      </p:sp>
      <p:sp>
        <p:nvSpPr>
          <p:cNvPr id="5" name="Footer Placeholder 4">
            <a:extLst>
              <a:ext uri="{FF2B5EF4-FFF2-40B4-BE49-F238E27FC236}">
                <a16:creationId xmlns:a16="http://schemas.microsoft.com/office/drawing/2014/main" id="{A9C7AB9C-C9D3-2B47-19F8-54EDC21285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8D1012E-020F-C229-DD3F-4DC4277406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B33261-7709-9B42-91C9-5735E2431A47}" type="slidenum">
              <a:rPr lang="en-US" smtClean="0"/>
              <a:t>‹#›</a:t>
            </a:fld>
            <a:endParaRPr lang="en-US"/>
          </a:p>
        </p:txBody>
      </p:sp>
    </p:spTree>
    <p:extLst>
      <p:ext uri="{BB962C8B-B14F-4D97-AF65-F5344CB8AC3E}">
        <p14:creationId xmlns:p14="http://schemas.microsoft.com/office/powerpoint/2010/main" val="377680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D4D0C64-047C-6391-FBF1-E820226F7B99}"/>
              </a:ext>
            </a:extLst>
          </p:cNvPr>
          <p:cNvSpPr>
            <a:spLocks noGrp="1"/>
          </p:cNvSpPr>
          <p:nvPr>
            <p:ph type="ctrTitle"/>
          </p:nvPr>
        </p:nvSpPr>
        <p:spPr>
          <a:xfrm>
            <a:off x="1166134" y="1502008"/>
            <a:ext cx="10053763" cy="2379112"/>
          </a:xfrm>
        </p:spPr>
        <p:txBody>
          <a:bodyPr anchor="b">
            <a:normAutofit fontScale="90000"/>
          </a:bodyPr>
          <a:lstStyle/>
          <a:p>
            <a:pPr algn="l"/>
            <a:br>
              <a:rPr lang="en-US" sz="3400" b="1" dirty="0">
                <a:solidFill>
                  <a:srgbClr val="FFFFFF"/>
                </a:solidFill>
                <a:latin typeface="Century Gothic" panose="020B0502020202020204" pitchFamily="34" charset="0"/>
              </a:rPr>
            </a:br>
            <a:r>
              <a:rPr lang="en-US" sz="5000" b="1" dirty="0">
                <a:solidFill>
                  <a:srgbClr val="FFFFFF"/>
                </a:solidFill>
                <a:latin typeface="Century Gothic" panose="020B0502020202020204" pitchFamily="34" charset="0"/>
              </a:rPr>
              <a:t>Raising ambition and accelerating the delivery of climate finance</a:t>
            </a:r>
            <a:br>
              <a:rPr lang="en-US" sz="5000" b="1" dirty="0">
                <a:solidFill>
                  <a:srgbClr val="FFFFFF"/>
                </a:solidFill>
                <a:latin typeface="Century Gothic" panose="020B0502020202020204" pitchFamily="34" charset="0"/>
              </a:rPr>
            </a:br>
            <a:br>
              <a:rPr lang="en-US" sz="2400" b="1" dirty="0">
                <a:solidFill>
                  <a:srgbClr val="FFFFFF"/>
                </a:solidFill>
                <a:latin typeface="Century Gothic" panose="020B0502020202020204" pitchFamily="34" charset="0"/>
              </a:rPr>
            </a:br>
            <a:r>
              <a:rPr lang="en-US" sz="2200" b="1" dirty="0">
                <a:solidFill>
                  <a:srgbClr val="FFFFFF"/>
                </a:solidFill>
                <a:latin typeface="Century Gothic" panose="020B0502020202020204" pitchFamily="34" charset="0"/>
              </a:rPr>
              <a:t>Third Report of the Independent High-Level Expert Group on Climate Finance </a:t>
            </a:r>
            <a:br>
              <a:rPr lang="en-US" sz="3400" b="1" dirty="0">
                <a:solidFill>
                  <a:srgbClr val="FFFFFF"/>
                </a:solidFill>
                <a:latin typeface="Century Gothic" panose="020B0502020202020204" pitchFamily="34" charset="0"/>
              </a:rPr>
            </a:br>
            <a:endParaRPr lang="en-US" sz="3400" b="1" dirty="0">
              <a:solidFill>
                <a:srgbClr val="FFFFFF"/>
              </a:solidFill>
              <a:latin typeface="Century Gothic" panose="020B0502020202020204" pitchFamily="34" charset="0"/>
            </a:endParaRPr>
          </a:p>
        </p:txBody>
      </p:sp>
      <p:sp>
        <p:nvSpPr>
          <p:cNvPr id="3" name="Subtitle 2">
            <a:extLst>
              <a:ext uri="{FF2B5EF4-FFF2-40B4-BE49-F238E27FC236}">
                <a16:creationId xmlns:a16="http://schemas.microsoft.com/office/drawing/2014/main" id="{378ADE66-47E3-072E-6BC5-0571E937E96C}"/>
              </a:ext>
            </a:extLst>
          </p:cNvPr>
          <p:cNvSpPr>
            <a:spLocks noGrp="1"/>
          </p:cNvSpPr>
          <p:nvPr>
            <p:ph type="subTitle" idx="1"/>
          </p:nvPr>
        </p:nvSpPr>
        <p:spPr>
          <a:xfrm>
            <a:off x="1350682" y="4870824"/>
            <a:ext cx="10005951" cy="1458258"/>
          </a:xfrm>
        </p:spPr>
        <p:txBody>
          <a:bodyPr anchor="ctr">
            <a:normAutofit/>
          </a:bodyPr>
          <a:lstStyle/>
          <a:p>
            <a:pPr algn="l"/>
            <a:r>
              <a:rPr lang="en-US" b="1" dirty="0">
                <a:latin typeface="Century Gothic" panose="020B0502020202020204" pitchFamily="34" charset="0"/>
              </a:rPr>
              <a:t>Amar Bhattacharya</a:t>
            </a:r>
          </a:p>
          <a:p>
            <a:pPr algn="l"/>
            <a:r>
              <a:rPr lang="en-US" dirty="0" err="1">
                <a:latin typeface="Century Gothic" panose="020B0502020202020204" pitchFamily="34" charset="0"/>
              </a:rPr>
              <a:t>SCoP</a:t>
            </a:r>
            <a:r>
              <a:rPr lang="en-US" dirty="0">
                <a:latin typeface="Century Gothic" panose="020B0502020202020204" pitchFamily="34" charset="0"/>
              </a:rPr>
              <a:t> Webinar</a:t>
            </a:r>
          </a:p>
          <a:p>
            <a:pPr algn="l"/>
            <a:r>
              <a:rPr lang="en-US">
                <a:latin typeface="Century Gothic" panose="020B0502020202020204" pitchFamily="34" charset="0"/>
              </a:rPr>
              <a:t>1</a:t>
            </a:r>
            <a:r>
              <a:rPr lang="en-US" dirty="0">
                <a:latin typeface="Century Gothic" panose="020B0502020202020204" pitchFamily="34" charset="0"/>
              </a:rPr>
              <a:t>3</a:t>
            </a:r>
            <a:r>
              <a:rPr lang="en-US">
                <a:latin typeface="Century Gothic" panose="020B0502020202020204" pitchFamily="34" charset="0"/>
              </a:rPr>
              <a:t> </a:t>
            </a:r>
            <a:r>
              <a:rPr lang="en-US" dirty="0">
                <a:latin typeface="Century Gothic" panose="020B0502020202020204" pitchFamily="34" charset="0"/>
              </a:rPr>
              <a:t>December 2024</a:t>
            </a:r>
          </a:p>
        </p:txBody>
      </p:sp>
      <p:sp>
        <p:nvSpPr>
          <p:cNvPr id="4" name="Slide Number Placeholder 3">
            <a:extLst>
              <a:ext uri="{FF2B5EF4-FFF2-40B4-BE49-F238E27FC236}">
                <a16:creationId xmlns:a16="http://schemas.microsoft.com/office/drawing/2014/main" id="{1DC7FAB7-0D07-07FB-AC43-1E37E357605F}"/>
              </a:ext>
            </a:extLst>
          </p:cNvPr>
          <p:cNvSpPr>
            <a:spLocks noGrp="1"/>
          </p:cNvSpPr>
          <p:nvPr>
            <p:ph type="sldNum" sz="quarter" idx="12"/>
          </p:nvPr>
        </p:nvSpPr>
        <p:spPr/>
        <p:txBody>
          <a:bodyPr/>
          <a:lstStyle/>
          <a:p>
            <a:fld id="{6AB33261-7709-9B42-91C9-5735E2431A47}" type="slidenum">
              <a:rPr lang="en-US" smtClean="0"/>
              <a:t>1</a:t>
            </a:fld>
            <a:endParaRPr lang="en-US"/>
          </a:p>
        </p:txBody>
      </p:sp>
    </p:spTree>
    <p:extLst>
      <p:ext uri="{BB962C8B-B14F-4D97-AF65-F5344CB8AC3E}">
        <p14:creationId xmlns:p14="http://schemas.microsoft.com/office/powerpoint/2010/main" val="1579733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D82F-AC54-3292-9BB7-90A5D433ADD7}"/>
              </a:ext>
            </a:extLst>
          </p:cNvPr>
          <p:cNvSpPr>
            <a:spLocks noGrp="1"/>
          </p:cNvSpPr>
          <p:nvPr>
            <p:ph type="title"/>
          </p:nvPr>
        </p:nvSpPr>
        <p:spPr>
          <a:xfrm>
            <a:off x="342285" y="238478"/>
            <a:ext cx="11507430" cy="814818"/>
          </a:xfrm>
        </p:spPr>
        <p:txBody>
          <a:bodyPr>
            <a:noAutofit/>
          </a:bodyPr>
          <a:lstStyle/>
          <a:p>
            <a:r>
              <a:rPr lang="en-GB" sz="3200" b="1" dirty="0">
                <a:solidFill>
                  <a:schemeClr val="tx2">
                    <a:lumMod val="90000"/>
                    <a:lumOff val="10000"/>
                  </a:schemeClr>
                </a:solidFill>
                <a:latin typeface="Century Gothic" panose="020B0502020202020204" pitchFamily="34" charset="0"/>
              </a:rPr>
              <a:t>Accelerating delivery of the action agenda on climate finance</a:t>
            </a:r>
            <a:r>
              <a:rPr lang="en-US" sz="3200" b="1" dirty="0">
                <a:solidFill>
                  <a:schemeClr val="tx2">
                    <a:lumMod val="90000"/>
                    <a:lumOff val="10000"/>
                  </a:schemeClr>
                </a:solidFill>
                <a:latin typeface="Century Gothic" panose="020B0502020202020204" pitchFamily="34" charset="0"/>
              </a:rPr>
              <a:t> </a:t>
            </a:r>
          </a:p>
        </p:txBody>
      </p:sp>
      <p:sp>
        <p:nvSpPr>
          <p:cNvPr id="5" name="Slide Number Placeholder 3">
            <a:extLst>
              <a:ext uri="{FF2B5EF4-FFF2-40B4-BE49-F238E27FC236}">
                <a16:creationId xmlns:a16="http://schemas.microsoft.com/office/drawing/2014/main" id="{68302959-7753-386A-8730-2D54FB46BB32}"/>
              </a:ext>
            </a:extLst>
          </p:cNvPr>
          <p:cNvSpPr txBox="1">
            <a:spLocks/>
          </p:cNvSpPr>
          <p:nvPr/>
        </p:nvSpPr>
        <p:spPr>
          <a:xfrm>
            <a:off x="11082260" y="6362959"/>
            <a:ext cx="785889" cy="256563"/>
          </a:xfrm>
          <a:prstGeom prst="rect">
            <a:avLst/>
          </a:prstGeom>
        </p:spPr>
        <p:txBody>
          <a:bodyPr vert="horz" lIns="0" tIns="0" rIns="0" bIns="0" rtlCol="0" anchor="b" anchorCtr="0"/>
          <a:lstStyle>
            <a:defPPr>
              <a:defRPr lang="en-US"/>
            </a:defPPr>
            <a:lvl1pPr marL="0" algn="r" defTabSz="914400" rtl="0" eaLnBrk="1" latinLnBrk="0" hangingPunct="1">
              <a:defRPr sz="1067"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DBE135E-2566-4748-853C-8A3B78F0FB00}" type="slidenum">
              <a:rPr lang="en-GB" smtClean="0">
                <a:latin typeface="Century Gothic"/>
              </a:rPr>
              <a:pPr>
                <a:defRPr/>
              </a:pPr>
              <a:t>10</a:t>
            </a:fld>
            <a:endParaRPr lang="en-GB" dirty="0">
              <a:latin typeface="Century Gothic"/>
            </a:endParaRPr>
          </a:p>
        </p:txBody>
      </p:sp>
      <p:sp>
        <p:nvSpPr>
          <p:cNvPr id="3" name="TextBox 2">
            <a:extLst>
              <a:ext uri="{FF2B5EF4-FFF2-40B4-BE49-F238E27FC236}">
                <a16:creationId xmlns:a16="http://schemas.microsoft.com/office/drawing/2014/main" id="{99D4ED1A-D66E-CBDB-3EBF-9A8C90E5034B}"/>
              </a:ext>
            </a:extLst>
          </p:cNvPr>
          <p:cNvSpPr txBox="1"/>
          <p:nvPr/>
        </p:nvSpPr>
        <p:spPr>
          <a:xfrm>
            <a:off x="428263" y="1250066"/>
            <a:ext cx="11421452" cy="5558125"/>
          </a:xfrm>
          <a:prstGeom prst="rect">
            <a:avLst/>
          </a:prstGeom>
          <a:noFill/>
        </p:spPr>
        <p:txBody>
          <a:bodyPr wrap="square" rtlCol="0">
            <a:spAutoFit/>
          </a:bodyPr>
          <a:lstStyle/>
          <a:p>
            <a:pPr marL="342900" indent="-342900">
              <a:lnSpc>
                <a:spcPct val="115000"/>
              </a:lnSpc>
              <a:spcAft>
                <a:spcPts val="600"/>
              </a:spcAft>
              <a:buFont typeface="+mj-lt"/>
              <a:buAutoNum type="arabicPeriod" startAt="3"/>
            </a:pPr>
            <a:r>
              <a:rPr lang="en-GB" b="1" kern="100" dirty="0">
                <a:solidFill>
                  <a:schemeClr val="tx2">
                    <a:lumMod val="90000"/>
                    <a:lumOff val="10000"/>
                  </a:schemeClr>
                </a:solidFill>
                <a:latin typeface="Aptos" panose="020B0004020202020204" pitchFamily="34" charset="0"/>
                <a:cs typeface="Times New Roman" panose="02020603050405020304" pitchFamily="18" charset="0"/>
              </a:rPr>
              <a:t>B</a:t>
            </a: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oost domestic resource mobilisation</a:t>
            </a:r>
          </a:p>
          <a:p>
            <a:pPr marL="742950" lvl="1" indent="-285750">
              <a:lnSpc>
                <a:spcPct val="115000"/>
              </a:lnSpc>
              <a:spcAft>
                <a:spcPts val="600"/>
              </a:spcAft>
              <a:buFont typeface="Arial" panose="020B0604020202020204" pitchFamily="34" charset="0"/>
              <a:buChar char="•"/>
            </a:pPr>
            <a:r>
              <a:rPr lang="en-GB" kern="100" dirty="0">
                <a:solidFill>
                  <a:schemeClr val="tx2">
                    <a:lumMod val="90000"/>
                    <a:lumOff val="10000"/>
                  </a:schemeClr>
                </a:solidFill>
                <a:latin typeface="Aptos" panose="020B0004020202020204" pitchFamily="34" charset="0"/>
                <a:ea typeface="Aptos" panose="020B0004020202020204" pitchFamily="34" charset="0"/>
                <a:cs typeface="Times New Roman" panose="02020603050405020304" pitchFamily="18" charset="0"/>
              </a:rPr>
              <a:t>T</a:t>
            </a: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here is major scope to raise tax revenues in many EMDCs.</a:t>
            </a:r>
          </a:p>
          <a:p>
            <a:pPr marL="742950" lvl="1" indent="-285750">
              <a:lnSpc>
                <a:spcPct val="115000"/>
              </a:lnSpc>
              <a:spcAft>
                <a:spcPts val="600"/>
              </a:spcAft>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Carbon pricing and elimination of harmful subsidies provides tremendous potential to raise revenues during the transition while efficiently providing incentives to reduce emissions.</a:t>
            </a:r>
          </a:p>
          <a:p>
            <a:pPr marL="742950" lvl="1" indent="-285750">
              <a:lnSpc>
                <a:spcPct val="115000"/>
              </a:lnSpc>
              <a:spcAft>
                <a:spcPts val="600"/>
              </a:spcAft>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All of these measures will require strong international tax cooperation.</a:t>
            </a:r>
          </a:p>
          <a:p>
            <a:pPr marL="342900" indent="-342900">
              <a:lnSpc>
                <a:spcPct val="115000"/>
              </a:lnSpc>
              <a:buFont typeface="+mj-lt"/>
              <a:buAutoNum type="arabicPeriod" startAt="3"/>
            </a:pP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Mobilising private finance at scale and reducing cost of capital</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the public and private sector need to strengthen collaboration to develop sectoral investment plans and co-create project pipelines.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scaling up and replicating more effective risk-sharing mechanisms and credit enhancement can help improve the availability and reduce the cost of capital in EMDCs.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revamping the financial system can help create a virtuous cycle for private capital mobilisation in EMDCs.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tackling supply-side regulatory and incentive barriers to remove legal and organisational constraints to investing in EMDCs, especially for clean energy and green industrialisation, is another important way to unlock institutional capital for EMDCs.</a:t>
            </a:r>
          </a:p>
          <a:p>
            <a:pPr marL="342900" indent="-342900">
              <a:lnSpc>
                <a:spcPct val="115000"/>
              </a:lnSpc>
              <a:spcAft>
                <a:spcPts val="600"/>
              </a:spcAft>
              <a:buFont typeface="+mj-lt"/>
              <a:buAutoNum type="arabicPeriod" startAt="3"/>
            </a:pPr>
            <a:endParaRPr lang="en-GB"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endParaRPr>
          </a:p>
          <a:p>
            <a:pPr lvl="1">
              <a:lnSpc>
                <a:spcPct val="115000"/>
              </a:lnSpc>
              <a:spcAft>
                <a:spcPts val="600"/>
              </a:spcAft>
            </a:pPr>
            <a:endParaRPr lang="en-US" dirty="0"/>
          </a:p>
        </p:txBody>
      </p:sp>
    </p:spTree>
    <p:extLst>
      <p:ext uri="{BB962C8B-B14F-4D97-AF65-F5344CB8AC3E}">
        <p14:creationId xmlns:p14="http://schemas.microsoft.com/office/powerpoint/2010/main" val="3984778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D82F-AC54-3292-9BB7-90A5D433ADD7}"/>
              </a:ext>
            </a:extLst>
          </p:cNvPr>
          <p:cNvSpPr>
            <a:spLocks noGrp="1"/>
          </p:cNvSpPr>
          <p:nvPr>
            <p:ph type="title"/>
          </p:nvPr>
        </p:nvSpPr>
        <p:spPr>
          <a:xfrm>
            <a:off x="342285" y="238478"/>
            <a:ext cx="11507430" cy="814818"/>
          </a:xfrm>
        </p:spPr>
        <p:txBody>
          <a:bodyPr>
            <a:noAutofit/>
          </a:bodyPr>
          <a:lstStyle/>
          <a:p>
            <a:r>
              <a:rPr lang="en-GB" sz="3200" b="1" dirty="0">
                <a:solidFill>
                  <a:schemeClr val="tx2">
                    <a:lumMod val="90000"/>
                    <a:lumOff val="10000"/>
                  </a:schemeClr>
                </a:solidFill>
                <a:latin typeface="Century Gothic" panose="020B0502020202020204" pitchFamily="34" charset="0"/>
              </a:rPr>
              <a:t>Accelerating delivery of the action agenda on climate finance</a:t>
            </a:r>
            <a:r>
              <a:rPr lang="en-US" sz="3200" b="1" dirty="0">
                <a:solidFill>
                  <a:schemeClr val="tx2">
                    <a:lumMod val="90000"/>
                    <a:lumOff val="10000"/>
                  </a:schemeClr>
                </a:solidFill>
                <a:latin typeface="Century Gothic" panose="020B0502020202020204" pitchFamily="34" charset="0"/>
              </a:rPr>
              <a:t> </a:t>
            </a:r>
          </a:p>
        </p:txBody>
      </p:sp>
      <p:sp>
        <p:nvSpPr>
          <p:cNvPr id="5" name="Slide Number Placeholder 3">
            <a:extLst>
              <a:ext uri="{FF2B5EF4-FFF2-40B4-BE49-F238E27FC236}">
                <a16:creationId xmlns:a16="http://schemas.microsoft.com/office/drawing/2014/main" id="{68302959-7753-386A-8730-2D54FB46BB32}"/>
              </a:ext>
            </a:extLst>
          </p:cNvPr>
          <p:cNvSpPr txBox="1">
            <a:spLocks/>
          </p:cNvSpPr>
          <p:nvPr/>
        </p:nvSpPr>
        <p:spPr>
          <a:xfrm>
            <a:off x="11082260" y="6362959"/>
            <a:ext cx="785889" cy="256563"/>
          </a:xfrm>
          <a:prstGeom prst="rect">
            <a:avLst/>
          </a:prstGeom>
        </p:spPr>
        <p:txBody>
          <a:bodyPr vert="horz" lIns="0" tIns="0" rIns="0" bIns="0" rtlCol="0" anchor="b" anchorCtr="0"/>
          <a:lstStyle>
            <a:defPPr>
              <a:defRPr lang="en-US"/>
            </a:defPPr>
            <a:lvl1pPr marL="0" algn="r" defTabSz="914400" rtl="0" eaLnBrk="1" latinLnBrk="0" hangingPunct="1">
              <a:defRPr sz="1067"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DBE135E-2566-4748-853C-8A3B78F0FB00}" type="slidenum">
              <a:rPr lang="en-GB" smtClean="0">
                <a:latin typeface="Century Gothic"/>
              </a:rPr>
              <a:pPr>
                <a:defRPr/>
              </a:pPr>
              <a:t>11</a:t>
            </a:fld>
            <a:endParaRPr lang="en-GB" dirty="0">
              <a:latin typeface="Century Gothic"/>
            </a:endParaRPr>
          </a:p>
        </p:txBody>
      </p:sp>
      <p:sp>
        <p:nvSpPr>
          <p:cNvPr id="3" name="TextBox 2">
            <a:extLst>
              <a:ext uri="{FF2B5EF4-FFF2-40B4-BE49-F238E27FC236}">
                <a16:creationId xmlns:a16="http://schemas.microsoft.com/office/drawing/2014/main" id="{99D4ED1A-D66E-CBDB-3EBF-9A8C90E5034B}"/>
              </a:ext>
            </a:extLst>
          </p:cNvPr>
          <p:cNvSpPr txBox="1"/>
          <p:nvPr/>
        </p:nvSpPr>
        <p:spPr>
          <a:xfrm>
            <a:off x="428263" y="1250066"/>
            <a:ext cx="11421452" cy="5568897"/>
          </a:xfrm>
          <a:prstGeom prst="rect">
            <a:avLst/>
          </a:prstGeom>
          <a:noFill/>
        </p:spPr>
        <p:txBody>
          <a:bodyPr wrap="square" rtlCol="0">
            <a:spAutoFit/>
          </a:bodyPr>
          <a:lstStyle/>
          <a:p>
            <a:pPr marL="342900" indent="-342900">
              <a:lnSpc>
                <a:spcPct val="115000"/>
              </a:lnSpc>
              <a:buFont typeface="+mj-lt"/>
              <a:buAutoNum type="arabicPeriod" startAt="5"/>
            </a:pP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An MDB and DFI system that works for climate action</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Multilateral development banks (MDBs) have been at the forefront of the expansion in international climate finance.</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MDBs have also embarked on a coordinated programme of reform to implement the agenda of “better, bigger and more effective MDBs”.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Much greater expansion in lending capacity will be needed to deliver on the Paris Agreement.</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Beyond the MDBs, an integrated global network of public development banks (PDBs) through the Finance in Common Summit (</a:t>
            </a:r>
            <a:r>
              <a:rPr lang="en-GB" kern="100" dirty="0" err="1">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FiCS</a:t>
            </a: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 initiative, can be a powerful force for climate action and finance.</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latin typeface="Aptos" panose="020B0004020202020204" pitchFamily="34" charset="0"/>
                <a:ea typeface="Aptos" panose="020B0004020202020204" pitchFamily="34" charset="0"/>
                <a:cs typeface="Times New Roman" panose="02020603050405020304" pitchFamily="18" charset="0"/>
              </a:rPr>
              <a:t>Role and effectiveness of multilateral climate funds also need to be revamped.</a:t>
            </a:r>
            <a:endPar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15000"/>
              </a:lnSpc>
              <a:buFont typeface="+mj-lt"/>
              <a:buAutoNum type="arabicPeriod" startAt="6"/>
            </a:pP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Tapping the potential of carbon markets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The voluntary carbon market (VCM has the potential to generate much-needed revenues.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latin typeface="Aptos" panose="020B0004020202020204" pitchFamily="34" charset="0"/>
                <a:ea typeface="Aptos" panose="020B0004020202020204" pitchFamily="34" charset="0"/>
                <a:cs typeface="Times New Roman" panose="02020603050405020304" pitchFamily="18" charset="0"/>
              </a:rPr>
              <a:t>C</a:t>
            </a: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onsensus reached on the standards for Article 6.4 at COP29.</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Clear and operational guidelines for the use of carbon credits by buyers in their decarbonisation strategies.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Finally, enabling EMDCs to develop and manage their use of carbon markets is an additional pillar in the pursuit of greater integrity and scale of carbon credit markets.</a:t>
            </a:r>
          </a:p>
          <a:p>
            <a:pPr marL="342900" indent="-342900">
              <a:lnSpc>
                <a:spcPct val="115000"/>
              </a:lnSpc>
              <a:spcAft>
                <a:spcPts val="600"/>
              </a:spcAft>
              <a:buFont typeface="+mj-lt"/>
              <a:buAutoNum type="arabicPeriod" startAt="3"/>
            </a:pPr>
            <a:endParaRPr lang="en-GB"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endParaRPr>
          </a:p>
          <a:p>
            <a:pPr lvl="1">
              <a:lnSpc>
                <a:spcPct val="115000"/>
              </a:lnSpc>
              <a:spcAft>
                <a:spcPts val="600"/>
              </a:spcAft>
            </a:pPr>
            <a:endParaRPr lang="en-US" dirty="0"/>
          </a:p>
        </p:txBody>
      </p:sp>
    </p:spTree>
    <p:extLst>
      <p:ext uri="{BB962C8B-B14F-4D97-AF65-F5344CB8AC3E}">
        <p14:creationId xmlns:p14="http://schemas.microsoft.com/office/powerpoint/2010/main" val="327057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D82F-AC54-3292-9BB7-90A5D433ADD7}"/>
              </a:ext>
            </a:extLst>
          </p:cNvPr>
          <p:cNvSpPr>
            <a:spLocks noGrp="1"/>
          </p:cNvSpPr>
          <p:nvPr>
            <p:ph type="title"/>
          </p:nvPr>
        </p:nvSpPr>
        <p:spPr>
          <a:xfrm>
            <a:off x="342285" y="238478"/>
            <a:ext cx="11507430" cy="814818"/>
          </a:xfrm>
        </p:spPr>
        <p:txBody>
          <a:bodyPr>
            <a:noAutofit/>
          </a:bodyPr>
          <a:lstStyle/>
          <a:p>
            <a:r>
              <a:rPr lang="en-GB" sz="3200" b="1" dirty="0">
                <a:solidFill>
                  <a:schemeClr val="tx2">
                    <a:lumMod val="90000"/>
                    <a:lumOff val="10000"/>
                  </a:schemeClr>
                </a:solidFill>
                <a:latin typeface="Century Gothic" panose="020B0502020202020204" pitchFamily="34" charset="0"/>
              </a:rPr>
              <a:t>Accelerating delivery of the action agenda on climate finance</a:t>
            </a:r>
            <a:r>
              <a:rPr lang="en-US" sz="3200" b="1" dirty="0">
                <a:solidFill>
                  <a:schemeClr val="tx2">
                    <a:lumMod val="90000"/>
                    <a:lumOff val="10000"/>
                  </a:schemeClr>
                </a:solidFill>
                <a:latin typeface="Century Gothic" panose="020B0502020202020204" pitchFamily="34" charset="0"/>
              </a:rPr>
              <a:t> </a:t>
            </a:r>
          </a:p>
        </p:txBody>
      </p:sp>
      <p:sp>
        <p:nvSpPr>
          <p:cNvPr id="5" name="Slide Number Placeholder 3">
            <a:extLst>
              <a:ext uri="{FF2B5EF4-FFF2-40B4-BE49-F238E27FC236}">
                <a16:creationId xmlns:a16="http://schemas.microsoft.com/office/drawing/2014/main" id="{68302959-7753-386A-8730-2D54FB46BB32}"/>
              </a:ext>
            </a:extLst>
          </p:cNvPr>
          <p:cNvSpPr txBox="1">
            <a:spLocks/>
          </p:cNvSpPr>
          <p:nvPr/>
        </p:nvSpPr>
        <p:spPr>
          <a:xfrm>
            <a:off x="11082260" y="6362959"/>
            <a:ext cx="785889" cy="256563"/>
          </a:xfrm>
          <a:prstGeom prst="rect">
            <a:avLst/>
          </a:prstGeom>
        </p:spPr>
        <p:txBody>
          <a:bodyPr vert="horz" lIns="0" tIns="0" rIns="0" bIns="0" rtlCol="0" anchor="b" anchorCtr="0"/>
          <a:lstStyle>
            <a:defPPr>
              <a:defRPr lang="en-US"/>
            </a:defPPr>
            <a:lvl1pPr marL="0" algn="r" defTabSz="914400" rtl="0" eaLnBrk="1" latinLnBrk="0" hangingPunct="1">
              <a:defRPr sz="1067"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DBE135E-2566-4748-853C-8A3B78F0FB00}" type="slidenum">
              <a:rPr lang="en-GB" smtClean="0">
                <a:latin typeface="Century Gothic"/>
              </a:rPr>
              <a:pPr>
                <a:defRPr/>
              </a:pPr>
              <a:t>12</a:t>
            </a:fld>
            <a:endParaRPr lang="en-GB" dirty="0">
              <a:latin typeface="Century Gothic"/>
            </a:endParaRPr>
          </a:p>
        </p:txBody>
      </p:sp>
      <p:sp>
        <p:nvSpPr>
          <p:cNvPr id="3" name="TextBox 2">
            <a:extLst>
              <a:ext uri="{FF2B5EF4-FFF2-40B4-BE49-F238E27FC236}">
                <a16:creationId xmlns:a16="http://schemas.microsoft.com/office/drawing/2014/main" id="{99D4ED1A-D66E-CBDB-3EBF-9A8C90E5034B}"/>
              </a:ext>
            </a:extLst>
          </p:cNvPr>
          <p:cNvSpPr txBox="1"/>
          <p:nvPr/>
        </p:nvSpPr>
        <p:spPr>
          <a:xfrm>
            <a:off x="428263" y="1250066"/>
            <a:ext cx="11421452" cy="5173404"/>
          </a:xfrm>
          <a:prstGeom prst="rect">
            <a:avLst/>
          </a:prstGeom>
          <a:noFill/>
        </p:spPr>
        <p:txBody>
          <a:bodyPr wrap="square" rtlCol="0">
            <a:spAutoFit/>
          </a:bodyPr>
          <a:lstStyle/>
          <a:p>
            <a:pPr marL="342900" indent="-342900">
              <a:lnSpc>
                <a:spcPct val="115000"/>
              </a:lnSpc>
              <a:buFont typeface="+mj-lt"/>
              <a:buAutoNum type="arabicPeriod" startAt="7"/>
            </a:pP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Delivering and expanding options for concessional finance</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Mobilising the concessional financing needed can only be delivered by tapping all available pools of concessional finance, including innovative options.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Bilateral contributions from advanced economy partners may be a small component of total climate financing but they are critical to fostering trust, meeting urgent needs and leveraging other sources of finance.</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Need to buttress instruments and support for low-income and vulnerable countries including through IDA21 and strengthened  IMF facilities.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Proposals on the table to close the concessional financing gap: enhanced SDR recycling and regular issuance of SDRs; debt swaps; international taxation/levies on high emitting sectors as being developed by Global Solidarity Levies Taskforce.</a:t>
            </a:r>
          </a:p>
          <a:p>
            <a:pPr marL="342900" indent="-342900">
              <a:lnSpc>
                <a:spcPct val="115000"/>
              </a:lnSpc>
              <a:buFont typeface="+mj-lt"/>
              <a:buAutoNum type="arabicPeriod" startAt="7"/>
            </a:pPr>
            <a:r>
              <a:rPr lang="en-GB" b="1" dirty="0">
                <a:solidFill>
                  <a:schemeClr val="tx2">
                    <a:lumMod val="90000"/>
                    <a:lumOff val="10000"/>
                  </a:schemeClr>
                </a:solidFill>
              </a:rPr>
              <a:t>Tracking and monitoring the delivery of the action agenda</a:t>
            </a:r>
            <a:endParaRPr lang="en-GB" b="1" kern="100" dirty="0">
              <a:solidFill>
                <a:schemeClr val="tx2">
                  <a:lumMod val="90000"/>
                  <a:lumOff val="10000"/>
                </a:schemeClr>
              </a:solidFill>
              <a:latin typeface="Aptos" panose="020B0004020202020204" pitchFamily="34" charset="0"/>
              <a:cs typeface="Times New Roman" panose="02020603050405020304" pitchFamily="18" charset="0"/>
            </a:endParaRPr>
          </a:p>
          <a:p>
            <a:pPr marL="800100" lvl="1" indent="-34290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Climate finance tracking and transparency.</a:t>
            </a:r>
          </a:p>
          <a:p>
            <a:pPr marL="800100" lvl="1" indent="-342900">
              <a:lnSpc>
                <a:spcPct val="115000"/>
              </a:lnSpc>
              <a:buFont typeface="Arial" panose="020B0604020202020204" pitchFamily="34" charset="0"/>
              <a:buChar char="•"/>
            </a:pPr>
            <a:r>
              <a:rPr lang="en-GB" kern="100" dirty="0">
                <a:solidFill>
                  <a:schemeClr val="tx2">
                    <a:lumMod val="90000"/>
                    <a:lumOff val="10000"/>
                  </a:schemeClr>
                </a:solidFill>
                <a:latin typeface="Aptos" panose="020B0004020202020204" pitchFamily="34" charset="0"/>
                <a:ea typeface="Aptos" panose="020B0004020202020204" pitchFamily="34" charset="0"/>
                <a:cs typeface="Times New Roman" panose="02020603050405020304" pitchFamily="18" charset="0"/>
              </a:rPr>
              <a:t>CPI Compass.</a:t>
            </a:r>
          </a:p>
          <a:p>
            <a:pPr marL="800100" lvl="1" indent="-34290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IHLEG monitoring of policy agenda and state of delivery.</a:t>
            </a:r>
          </a:p>
          <a:p>
            <a:pPr marL="457200" indent="-457200">
              <a:lnSpc>
                <a:spcPct val="115000"/>
              </a:lnSpc>
              <a:buFont typeface="+mj-lt"/>
              <a:buAutoNum type="arabicPeriod"/>
            </a:pPr>
            <a:endParaRPr lang="en-US" dirty="0"/>
          </a:p>
        </p:txBody>
      </p:sp>
    </p:spTree>
    <p:extLst>
      <p:ext uri="{BB962C8B-B14F-4D97-AF65-F5344CB8AC3E}">
        <p14:creationId xmlns:p14="http://schemas.microsoft.com/office/powerpoint/2010/main" val="25108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D82F-AC54-3292-9BB7-90A5D433ADD7}"/>
              </a:ext>
            </a:extLst>
          </p:cNvPr>
          <p:cNvSpPr>
            <a:spLocks noGrp="1"/>
          </p:cNvSpPr>
          <p:nvPr>
            <p:ph type="title"/>
          </p:nvPr>
        </p:nvSpPr>
        <p:spPr>
          <a:xfrm>
            <a:off x="309127" y="147104"/>
            <a:ext cx="11507430" cy="495423"/>
          </a:xfrm>
        </p:spPr>
        <p:txBody>
          <a:bodyPr>
            <a:normAutofit/>
          </a:bodyPr>
          <a:lstStyle/>
          <a:p>
            <a:r>
              <a:rPr lang="en-US" sz="2930" b="1">
                <a:solidFill>
                  <a:schemeClr val="tx2">
                    <a:lumMod val="90000"/>
                    <a:lumOff val="10000"/>
                  </a:schemeClr>
                </a:solidFill>
                <a:latin typeface="Century Gothic" panose="020B0502020202020204" pitchFamily="34" charset="0"/>
              </a:rPr>
              <a:t>The investment imperative</a:t>
            </a:r>
          </a:p>
        </p:txBody>
      </p:sp>
      <p:sp>
        <p:nvSpPr>
          <p:cNvPr id="22" name="TextBox 21">
            <a:extLst>
              <a:ext uri="{FF2B5EF4-FFF2-40B4-BE49-F238E27FC236}">
                <a16:creationId xmlns:a16="http://schemas.microsoft.com/office/drawing/2014/main" id="{F0D7F4C1-43C6-E3CD-497C-391E5DCB8791}"/>
              </a:ext>
            </a:extLst>
          </p:cNvPr>
          <p:cNvSpPr txBox="1"/>
          <p:nvPr/>
        </p:nvSpPr>
        <p:spPr>
          <a:xfrm>
            <a:off x="389770" y="926191"/>
            <a:ext cx="11643011" cy="584775"/>
          </a:xfrm>
          <a:prstGeom prst="rect">
            <a:avLst/>
          </a:prstGeom>
          <a:noFill/>
        </p:spPr>
        <p:txBody>
          <a:bodyPr wrap="square" rtlCol="0">
            <a:spAutoFit/>
          </a:bodyPr>
          <a:lstStyle/>
          <a:p>
            <a:r>
              <a:rPr lang="en-US" sz="1600" b="1">
                <a:solidFill>
                  <a:schemeClr val="tx2"/>
                </a:solidFill>
                <a:latin typeface="Century Gothic" panose="020B0502020202020204" pitchFamily="34" charset="0"/>
                <a:ea typeface="+mj-ea"/>
                <a:cs typeface="+mj-cs"/>
              </a:rPr>
              <a:t>Investment / Spending Requirements for Climate and Sustainable Development </a:t>
            </a:r>
          </a:p>
          <a:p>
            <a:r>
              <a:rPr lang="en-US" sz="1600" b="1">
                <a:solidFill>
                  <a:schemeClr val="tx2"/>
                </a:solidFill>
                <a:latin typeface="Century Gothic" panose="020B0502020202020204" pitchFamily="34" charset="0"/>
                <a:ea typeface="+mj-ea"/>
                <a:cs typeface="+mj-cs"/>
              </a:rPr>
              <a:t>($ billion per year by 2030, increment from current in parentheses) </a:t>
            </a:r>
          </a:p>
        </p:txBody>
      </p:sp>
      <p:sp>
        <p:nvSpPr>
          <p:cNvPr id="23" name="TextBox 22">
            <a:extLst>
              <a:ext uri="{FF2B5EF4-FFF2-40B4-BE49-F238E27FC236}">
                <a16:creationId xmlns:a16="http://schemas.microsoft.com/office/drawing/2014/main" id="{E21C4A92-BBD5-5761-1341-AC87170B6937}"/>
              </a:ext>
            </a:extLst>
          </p:cNvPr>
          <p:cNvSpPr txBox="1"/>
          <p:nvPr/>
        </p:nvSpPr>
        <p:spPr>
          <a:xfrm>
            <a:off x="393547" y="5701350"/>
            <a:ext cx="5104138"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effectLst/>
                <a:uLnTx/>
                <a:uFillTx/>
                <a:latin typeface="Century Gothic" panose="020B0502020202020204" pitchFamily="34" charset="0"/>
              </a:rPr>
              <a:t>Sources</a:t>
            </a:r>
            <a:r>
              <a:rPr kumimoji="0" lang="fr-FR" sz="1000" b="0" i="0" u="none" strike="noStrike" kern="1200" cap="none" spc="0" normalizeH="0" baseline="0" noProof="0" dirty="0">
                <a:ln>
                  <a:noFill/>
                </a:ln>
                <a:effectLst/>
                <a:uLnTx/>
                <a:uFillTx/>
                <a:latin typeface="Century Gothic" panose="020B0502020202020204" pitchFamily="34" charset="0"/>
              </a:rPr>
              <a:t>: </a:t>
            </a:r>
            <a:r>
              <a:rPr lang="fr-FR" sz="1000" dirty="0">
                <a:latin typeface="Century Gothic" panose="020B0502020202020204" pitchFamily="34" charset="0"/>
              </a:rPr>
              <a:t>Bhattacharya et al. (2024)</a:t>
            </a:r>
            <a:endParaRPr kumimoji="0" lang="en-GB" sz="1000" b="0" i="0" u="none" strike="noStrike" kern="1200" cap="none" spc="0" normalizeH="0" baseline="0" noProof="0" dirty="0">
              <a:ln>
                <a:noFill/>
              </a:ln>
              <a:effectLst/>
              <a:uLnTx/>
              <a:uFillTx/>
              <a:latin typeface="Century Gothic" panose="020B0502020202020204" pitchFamily="34" charset="0"/>
            </a:endParaRPr>
          </a:p>
        </p:txBody>
      </p:sp>
      <p:sp>
        <p:nvSpPr>
          <p:cNvPr id="5" name="Rectangle 4">
            <a:extLst>
              <a:ext uri="{FF2B5EF4-FFF2-40B4-BE49-F238E27FC236}">
                <a16:creationId xmlns:a16="http://schemas.microsoft.com/office/drawing/2014/main" id="{E2357B3A-7DC8-FE7E-E607-C56DABB176AB}"/>
              </a:ext>
            </a:extLst>
          </p:cNvPr>
          <p:cNvSpPr/>
          <p:nvPr/>
        </p:nvSpPr>
        <p:spPr>
          <a:xfrm>
            <a:off x="3672055" y="4354993"/>
            <a:ext cx="1700980" cy="962319"/>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6" name="TextBox 5">
            <a:extLst>
              <a:ext uri="{FF2B5EF4-FFF2-40B4-BE49-F238E27FC236}">
                <a16:creationId xmlns:a16="http://schemas.microsoft.com/office/drawing/2014/main" id="{2A39FB0D-9F98-2005-D292-55EC957E8EBB}"/>
              </a:ext>
            </a:extLst>
          </p:cNvPr>
          <p:cNvSpPr txBox="1"/>
          <p:nvPr/>
        </p:nvSpPr>
        <p:spPr>
          <a:xfrm>
            <a:off x="3696811" y="4493684"/>
            <a:ext cx="1683142" cy="692497"/>
          </a:xfrm>
          <a:prstGeom prst="rect">
            <a:avLst/>
          </a:prstGeom>
          <a:noFill/>
        </p:spPr>
        <p:txBody>
          <a:bodyPr wrap="square" rtlCol="0">
            <a:spAutoFit/>
          </a:bodyPr>
          <a:lstStyle/>
          <a:p>
            <a:pPr algn="ctr"/>
            <a:r>
              <a:rPr lang="en-GB" sz="1300">
                <a:latin typeface="Century Gothic" panose="020B0502020202020204" pitchFamily="34" charset="0"/>
                <a:cs typeface="BrownTT" panose="020B0504020101010102" pitchFamily="34" charset="77"/>
              </a:rPr>
              <a:t>Adaptation and resilience </a:t>
            </a:r>
          </a:p>
          <a:p>
            <a:pPr algn="ctr"/>
            <a:r>
              <a:rPr lang="en-GB" sz="1300" b="1">
                <a:latin typeface="Century Gothic" panose="020B0502020202020204" pitchFamily="34" charset="0"/>
                <a:cs typeface="BrownTT" panose="020B0504020101010102" pitchFamily="34" charset="77"/>
              </a:rPr>
              <a:t>$250</a:t>
            </a:r>
          </a:p>
        </p:txBody>
      </p:sp>
      <p:sp>
        <p:nvSpPr>
          <p:cNvPr id="7" name="TextBox 6">
            <a:extLst>
              <a:ext uri="{FF2B5EF4-FFF2-40B4-BE49-F238E27FC236}">
                <a16:creationId xmlns:a16="http://schemas.microsoft.com/office/drawing/2014/main" id="{B64A0707-7719-545F-DF61-FBC29F65E970}"/>
              </a:ext>
            </a:extLst>
          </p:cNvPr>
          <p:cNvSpPr txBox="1"/>
          <p:nvPr/>
        </p:nvSpPr>
        <p:spPr>
          <a:xfrm>
            <a:off x="5121965" y="2896385"/>
            <a:ext cx="2316489" cy="692497"/>
          </a:xfrm>
          <a:prstGeom prst="rect">
            <a:avLst/>
          </a:prstGeom>
          <a:solidFill>
            <a:srgbClr val="0015FF">
              <a:alpha val="40000"/>
            </a:srgbClr>
          </a:solidFill>
        </p:spPr>
        <p:txBody>
          <a:bodyPr wrap="square" rtlCol="0">
            <a:spAutoFit/>
          </a:bodyPr>
          <a:lstStyle/>
          <a:p>
            <a:pPr algn="ctr"/>
            <a:r>
              <a:rPr lang="en-GB" sz="1300" dirty="0">
                <a:latin typeface="Century Gothic" panose="020B0502020202020204" pitchFamily="34" charset="0"/>
                <a:cs typeface="BrownTT" panose="020B0504020101010102" pitchFamily="34" charset="77"/>
              </a:rPr>
              <a:t>Climate and nature related investments</a:t>
            </a:r>
          </a:p>
          <a:p>
            <a:pPr algn="ctr"/>
            <a:r>
              <a:rPr lang="en-GB" sz="1300" b="1" dirty="0">
                <a:latin typeface="Century Gothic" panose="020B0502020202020204" pitchFamily="34" charset="0"/>
                <a:cs typeface="BrownTT" panose="020B0504020101010102" pitchFamily="34" charset="77"/>
              </a:rPr>
              <a:t>$2,440 ($1,890)</a:t>
            </a:r>
          </a:p>
        </p:txBody>
      </p:sp>
      <p:sp>
        <p:nvSpPr>
          <p:cNvPr id="8" name="Rectangle 7">
            <a:extLst>
              <a:ext uri="{FF2B5EF4-FFF2-40B4-BE49-F238E27FC236}">
                <a16:creationId xmlns:a16="http://schemas.microsoft.com/office/drawing/2014/main" id="{C8A7DAAA-41E6-71AD-8CB9-D05B3FC27DBD}"/>
              </a:ext>
            </a:extLst>
          </p:cNvPr>
          <p:cNvSpPr/>
          <p:nvPr/>
        </p:nvSpPr>
        <p:spPr>
          <a:xfrm>
            <a:off x="3629722" y="1865090"/>
            <a:ext cx="2316506" cy="625642"/>
          </a:xfrm>
          <a:prstGeom prst="rect">
            <a:avLst/>
          </a:prstGeom>
          <a:solidFill>
            <a:srgbClr val="720384">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9" name="TextBox 8">
            <a:extLst>
              <a:ext uri="{FF2B5EF4-FFF2-40B4-BE49-F238E27FC236}">
                <a16:creationId xmlns:a16="http://schemas.microsoft.com/office/drawing/2014/main" id="{FF01C860-2F0B-3EE9-E0B2-165EE527D054}"/>
              </a:ext>
            </a:extLst>
          </p:cNvPr>
          <p:cNvSpPr txBox="1"/>
          <p:nvPr/>
        </p:nvSpPr>
        <p:spPr>
          <a:xfrm>
            <a:off x="3620093" y="1924671"/>
            <a:ext cx="2316507" cy="492443"/>
          </a:xfrm>
          <a:prstGeom prst="rect">
            <a:avLst/>
          </a:prstGeom>
          <a:noFill/>
        </p:spPr>
        <p:txBody>
          <a:bodyPr wrap="square" rtlCol="0">
            <a:spAutoFit/>
          </a:bodyPr>
          <a:lstStyle/>
          <a:p>
            <a:pPr algn="ctr"/>
            <a:r>
              <a:rPr lang="en-GB" sz="1300" dirty="0">
                <a:latin typeface="Century Gothic" panose="020B0502020202020204" pitchFamily="34" charset="0"/>
                <a:cs typeface="BrownTT" panose="020B0504020101010102" pitchFamily="34" charset="77"/>
              </a:rPr>
              <a:t>SDGs, climate and nature</a:t>
            </a:r>
          </a:p>
          <a:p>
            <a:pPr algn="ctr"/>
            <a:r>
              <a:rPr lang="en-GB" sz="1300" b="1" dirty="0">
                <a:latin typeface="Century Gothic" panose="020B0502020202020204" pitchFamily="34" charset="0"/>
                <a:cs typeface="BrownTT" panose="020B0504020101010102" pitchFamily="34" charset="77"/>
              </a:rPr>
              <a:t>$5,440 ($3,090)</a:t>
            </a:r>
          </a:p>
        </p:txBody>
      </p:sp>
      <p:sp>
        <p:nvSpPr>
          <p:cNvPr id="10" name="Rectangle 9">
            <a:extLst>
              <a:ext uri="{FF2B5EF4-FFF2-40B4-BE49-F238E27FC236}">
                <a16:creationId xmlns:a16="http://schemas.microsoft.com/office/drawing/2014/main" id="{F39CA8C2-905C-2ED6-F63C-67025DA9C639}"/>
              </a:ext>
            </a:extLst>
          </p:cNvPr>
          <p:cNvSpPr/>
          <p:nvPr/>
        </p:nvSpPr>
        <p:spPr>
          <a:xfrm>
            <a:off x="2093428" y="2885890"/>
            <a:ext cx="2316506" cy="692497"/>
          </a:xfrm>
          <a:prstGeom prst="rect">
            <a:avLst/>
          </a:prstGeom>
          <a:solidFill>
            <a:srgbClr val="C90FFF">
              <a:alpha val="4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11" name="TextBox 10">
            <a:extLst>
              <a:ext uri="{FF2B5EF4-FFF2-40B4-BE49-F238E27FC236}">
                <a16:creationId xmlns:a16="http://schemas.microsoft.com/office/drawing/2014/main" id="{C9130199-BB99-25F1-6579-D52E70709096}"/>
              </a:ext>
            </a:extLst>
          </p:cNvPr>
          <p:cNvSpPr txBox="1"/>
          <p:nvPr/>
        </p:nvSpPr>
        <p:spPr>
          <a:xfrm>
            <a:off x="2268699" y="2980401"/>
            <a:ext cx="1973178" cy="492443"/>
          </a:xfrm>
          <a:prstGeom prst="rect">
            <a:avLst/>
          </a:prstGeom>
          <a:noFill/>
        </p:spPr>
        <p:txBody>
          <a:bodyPr wrap="square" rtlCol="0">
            <a:spAutoFit/>
          </a:bodyPr>
          <a:lstStyle/>
          <a:p>
            <a:pPr algn="ctr"/>
            <a:r>
              <a:rPr lang="en-GB" sz="1300">
                <a:latin typeface="Century Gothic" panose="020B0502020202020204" pitchFamily="34" charset="0"/>
                <a:cs typeface="BrownTT" panose="020B0504020101010102" pitchFamily="34" charset="77"/>
              </a:rPr>
              <a:t>Other SDGs</a:t>
            </a:r>
          </a:p>
          <a:p>
            <a:pPr algn="ctr"/>
            <a:r>
              <a:rPr lang="en-GB" sz="1300" b="1">
                <a:latin typeface="Century Gothic" panose="020B0502020202020204" pitchFamily="34" charset="0"/>
                <a:cs typeface="BrownTT" panose="020B0504020101010102" pitchFamily="34" charset="77"/>
              </a:rPr>
              <a:t>$3,000 ($1,200)</a:t>
            </a:r>
          </a:p>
        </p:txBody>
      </p:sp>
      <p:sp>
        <p:nvSpPr>
          <p:cNvPr id="12" name="Rectangle 11">
            <a:extLst>
              <a:ext uri="{FF2B5EF4-FFF2-40B4-BE49-F238E27FC236}">
                <a16:creationId xmlns:a16="http://schemas.microsoft.com/office/drawing/2014/main" id="{4C9AEF0F-977A-DA50-82F6-5BDD9203A4AD}"/>
              </a:ext>
            </a:extLst>
          </p:cNvPr>
          <p:cNvSpPr/>
          <p:nvPr/>
        </p:nvSpPr>
        <p:spPr>
          <a:xfrm>
            <a:off x="1905800" y="4354238"/>
            <a:ext cx="1700980" cy="962319"/>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13" name="TextBox 12">
            <a:extLst>
              <a:ext uri="{FF2B5EF4-FFF2-40B4-BE49-F238E27FC236}">
                <a16:creationId xmlns:a16="http://schemas.microsoft.com/office/drawing/2014/main" id="{741CF9B9-83BB-2AA7-A6D3-22F365BBBD46}"/>
              </a:ext>
            </a:extLst>
          </p:cNvPr>
          <p:cNvSpPr txBox="1"/>
          <p:nvPr/>
        </p:nvSpPr>
        <p:spPr>
          <a:xfrm>
            <a:off x="1905800" y="4613738"/>
            <a:ext cx="1691148" cy="492443"/>
          </a:xfrm>
          <a:prstGeom prst="rect">
            <a:avLst/>
          </a:prstGeom>
          <a:noFill/>
        </p:spPr>
        <p:txBody>
          <a:bodyPr wrap="square" rtlCol="0">
            <a:spAutoFit/>
          </a:bodyPr>
          <a:lstStyle/>
          <a:p>
            <a:pPr algn="ctr"/>
            <a:r>
              <a:rPr lang="en-GB" sz="1300" dirty="0">
                <a:latin typeface="Century Gothic" panose="020B0502020202020204" pitchFamily="34" charset="0"/>
                <a:cs typeface="BrownTT" panose="020B0504020101010102" pitchFamily="34" charset="77"/>
              </a:rPr>
              <a:t>Energy transition</a:t>
            </a:r>
          </a:p>
          <a:p>
            <a:pPr algn="ctr"/>
            <a:r>
              <a:rPr lang="en-GB" sz="1300" b="1" dirty="0">
                <a:latin typeface="Century Gothic" panose="020B0502020202020204" pitchFamily="34" charset="0"/>
                <a:cs typeface="BrownTT" panose="020B0504020101010102" pitchFamily="34" charset="77"/>
              </a:rPr>
              <a:t>$1,600</a:t>
            </a:r>
          </a:p>
        </p:txBody>
      </p:sp>
      <p:sp>
        <p:nvSpPr>
          <p:cNvPr id="14" name="Rectangle 13">
            <a:extLst>
              <a:ext uri="{FF2B5EF4-FFF2-40B4-BE49-F238E27FC236}">
                <a16:creationId xmlns:a16="http://schemas.microsoft.com/office/drawing/2014/main" id="{92D2F331-E14F-DEC3-CCCE-1912F0E5C9AC}"/>
              </a:ext>
            </a:extLst>
          </p:cNvPr>
          <p:cNvSpPr/>
          <p:nvPr/>
        </p:nvSpPr>
        <p:spPr>
          <a:xfrm>
            <a:off x="7213377" y="4353140"/>
            <a:ext cx="1700980" cy="962319"/>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15" name="TextBox 14">
            <a:extLst>
              <a:ext uri="{FF2B5EF4-FFF2-40B4-BE49-F238E27FC236}">
                <a16:creationId xmlns:a16="http://schemas.microsoft.com/office/drawing/2014/main" id="{1212A105-0CBF-D5F6-BF30-D19F27F1DA5A}"/>
              </a:ext>
            </a:extLst>
          </p:cNvPr>
          <p:cNvSpPr txBox="1"/>
          <p:nvPr/>
        </p:nvSpPr>
        <p:spPr>
          <a:xfrm>
            <a:off x="7223210" y="4422922"/>
            <a:ext cx="1735395" cy="892552"/>
          </a:xfrm>
          <a:prstGeom prst="rect">
            <a:avLst/>
          </a:prstGeom>
          <a:noFill/>
        </p:spPr>
        <p:txBody>
          <a:bodyPr wrap="square" rtlCol="0">
            <a:spAutoFit/>
          </a:bodyPr>
          <a:lstStyle/>
          <a:p>
            <a:pPr algn="ctr"/>
            <a:r>
              <a:rPr lang="en-GB" sz="1300">
                <a:latin typeface="Century Gothic" panose="020B0502020202020204" pitchFamily="34" charset="0"/>
                <a:cs typeface="BrownTT" panose="020B0504020101010102" pitchFamily="34" charset="77"/>
              </a:rPr>
              <a:t>Natural capital and sustainable agriculture</a:t>
            </a:r>
          </a:p>
          <a:p>
            <a:pPr algn="ctr"/>
            <a:r>
              <a:rPr lang="en-GB" sz="1300" b="1">
                <a:latin typeface="Century Gothic" panose="020B0502020202020204" pitchFamily="34" charset="0"/>
                <a:cs typeface="BrownTT" panose="020B0504020101010102" pitchFamily="34" charset="77"/>
              </a:rPr>
              <a:t>$300</a:t>
            </a:r>
          </a:p>
        </p:txBody>
      </p:sp>
      <p:cxnSp>
        <p:nvCxnSpPr>
          <p:cNvPr id="16" name="Straight Connector 15">
            <a:extLst>
              <a:ext uri="{FF2B5EF4-FFF2-40B4-BE49-F238E27FC236}">
                <a16:creationId xmlns:a16="http://schemas.microsoft.com/office/drawing/2014/main" id="{CF31517A-FA7A-ED7F-E0C3-7F1527242683}"/>
              </a:ext>
            </a:extLst>
          </p:cNvPr>
          <p:cNvCxnSpPr>
            <a:cxnSpLocks/>
          </p:cNvCxnSpPr>
          <p:nvPr/>
        </p:nvCxnSpPr>
        <p:spPr>
          <a:xfrm>
            <a:off x="4782144" y="2490257"/>
            <a:ext cx="0" cy="772016"/>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6F06912-EA64-4156-922A-8D07AA97503F}"/>
              </a:ext>
            </a:extLst>
          </p:cNvPr>
          <p:cNvCxnSpPr>
            <a:cxnSpLocks/>
          </p:cNvCxnSpPr>
          <p:nvPr/>
        </p:nvCxnSpPr>
        <p:spPr>
          <a:xfrm flipV="1">
            <a:off x="4411787" y="3265451"/>
            <a:ext cx="708759" cy="117"/>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20F7346-F3BC-E0BE-BD2E-DA05E98B76A1}"/>
              </a:ext>
            </a:extLst>
          </p:cNvPr>
          <p:cNvCxnSpPr>
            <a:cxnSpLocks/>
          </p:cNvCxnSpPr>
          <p:nvPr/>
        </p:nvCxnSpPr>
        <p:spPr>
          <a:xfrm>
            <a:off x="6280665" y="3578390"/>
            <a:ext cx="0" cy="485307"/>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A2B1303-6CC4-77B6-E91C-B76E8AAE3B6B}"/>
              </a:ext>
            </a:extLst>
          </p:cNvPr>
          <p:cNvCxnSpPr>
            <a:cxnSpLocks/>
          </p:cNvCxnSpPr>
          <p:nvPr/>
        </p:nvCxnSpPr>
        <p:spPr>
          <a:xfrm>
            <a:off x="2751810" y="4063329"/>
            <a:ext cx="7050521" cy="0"/>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5A9D2A4-2B2D-6366-DAFE-E772089BAC84}"/>
              </a:ext>
            </a:extLst>
          </p:cNvPr>
          <p:cNvCxnSpPr>
            <a:cxnSpLocks/>
          </p:cNvCxnSpPr>
          <p:nvPr/>
        </p:nvCxnSpPr>
        <p:spPr>
          <a:xfrm rot="240000">
            <a:off x="6270056" y="4066636"/>
            <a:ext cx="20281" cy="288000"/>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723A09D-8D9B-FCAF-336D-A65D1139FE7E}"/>
              </a:ext>
            </a:extLst>
          </p:cNvPr>
          <p:cNvCxnSpPr>
            <a:cxnSpLocks/>
          </p:cNvCxnSpPr>
          <p:nvPr/>
        </p:nvCxnSpPr>
        <p:spPr>
          <a:xfrm>
            <a:off x="2758157" y="4064427"/>
            <a:ext cx="0" cy="289078"/>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1DE65187-D643-35B5-1B1B-4361FFC36A0C}"/>
              </a:ext>
            </a:extLst>
          </p:cNvPr>
          <p:cNvSpPr/>
          <p:nvPr/>
        </p:nvSpPr>
        <p:spPr>
          <a:xfrm>
            <a:off x="5445228" y="4354238"/>
            <a:ext cx="1700980" cy="962319"/>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27" name="TextBox 26">
            <a:extLst>
              <a:ext uri="{FF2B5EF4-FFF2-40B4-BE49-F238E27FC236}">
                <a16:creationId xmlns:a16="http://schemas.microsoft.com/office/drawing/2014/main" id="{8922A1B5-460C-CE87-0317-902EE27D8247}"/>
              </a:ext>
            </a:extLst>
          </p:cNvPr>
          <p:cNvSpPr txBox="1"/>
          <p:nvPr/>
        </p:nvSpPr>
        <p:spPr>
          <a:xfrm>
            <a:off x="5441225" y="4508801"/>
            <a:ext cx="1691148" cy="692497"/>
          </a:xfrm>
          <a:prstGeom prst="rect">
            <a:avLst/>
          </a:prstGeom>
          <a:noFill/>
        </p:spPr>
        <p:txBody>
          <a:bodyPr wrap="square" rtlCol="0">
            <a:spAutoFit/>
          </a:bodyPr>
          <a:lstStyle/>
          <a:p>
            <a:pPr algn="ctr"/>
            <a:r>
              <a:rPr lang="en-GB" sz="1300" dirty="0">
                <a:latin typeface="Century Gothic" panose="020B0502020202020204" pitchFamily="34" charset="0"/>
                <a:cs typeface="BrownTT" panose="020B0504020101010102" pitchFamily="34" charset="77"/>
              </a:rPr>
              <a:t>Coping with loss and damage</a:t>
            </a:r>
          </a:p>
          <a:p>
            <a:pPr algn="ctr"/>
            <a:r>
              <a:rPr lang="en-GB" sz="1300" b="1" dirty="0">
                <a:latin typeface="Century Gothic" panose="020B0502020202020204" pitchFamily="34" charset="0"/>
                <a:cs typeface="BrownTT" panose="020B0504020101010102" pitchFamily="34" charset="77"/>
              </a:rPr>
              <a:t>$250</a:t>
            </a:r>
          </a:p>
        </p:txBody>
      </p:sp>
      <p:cxnSp>
        <p:nvCxnSpPr>
          <p:cNvPr id="31" name="Straight Connector 30">
            <a:extLst>
              <a:ext uri="{FF2B5EF4-FFF2-40B4-BE49-F238E27FC236}">
                <a16:creationId xmlns:a16="http://schemas.microsoft.com/office/drawing/2014/main" id="{AAFC3728-D796-1D29-AB04-AA896538702A}"/>
              </a:ext>
            </a:extLst>
          </p:cNvPr>
          <p:cNvCxnSpPr>
            <a:cxnSpLocks/>
          </p:cNvCxnSpPr>
          <p:nvPr/>
        </p:nvCxnSpPr>
        <p:spPr>
          <a:xfrm rot="240000">
            <a:off x="8050554" y="4063686"/>
            <a:ext cx="20281" cy="288000"/>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B3CCDCC-B30C-19D7-AC37-B0A32FE08E66}"/>
              </a:ext>
            </a:extLst>
          </p:cNvPr>
          <p:cNvCxnSpPr>
            <a:cxnSpLocks/>
          </p:cNvCxnSpPr>
          <p:nvPr/>
        </p:nvCxnSpPr>
        <p:spPr>
          <a:xfrm rot="240000">
            <a:off x="4510858" y="4064784"/>
            <a:ext cx="20281" cy="288000"/>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D8BF3076-26AC-21A1-2257-B99B21F9602E}"/>
              </a:ext>
            </a:extLst>
          </p:cNvPr>
          <p:cNvSpPr/>
          <p:nvPr/>
        </p:nvSpPr>
        <p:spPr>
          <a:xfrm>
            <a:off x="8975175" y="4353140"/>
            <a:ext cx="1700980" cy="962319"/>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entury Gothic" panose="020B0502020202020204" pitchFamily="34" charset="0"/>
              <a:cs typeface="BrownTT" panose="020B0504020101010102" pitchFamily="34" charset="77"/>
            </a:endParaRPr>
          </a:p>
        </p:txBody>
      </p:sp>
      <p:sp>
        <p:nvSpPr>
          <p:cNvPr id="45" name="TextBox 44">
            <a:extLst>
              <a:ext uri="{FF2B5EF4-FFF2-40B4-BE49-F238E27FC236}">
                <a16:creationId xmlns:a16="http://schemas.microsoft.com/office/drawing/2014/main" id="{69800420-E51F-555D-0C40-F8ECCEBD3D63}"/>
              </a:ext>
            </a:extLst>
          </p:cNvPr>
          <p:cNvSpPr txBox="1"/>
          <p:nvPr/>
        </p:nvSpPr>
        <p:spPr>
          <a:xfrm>
            <a:off x="8981529" y="4595663"/>
            <a:ext cx="1694629" cy="492443"/>
          </a:xfrm>
          <a:prstGeom prst="rect">
            <a:avLst/>
          </a:prstGeom>
          <a:noFill/>
        </p:spPr>
        <p:txBody>
          <a:bodyPr wrap="square" rtlCol="0">
            <a:spAutoFit/>
          </a:bodyPr>
          <a:lstStyle/>
          <a:p>
            <a:pPr algn="ctr"/>
            <a:r>
              <a:rPr lang="en-GB" sz="1300" dirty="0">
                <a:latin typeface="Century Gothic" panose="020B0502020202020204" pitchFamily="34" charset="0"/>
                <a:cs typeface="BrownTT" panose="020B0504020101010102" pitchFamily="34" charset="77"/>
              </a:rPr>
              <a:t>Just transition</a:t>
            </a:r>
          </a:p>
          <a:p>
            <a:pPr algn="ctr"/>
            <a:r>
              <a:rPr lang="en-GB" sz="1300" b="1" dirty="0">
                <a:latin typeface="Century Gothic" panose="020B0502020202020204" pitchFamily="34" charset="0"/>
                <a:cs typeface="BrownTT" panose="020B0504020101010102" pitchFamily="34" charset="77"/>
              </a:rPr>
              <a:t>$40</a:t>
            </a:r>
          </a:p>
        </p:txBody>
      </p:sp>
      <p:cxnSp>
        <p:nvCxnSpPr>
          <p:cNvPr id="46" name="Straight Connector 45">
            <a:extLst>
              <a:ext uri="{FF2B5EF4-FFF2-40B4-BE49-F238E27FC236}">
                <a16:creationId xmlns:a16="http://schemas.microsoft.com/office/drawing/2014/main" id="{26E9A9A5-212E-9F06-95A0-EB80C5DFBA51}"/>
              </a:ext>
            </a:extLst>
          </p:cNvPr>
          <p:cNvCxnSpPr>
            <a:cxnSpLocks/>
          </p:cNvCxnSpPr>
          <p:nvPr/>
        </p:nvCxnSpPr>
        <p:spPr>
          <a:xfrm rot="240000">
            <a:off x="9786952" y="4063686"/>
            <a:ext cx="20281" cy="288000"/>
          </a:xfrm>
          <a:prstGeom prst="line">
            <a:avLst/>
          </a:prstGeom>
          <a:ln w="12700">
            <a:solidFill>
              <a:srgbClr val="152586"/>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F6ADEAC6-E2E9-2632-40FF-414A4D02BBC7}"/>
              </a:ext>
            </a:extLst>
          </p:cNvPr>
          <p:cNvSpPr>
            <a:spLocks noGrp="1"/>
          </p:cNvSpPr>
          <p:nvPr>
            <p:ph type="sldNum" sz="quarter" idx="12"/>
          </p:nvPr>
        </p:nvSpPr>
        <p:spPr/>
        <p:txBody>
          <a:bodyPr/>
          <a:lstStyle/>
          <a:p>
            <a:fld id="{6AB33261-7709-9B42-91C9-5735E2431A47}" type="slidenum">
              <a:rPr lang="en-US" smtClean="0"/>
              <a:t>2</a:t>
            </a:fld>
            <a:endParaRPr lang="en-US"/>
          </a:p>
        </p:txBody>
      </p:sp>
    </p:spTree>
    <p:extLst>
      <p:ext uri="{BB962C8B-B14F-4D97-AF65-F5344CB8AC3E}">
        <p14:creationId xmlns:p14="http://schemas.microsoft.com/office/powerpoint/2010/main" val="3361327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6FA43-22C6-1D95-DC99-53E0A6E93295}"/>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1BFB6087-BFAA-9565-C112-905673726395}"/>
              </a:ext>
            </a:extLst>
          </p:cNvPr>
          <p:cNvSpPr txBox="1">
            <a:spLocks/>
          </p:cNvSpPr>
          <p:nvPr/>
        </p:nvSpPr>
        <p:spPr>
          <a:xfrm>
            <a:off x="327496" y="225071"/>
            <a:ext cx="12282616" cy="82878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30" b="1" dirty="0">
                <a:solidFill>
                  <a:schemeClr val="tx2">
                    <a:lumMod val="90000"/>
                    <a:lumOff val="10000"/>
                  </a:schemeClr>
                </a:solidFill>
                <a:latin typeface="Century Gothic" panose="020B0502020202020204" pitchFamily="34" charset="0"/>
                <a:cs typeface="BrownTT" panose="020B0504020101010102" pitchFamily="34" charset="0"/>
              </a:rPr>
              <a:t>The investment imperative</a:t>
            </a:r>
          </a:p>
          <a:p>
            <a:endParaRPr lang="en-US" sz="2930" b="1" dirty="0">
              <a:solidFill>
                <a:schemeClr val="tx2">
                  <a:lumMod val="90000"/>
                  <a:lumOff val="10000"/>
                </a:schemeClr>
              </a:solidFill>
              <a:latin typeface="Century Gothic" panose="020B0502020202020204" pitchFamily="34" charset="0"/>
              <a:cs typeface="BrownTT" panose="020B0504020101010102" pitchFamily="34" charset="0"/>
            </a:endParaRPr>
          </a:p>
        </p:txBody>
      </p:sp>
      <p:sp>
        <p:nvSpPr>
          <p:cNvPr id="8" name="TextBox 7">
            <a:extLst>
              <a:ext uri="{FF2B5EF4-FFF2-40B4-BE49-F238E27FC236}">
                <a16:creationId xmlns:a16="http://schemas.microsoft.com/office/drawing/2014/main" id="{E9F4283D-04BA-9339-61A1-FA6246D1ED92}"/>
              </a:ext>
            </a:extLst>
          </p:cNvPr>
          <p:cNvSpPr txBox="1"/>
          <p:nvPr/>
        </p:nvSpPr>
        <p:spPr>
          <a:xfrm>
            <a:off x="1987182" y="860483"/>
            <a:ext cx="8241260" cy="369332"/>
          </a:xfrm>
          <a:prstGeom prst="rect">
            <a:avLst/>
          </a:prstGeom>
          <a:noFill/>
        </p:spPr>
        <p:txBody>
          <a:bodyPr wrap="square" rtlCol="0">
            <a:spAutoFit/>
          </a:bodyPr>
          <a:lstStyle/>
          <a:p>
            <a:pPr algn="ctr"/>
            <a:r>
              <a:rPr lang="en-US" b="1" dirty="0">
                <a:latin typeface="Century Gothic" panose="020B0502020202020204" pitchFamily="34" charset="0"/>
              </a:rPr>
              <a:t>Total investment needs by economic regions in 2030 and 2035</a:t>
            </a:r>
          </a:p>
        </p:txBody>
      </p:sp>
      <p:graphicFrame>
        <p:nvGraphicFramePr>
          <p:cNvPr id="13" name="Chart 12">
            <a:extLst>
              <a:ext uri="{FF2B5EF4-FFF2-40B4-BE49-F238E27FC236}">
                <a16:creationId xmlns:a16="http://schemas.microsoft.com/office/drawing/2014/main" id="{36D29D90-213B-A087-BBC5-299A121FC0C2}"/>
              </a:ext>
            </a:extLst>
          </p:cNvPr>
          <p:cNvGraphicFramePr/>
          <p:nvPr>
            <p:extLst>
              <p:ext uri="{D42A27DB-BD31-4B8C-83A1-F6EECF244321}">
                <p14:modId xmlns:p14="http://schemas.microsoft.com/office/powerpoint/2010/main" val="347431386"/>
              </p:ext>
            </p:extLst>
          </p:nvPr>
        </p:nvGraphicFramePr>
        <p:xfrm>
          <a:off x="2231756" y="1219963"/>
          <a:ext cx="7780149" cy="56380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077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04EA6-0ACC-D352-01C6-20EDBE34BA88}"/>
            </a:ext>
          </a:extLst>
        </p:cNvPr>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19F1987-4E69-D5C6-98BB-04B8BC3A7B05}"/>
              </a:ext>
            </a:extLst>
          </p:cNvPr>
          <p:cNvGraphicFramePr>
            <a:graphicFrameLocks/>
          </p:cNvGraphicFramePr>
          <p:nvPr>
            <p:extLst>
              <p:ext uri="{D42A27DB-BD31-4B8C-83A1-F6EECF244321}">
                <p14:modId xmlns:p14="http://schemas.microsoft.com/office/powerpoint/2010/main" val="2989204962"/>
              </p:ext>
            </p:extLst>
          </p:nvPr>
        </p:nvGraphicFramePr>
        <p:xfrm>
          <a:off x="1770927" y="1463779"/>
          <a:ext cx="8627297" cy="524238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a16="http://schemas.microsoft.com/office/drawing/2014/main" id="{A811B832-D72E-6215-0862-B88A0DD10AB1}"/>
              </a:ext>
            </a:extLst>
          </p:cNvPr>
          <p:cNvCxnSpPr>
            <a:cxnSpLocks/>
          </p:cNvCxnSpPr>
          <p:nvPr/>
        </p:nvCxnSpPr>
        <p:spPr>
          <a:xfrm flipV="1">
            <a:off x="3632098" y="2671730"/>
            <a:ext cx="0" cy="18886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A8BA6F1E-D93B-1442-862A-4C83B5CB82C5}"/>
              </a:ext>
            </a:extLst>
          </p:cNvPr>
          <p:cNvCxnSpPr>
            <a:cxnSpLocks/>
          </p:cNvCxnSpPr>
          <p:nvPr/>
        </p:nvCxnSpPr>
        <p:spPr>
          <a:xfrm flipV="1">
            <a:off x="3632098" y="2671730"/>
            <a:ext cx="851527" cy="41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1BCA4BA-2960-0C69-D646-7E86CEBC5172}"/>
              </a:ext>
            </a:extLst>
          </p:cNvPr>
          <p:cNvCxnSpPr>
            <a:cxnSpLocks/>
          </p:cNvCxnSpPr>
          <p:nvPr/>
        </p:nvCxnSpPr>
        <p:spPr>
          <a:xfrm flipV="1">
            <a:off x="3466443" y="3552183"/>
            <a:ext cx="0" cy="101626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80D8FE16-3D56-B738-2DD5-1C2679603CA4}"/>
              </a:ext>
            </a:extLst>
          </p:cNvPr>
          <p:cNvCxnSpPr>
            <a:cxnSpLocks/>
          </p:cNvCxnSpPr>
          <p:nvPr/>
        </p:nvCxnSpPr>
        <p:spPr>
          <a:xfrm>
            <a:off x="3456283" y="3552183"/>
            <a:ext cx="468429"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D04703E3-C25F-902B-EC8F-80C78367CD2D}"/>
              </a:ext>
            </a:extLst>
          </p:cNvPr>
          <p:cNvCxnSpPr>
            <a:cxnSpLocks/>
          </p:cNvCxnSpPr>
          <p:nvPr/>
        </p:nvCxnSpPr>
        <p:spPr>
          <a:xfrm flipV="1">
            <a:off x="5908801" y="4748616"/>
            <a:ext cx="0" cy="41135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99ED9B54-0A33-004E-02B3-43D96F5F8CC0}"/>
              </a:ext>
            </a:extLst>
          </p:cNvPr>
          <p:cNvCxnSpPr>
            <a:cxnSpLocks/>
          </p:cNvCxnSpPr>
          <p:nvPr/>
        </p:nvCxnSpPr>
        <p:spPr>
          <a:xfrm>
            <a:off x="5899638" y="4756204"/>
            <a:ext cx="468429"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9A543688-D2FE-A10F-67B1-201B0C04D87B}"/>
              </a:ext>
            </a:extLst>
          </p:cNvPr>
          <p:cNvCxnSpPr>
            <a:cxnSpLocks/>
          </p:cNvCxnSpPr>
          <p:nvPr/>
        </p:nvCxnSpPr>
        <p:spPr>
          <a:xfrm flipV="1">
            <a:off x="6070139" y="4392791"/>
            <a:ext cx="0" cy="764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C6780D64-6F35-4CB5-B28D-E16295EF5BA6}"/>
              </a:ext>
            </a:extLst>
          </p:cNvPr>
          <p:cNvCxnSpPr>
            <a:cxnSpLocks/>
          </p:cNvCxnSpPr>
          <p:nvPr/>
        </p:nvCxnSpPr>
        <p:spPr>
          <a:xfrm>
            <a:off x="6070139" y="4400379"/>
            <a:ext cx="888116"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2343A61-2546-5307-8AF7-5564EE30C727}"/>
              </a:ext>
            </a:extLst>
          </p:cNvPr>
          <p:cNvCxnSpPr>
            <a:cxnSpLocks/>
          </p:cNvCxnSpPr>
          <p:nvPr/>
        </p:nvCxnSpPr>
        <p:spPr>
          <a:xfrm flipV="1">
            <a:off x="8444626" y="4468890"/>
            <a:ext cx="0" cy="101626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C5FB67F2-FBA2-D960-DAB7-40C09D214031}"/>
              </a:ext>
            </a:extLst>
          </p:cNvPr>
          <p:cNvCxnSpPr>
            <a:cxnSpLocks/>
          </p:cNvCxnSpPr>
          <p:nvPr/>
        </p:nvCxnSpPr>
        <p:spPr>
          <a:xfrm>
            <a:off x="8434686" y="4468890"/>
            <a:ext cx="419118"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E1E1776-FCA2-94A6-9B33-71AB7EF02F5F}"/>
              </a:ext>
            </a:extLst>
          </p:cNvPr>
          <p:cNvCxnSpPr>
            <a:cxnSpLocks/>
          </p:cNvCxnSpPr>
          <p:nvPr/>
        </p:nvCxnSpPr>
        <p:spPr>
          <a:xfrm flipV="1">
            <a:off x="8619462" y="2756670"/>
            <a:ext cx="0" cy="27349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F05BB8CD-783F-2B05-532D-C0241335DD90}"/>
              </a:ext>
            </a:extLst>
          </p:cNvPr>
          <p:cNvCxnSpPr>
            <a:cxnSpLocks/>
          </p:cNvCxnSpPr>
          <p:nvPr/>
        </p:nvCxnSpPr>
        <p:spPr>
          <a:xfrm>
            <a:off x="8613675" y="2756670"/>
            <a:ext cx="834389"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01E8C23B-48F2-5479-85F9-ABA38BB4D717}"/>
              </a:ext>
            </a:extLst>
          </p:cNvPr>
          <p:cNvSpPr txBox="1"/>
          <p:nvPr/>
        </p:nvSpPr>
        <p:spPr>
          <a:xfrm>
            <a:off x="3073661" y="3878204"/>
            <a:ext cx="765243"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2x </a:t>
            </a:r>
          </a:p>
        </p:txBody>
      </p:sp>
      <p:sp>
        <p:nvSpPr>
          <p:cNvPr id="31" name="TextBox 30">
            <a:extLst>
              <a:ext uri="{FF2B5EF4-FFF2-40B4-BE49-F238E27FC236}">
                <a16:creationId xmlns:a16="http://schemas.microsoft.com/office/drawing/2014/main" id="{5383EB48-92B2-145A-39AF-C17B5E05DE84}"/>
              </a:ext>
            </a:extLst>
          </p:cNvPr>
          <p:cNvSpPr txBox="1"/>
          <p:nvPr/>
        </p:nvSpPr>
        <p:spPr>
          <a:xfrm>
            <a:off x="3160792" y="2804179"/>
            <a:ext cx="765243"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2x </a:t>
            </a:r>
          </a:p>
        </p:txBody>
      </p:sp>
      <p:sp>
        <p:nvSpPr>
          <p:cNvPr id="32" name="TextBox 31">
            <a:extLst>
              <a:ext uri="{FF2B5EF4-FFF2-40B4-BE49-F238E27FC236}">
                <a16:creationId xmlns:a16="http://schemas.microsoft.com/office/drawing/2014/main" id="{625AD7E6-38C9-B863-C665-06EB6B7F2E1A}"/>
              </a:ext>
            </a:extLst>
          </p:cNvPr>
          <p:cNvSpPr txBox="1"/>
          <p:nvPr/>
        </p:nvSpPr>
        <p:spPr>
          <a:xfrm>
            <a:off x="5475446" y="4784646"/>
            <a:ext cx="502305"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2x </a:t>
            </a:r>
          </a:p>
        </p:txBody>
      </p:sp>
      <p:sp>
        <p:nvSpPr>
          <p:cNvPr id="36" name="TextBox 35">
            <a:extLst>
              <a:ext uri="{FF2B5EF4-FFF2-40B4-BE49-F238E27FC236}">
                <a16:creationId xmlns:a16="http://schemas.microsoft.com/office/drawing/2014/main" id="{DB369E93-5B9A-AFD9-7EEE-A6A5EFC7DB7C}"/>
              </a:ext>
            </a:extLst>
          </p:cNvPr>
          <p:cNvSpPr txBox="1"/>
          <p:nvPr/>
        </p:nvSpPr>
        <p:spPr>
          <a:xfrm>
            <a:off x="5654064" y="4389209"/>
            <a:ext cx="765243"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2x </a:t>
            </a:r>
          </a:p>
        </p:txBody>
      </p:sp>
      <p:sp>
        <p:nvSpPr>
          <p:cNvPr id="37" name="TextBox 36">
            <a:extLst>
              <a:ext uri="{FF2B5EF4-FFF2-40B4-BE49-F238E27FC236}">
                <a16:creationId xmlns:a16="http://schemas.microsoft.com/office/drawing/2014/main" id="{AA706ECE-D689-B839-2B59-D76AC0AD5DC1}"/>
              </a:ext>
            </a:extLst>
          </p:cNvPr>
          <p:cNvSpPr txBox="1"/>
          <p:nvPr/>
        </p:nvSpPr>
        <p:spPr>
          <a:xfrm>
            <a:off x="7954360" y="4855638"/>
            <a:ext cx="765243"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5x </a:t>
            </a:r>
          </a:p>
        </p:txBody>
      </p:sp>
      <p:sp>
        <p:nvSpPr>
          <p:cNvPr id="38" name="TextBox 37">
            <a:extLst>
              <a:ext uri="{FF2B5EF4-FFF2-40B4-BE49-F238E27FC236}">
                <a16:creationId xmlns:a16="http://schemas.microsoft.com/office/drawing/2014/main" id="{EB465B3A-5198-9892-5D9E-EFA3B4F91938}"/>
              </a:ext>
            </a:extLst>
          </p:cNvPr>
          <p:cNvSpPr txBox="1"/>
          <p:nvPr/>
        </p:nvSpPr>
        <p:spPr>
          <a:xfrm>
            <a:off x="8152728" y="3211046"/>
            <a:ext cx="765243" cy="338554"/>
          </a:xfrm>
          <a:prstGeom prst="rect">
            <a:avLst/>
          </a:prstGeom>
          <a:noFill/>
        </p:spPr>
        <p:txBody>
          <a:bodyPr wrap="square" rtlCol="0">
            <a:spAutoFit/>
          </a:bodyPr>
          <a:lstStyle/>
          <a:p>
            <a:r>
              <a:rPr lang="en-US" sz="1600" b="1" dirty="0">
                <a:latin typeface="Century Gothic" panose="020B0502020202020204" pitchFamily="34" charset="0"/>
                <a:cs typeface="BrownTT" panose="020B0504020101010102" pitchFamily="34" charset="77"/>
              </a:rPr>
              <a:t>6x </a:t>
            </a:r>
          </a:p>
        </p:txBody>
      </p:sp>
      <p:sp>
        <p:nvSpPr>
          <p:cNvPr id="5" name="Title 1">
            <a:extLst>
              <a:ext uri="{FF2B5EF4-FFF2-40B4-BE49-F238E27FC236}">
                <a16:creationId xmlns:a16="http://schemas.microsoft.com/office/drawing/2014/main" id="{A1E122A1-E45B-0CD8-4433-F72DDFF6DC16}"/>
              </a:ext>
            </a:extLst>
          </p:cNvPr>
          <p:cNvSpPr txBox="1">
            <a:spLocks/>
          </p:cNvSpPr>
          <p:nvPr/>
        </p:nvSpPr>
        <p:spPr>
          <a:xfrm>
            <a:off x="54282" y="86583"/>
            <a:ext cx="12282616" cy="82878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b="1" dirty="0">
                <a:solidFill>
                  <a:schemeClr val="tx2">
                    <a:lumMod val="90000"/>
                    <a:lumOff val="10000"/>
                  </a:schemeClr>
                </a:solidFill>
                <a:latin typeface="Century Gothic" panose="020B0502020202020204" pitchFamily="34" charset="0"/>
                <a:cs typeface="BrownTT" panose="020B0504020101010102" pitchFamily="34" charset="0"/>
              </a:rPr>
              <a:t>The energy transition will demand increased investment across all regions, with the most significant growth occurring in EMDEs outside of China</a:t>
            </a:r>
          </a:p>
          <a:p>
            <a:endParaRPr lang="en-US" sz="2930" b="1" dirty="0">
              <a:solidFill>
                <a:schemeClr val="tx2">
                  <a:lumMod val="90000"/>
                  <a:lumOff val="10000"/>
                </a:schemeClr>
              </a:solidFill>
              <a:latin typeface="Century Gothic" panose="020B0502020202020204" pitchFamily="34" charset="0"/>
              <a:cs typeface="BrownTT" panose="020B0504020101010102" pitchFamily="34" charset="0"/>
            </a:endParaRPr>
          </a:p>
        </p:txBody>
      </p:sp>
      <p:sp>
        <p:nvSpPr>
          <p:cNvPr id="3" name="TextBox 2">
            <a:extLst>
              <a:ext uri="{FF2B5EF4-FFF2-40B4-BE49-F238E27FC236}">
                <a16:creationId xmlns:a16="http://schemas.microsoft.com/office/drawing/2014/main" id="{C7892207-9C41-F067-C2C9-ACC3CC882F89}"/>
              </a:ext>
            </a:extLst>
          </p:cNvPr>
          <p:cNvSpPr txBox="1"/>
          <p:nvPr/>
        </p:nvSpPr>
        <p:spPr>
          <a:xfrm>
            <a:off x="1987182" y="1010955"/>
            <a:ext cx="8241260" cy="369332"/>
          </a:xfrm>
          <a:prstGeom prst="rect">
            <a:avLst/>
          </a:prstGeom>
          <a:noFill/>
        </p:spPr>
        <p:txBody>
          <a:bodyPr wrap="square" rtlCol="0">
            <a:spAutoFit/>
          </a:bodyPr>
          <a:lstStyle/>
          <a:p>
            <a:pPr algn="ctr"/>
            <a:r>
              <a:rPr lang="en-US" b="1" dirty="0">
                <a:latin typeface="Century Gothic" panose="020B0502020202020204" pitchFamily="34" charset="0"/>
              </a:rPr>
              <a:t>Clean energy investment needs by economic regions in 2030 and 2035</a:t>
            </a:r>
          </a:p>
        </p:txBody>
      </p:sp>
    </p:spTree>
    <p:extLst>
      <p:ext uri="{BB962C8B-B14F-4D97-AF65-F5344CB8AC3E}">
        <p14:creationId xmlns:p14="http://schemas.microsoft.com/office/powerpoint/2010/main" val="1413294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F680BBF-C505-4463-F0D7-8E6E2A35737D}"/>
              </a:ext>
            </a:extLst>
          </p:cNvPr>
          <p:cNvSpPr txBox="1"/>
          <p:nvPr/>
        </p:nvSpPr>
        <p:spPr>
          <a:xfrm>
            <a:off x="119004" y="6444476"/>
            <a:ext cx="2046127" cy="400110"/>
          </a:xfrm>
          <a:prstGeom prst="rect">
            <a:avLst/>
          </a:prstGeom>
          <a:noFill/>
        </p:spPr>
        <p:txBody>
          <a:bodyPr wrap="square" rtlCol="0">
            <a:spAutoFit/>
          </a:bodyPr>
          <a:lstStyle/>
          <a:p>
            <a:r>
              <a:rPr lang="en-US" sz="1000" b="1">
                <a:latin typeface="Century Gothic" panose="020B0502020202020204" pitchFamily="34" charset="0"/>
              </a:rPr>
              <a:t>Source</a:t>
            </a:r>
            <a:r>
              <a:rPr lang="en-US" sz="1000">
                <a:latin typeface="Century Gothic" panose="020B0502020202020204" pitchFamily="34" charset="0"/>
              </a:rPr>
              <a:t>: IEA-IFC (2023), IHLEG estimates</a:t>
            </a:r>
          </a:p>
        </p:txBody>
      </p:sp>
      <p:sp>
        <p:nvSpPr>
          <p:cNvPr id="6" name="TextBox 5">
            <a:extLst>
              <a:ext uri="{FF2B5EF4-FFF2-40B4-BE49-F238E27FC236}">
                <a16:creationId xmlns:a16="http://schemas.microsoft.com/office/drawing/2014/main" id="{F5E9E802-07AB-1A55-9B39-5992A84F91E4}"/>
              </a:ext>
            </a:extLst>
          </p:cNvPr>
          <p:cNvSpPr txBox="1"/>
          <p:nvPr/>
        </p:nvSpPr>
        <p:spPr>
          <a:xfrm>
            <a:off x="1970589" y="955766"/>
            <a:ext cx="8687418" cy="338554"/>
          </a:xfrm>
          <a:prstGeom prst="rect">
            <a:avLst/>
          </a:prstGeom>
          <a:noFill/>
        </p:spPr>
        <p:txBody>
          <a:bodyPr wrap="square" rtlCol="0">
            <a:spAutoFit/>
          </a:bodyPr>
          <a:lstStyle/>
          <a:p>
            <a:pPr algn="ctr"/>
            <a:r>
              <a:rPr lang="en-US" sz="1600" b="1">
                <a:latin typeface="Century Gothic" panose="020B0502020202020204" pitchFamily="34" charset="0"/>
              </a:rPr>
              <a:t>Clean energy investment by sector in EMDEs outside China under a net-zero scenario</a:t>
            </a:r>
          </a:p>
        </p:txBody>
      </p:sp>
      <p:sp>
        <p:nvSpPr>
          <p:cNvPr id="11" name="Title 1">
            <a:extLst>
              <a:ext uri="{FF2B5EF4-FFF2-40B4-BE49-F238E27FC236}">
                <a16:creationId xmlns:a16="http://schemas.microsoft.com/office/drawing/2014/main" id="{9BA94E48-C716-3971-5E78-A384738A8E78}"/>
              </a:ext>
            </a:extLst>
          </p:cNvPr>
          <p:cNvSpPr txBox="1">
            <a:spLocks/>
          </p:cNvSpPr>
          <p:nvPr/>
        </p:nvSpPr>
        <p:spPr>
          <a:xfrm>
            <a:off x="119004" y="181690"/>
            <a:ext cx="12072996" cy="495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tx2">
                    <a:lumMod val="90000"/>
                    <a:lumOff val="10000"/>
                  </a:schemeClr>
                </a:solidFill>
                <a:latin typeface="Century Gothic" panose="020B0502020202020204" pitchFamily="34" charset="0"/>
              </a:rPr>
              <a:t>Clean energy and energy efficiency will be the key drivers of transformation in energy systems</a:t>
            </a:r>
          </a:p>
        </p:txBody>
      </p:sp>
      <p:sp>
        <p:nvSpPr>
          <p:cNvPr id="2" name="Slide Number Placeholder 1">
            <a:extLst>
              <a:ext uri="{FF2B5EF4-FFF2-40B4-BE49-F238E27FC236}">
                <a16:creationId xmlns:a16="http://schemas.microsoft.com/office/drawing/2014/main" id="{BE9DFAC3-7019-A6C5-D247-70C9DC82D24F}"/>
              </a:ext>
            </a:extLst>
          </p:cNvPr>
          <p:cNvSpPr>
            <a:spLocks noGrp="1"/>
          </p:cNvSpPr>
          <p:nvPr>
            <p:ph type="sldNum" sz="quarter" idx="12"/>
          </p:nvPr>
        </p:nvSpPr>
        <p:spPr>
          <a:xfrm>
            <a:off x="10485120" y="6356350"/>
            <a:ext cx="868680" cy="365125"/>
          </a:xfrm>
        </p:spPr>
        <p:txBody>
          <a:bodyPr/>
          <a:lstStyle/>
          <a:p>
            <a:fld id="{6AB33261-7709-9B42-91C9-5735E2431A47}" type="slidenum">
              <a:rPr lang="en-US" smtClean="0"/>
              <a:t>5</a:t>
            </a:fld>
            <a:endParaRPr lang="en-US"/>
          </a:p>
        </p:txBody>
      </p:sp>
      <p:graphicFrame>
        <p:nvGraphicFramePr>
          <p:cNvPr id="4" name="Chart 3">
            <a:extLst>
              <a:ext uri="{FF2B5EF4-FFF2-40B4-BE49-F238E27FC236}">
                <a16:creationId xmlns:a16="http://schemas.microsoft.com/office/drawing/2014/main" id="{BCC683EC-81CA-032E-2FD4-FA17B48253C0}"/>
              </a:ext>
            </a:extLst>
          </p:cNvPr>
          <p:cNvGraphicFramePr>
            <a:graphicFrameLocks/>
          </p:cNvGraphicFramePr>
          <p:nvPr/>
        </p:nvGraphicFramePr>
        <p:xfrm>
          <a:off x="2038350" y="1339289"/>
          <a:ext cx="8446770" cy="52101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197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CD0EB-5418-8AA8-EA71-9A65D66E520E}"/>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8D9264E5-6F57-9907-848A-691D09C3EB95}"/>
              </a:ext>
            </a:extLst>
          </p:cNvPr>
          <p:cNvSpPr txBox="1">
            <a:spLocks/>
          </p:cNvSpPr>
          <p:nvPr/>
        </p:nvSpPr>
        <p:spPr>
          <a:xfrm>
            <a:off x="54282" y="133077"/>
            <a:ext cx="12137718" cy="82878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30" b="1" dirty="0">
                <a:solidFill>
                  <a:schemeClr val="tx2">
                    <a:lumMod val="90000"/>
                    <a:lumOff val="10000"/>
                  </a:schemeClr>
                </a:solidFill>
                <a:latin typeface="Century Gothic" panose="020B0502020202020204" pitchFamily="34" charset="0"/>
              </a:rPr>
              <a:t>Large savings arise from the shift to a low-carbon, climate resilient economy</a:t>
            </a:r>
          </a:p>
          <a:p>
            <a:endParaRPr lang="en-US" sz="2930" b="1" dirty="0">
              <a:solidFill>
                <a:schemeClr val="tx2">
                  <a:lumMod val="90000"/>
                  <a:lumOff val="10000"/>
                </a:schemeClr>
              </a:solidFill>
              <a:latin typeface="Century Gothic" panose="020B0502020202020204" pitchFamily="34" charset="0"/>
              <a:cs typeface="BrownTT" panose="020B0504020101010102" pitchFamily="34" charset="0"/>
            </a:endParaRPr>
          </a:p>
        </p:txBody>
      </p:sp>
      <p:pic>
        <p:nvPicPr>
          <p:cNvPr id="8" name="Picture 7">
            <a:extLst>
              <a:ext uri="{FF2B5EF4-FFF2-40B4-BE49-F238E27FC236}">
                <a16:creationId xmlns:a16="http://schemas.microsoft.com/office/drawing/2014/main" id="{E565E77C-8DB4-35A5-5E38-BF9805676803}"/>
              </a:ext>
            </a:extLst>
          </p:cNvPr>
          <p:cNvPicPr>
            <a:picLocks noChangeAspect="1"/>
          </p:cNvPicPr>
          <p:nvPr/>
        </p:nvPicPr>
        <p:blipFill>
          <a:blip r:embed="rId3"/>
          <a:stretch>
            <a:fillRect/>
          </a:stretch>
        </p:blipFill>
        <p:spPr>
          <a:xfrm>
            <a:off x="366709" y="1279889"/>
            <a:ext cx="11481732" cy="5005166"/>
          </a:xfrm>
          <a:prstGeom prst="rect">
            <a:avLst/>
          </a:prstGeom>
        </p:spPr>
      </p:pic>
    </p:spTree>
    <p:extLst>
      <p:ext uri="{BB962C8B-B14F-4D97-AF65-F5344CB8AC3E}">
        <p14:creationId xmlns:p14="http://schemas.microsoft.com/office/powerpoint/2010/main" val="518253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67E0C-9E7C-7B07-9C22-EDDF95ED4104}"/>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87CF1E9F-2849-232C-4BBD-262C5F23A804}"/>
              </a:ext>
            </a:extLst>
          </p:cNvPr>
          <p:cNvSpPr txBox="1">
            <a:spLocks/>
          </p:cNvSpPr>
          <p:nvPr/>
        </p:nvSpPr>
        <p:spPr>
          <a:xfrm>
            <a:off x="54282" y="133077"/>
            <a:ext cx="12137718" cy="82878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30" b="1" dirty="0">
                <a:solidFill>
                  <a:schemeClr val="tx2">
                    <a:lumMod val="90000"/>
                    <a:lumOff val="10000"/>
                  </a:schemeClr>
                </a:solidFill>
                <a:latin typeface="Century Gothic" panose="020B0502020202020204" pitchFamily="34" charset="0"/>
              </a:rPr>
              <a:t>Large savings arise from the shift to a low-carbon, climate resilient economy</a:t>
            </a:r>
          </a:p>
          <a:p>
            <a:endParaRPr lang="en-US" sz="2930" b="1" dirty="0">
              <a:solidFill>
                <a:schemeClr val="tx2">
                  <a:lumMod val="90000"/>
                  <a:lumOff val="10000"/>
                </a:schemeClr>
              </a:solidFill>
              <a:latin typeface="Century Gothic" panose="020B0502020202020204" pitchFamily="34" charset="0"/>
              <a:cs typeface="BrownTT" panose="020B0504020101010102" pitchFamily="34" charset="0"/>
            </a:endParaRPr>
          </a:p>
        </p:txBody>
      </p:sp>
      <p:graphicFrame>
        <p:nvGraphicFramePr>
          <p:cNvPr id="13" name="Chart 12">
            <a:extLst>
              <a:ext uri="{FF2B5EF4-FFF2-40B4-BE49-F238E27FC236}">
                <a16:creationId xmlns:a16="http://schemas.microsoft.com/office/drawing/2014/main" id="{A421D600-376A-401D-35D0-2C2310CED863}"/>
              </a:ext>
            </a:extLst>
          </p:cNvPr>
          <p:cNvGraphicFramePr/>
          <p:nvPr>
            <p:extLst>
              <p:ext uri="{D42A27DB-BD31-4B8C-83A1-F6EECF244321}">
                <p14:modId xmlns:p14="http://schemas.microsoft.com/office/powerpoint/2010/main" val="1385527517"/>
              </p:ext>
            </p:extLst>
          </p:nvPr>
        </p:nvGraphicFramePr>
        <p:xfrm>
          <a:off x="1766803" y="1193369"/>
          <a:ext cx="8663553" cy="52694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644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DD4A3-3AFF-A6CC-F400-C64D1BDAD731}"/>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D5EF9C27-7680-4514-30F8-C7ABF0704FE6}"/>
              </a:ext>
            </a:extLst>
          </p:cNvPr>
          <p:cNvSpPr txBox="1"/>
          <p:nvPr/>
        </p:nvSpPr>
        <p:spPr>
          <a:xfrm>
            <a:off x="3933566" y="4107359"/>
            <a:ext cx="2409091" cy="738664"/>
          </a:xfrm>
          <a:prstGeom prst="rect">
            <a:avLst/>
          </a:prstGeom>
          <a:solidFill>
            <a:srgbClr val="AB82FF">
              <a:alpha val="25098"/>
            </a:srgbClr>
          </a:solidFill>
        </p:spPr>
        <p:txBody>
          <a:bodyPr wrap="square" rtlCol="0">
            <a:spAutoFit/>
          </a:bodyPr>
          <a:lstStyle/>
          <a:p>
            <a:pPr algn="ctr"/>
            <a:r>
              <a:rPr lang="en-GB" sz="1400" dirty="0">
                <a:latin typeface="Century Gothic" panose="020B0502020202020204" pitchFamily="34" charset="0"/>
                <a:cs typeface="BrownTT" panose="020B0504020101010102" pitchFamily="34" charset="77"/>
              </a:rPr>
              <a:t>External financing</a:t>
            </a:r>
          </a:p>
          <a:p>
            <a:pPr algn="ctr"/>
            <a:r>
              <a:rPr lang="en-GB" sz="1400" b="1" dirty="0">
                <a:latin typeface="Century Gothic" panose="020B0502020202020204" pitchFamily="34" charset="0"/>
                <a:cs typeface="BrownTT" panose="020B0504020101010102" pitchFamily="34" charset="77"/>
              </a:rPr>
              <a:t>$1,000 </a:t>
            </a:r>
          </a:p>
          <a:p>
            <a:pPr algn="ctr"/>
            <a:r>
              <a:rPr lang="en-GB" sz="1400" dirty="0">
                <a:latin typeface="Century Gothic" panose="020B0502020202020204" pitchFamily="34" charset="0"/>
                <a:cs typeface="BrownTT" panose="020B0504020101010102" pitchFamily="34" charset="77"/>
              </a:rPr>
              <a:t>($850)</a:t>
            </a:r>
          </a:p>
        </p:txBody>
      </p:sp>
      <p:cxnSp>
        <p:nvCxnSpPr>
          <p:cNvPr id="16" name="Straight Connector 15">
            <a:extLst>
              <a:ext uri="{FF2B5EF4-FFF2-40B4-BE49-F238E27FC236}">
                <a16:creationId xmlns:a16="http://schemas.microsoft.com/office/drawing/2014/main" id="{4894F04F-662B-2777-F8BA-4E73479F1868}"/>
              </a:ext>
            </a:extLst>
          </p:cNvPr>
          <p:cNvCxnSpPr>
            <a:cxnSpLocks/>
          </p:cNvCxnSpPr>
          <p:nvPr/>
        </p:nvCxnSpPr>
        <p:spPr>
          <a:xfrm>
            <a:off x="6354124" y="4507497"/>
            <a:ext cx="253352" cy="3969"/>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0507236-2B16-B359-75BD-F12C098CA099}"/>
              </a:ext>
            </a:extLst>
          </p:cNvPr>
          <p:cNvCxnSpPr>
            <a:cxnSpLocks/>
          </p:cNvCxnSpPr>
          <p:nvPr/>
        </p:nvCxnSpPr>
        <p:spPr>
          <a:xfrm flipV="1">
            <a:off x="6620779" y="3318103"/>
            <a:ext cx="0" cy="2411412"/>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E589F101-36B8-8D5D-BA6E-49BEECE9DDB7}"/>
              </a:ext>
            </a:extLst>
          </p:cNvPr>
          <p:cNvSpPr/>
          <p:nvPr/>
        </p:nvSpPr>
        <p:spPr>
          <a:xfrm>
            <a:off x="6869694" y="3035651"/>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Private finance**</a:t>
            </a:r>
          </a:p>
        </p:txBody>
      </p:sp>
      <p:sp>
        <p:nvSpPr>
          <p:cNvPr id="19" name="Rectangle 18">
            <a:extLst>
              <a:ext uri="{FF2B5EF4-FFF2-40B4-BE49-F238E27FC236}">
                <a16:creationId xmlns:a16="http://schemas.microsoft.com/office/drawing/2014/main" id="{D45752B3-5D22-2509-69AD-E67E90273EFF}"/>
              </a:ext>
            </a:extLst>
          </p:cNvPr>
          <p:cNvSpPr/>
          <p:nvPr/>
        </p:nvSpPr>
        <p:spPr>
          <a:xfrm>
            <a:off x="6869694" y="3639672"/>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MDBs***</a:t>
            </a:r>
          </a:p>
        </p:txBody>
      </p:sp>
      <p:sp>
        <p:nvSpPr>
          <p:cNvPr id="20" name="Rectangle 19">
            <a:extLst>
              <a:ext uri="{FF2B5EF4-FFF2-40B4-BE49-F238E27FC236}">
                <a16:creationId xmlns:a16="http://schemas.microsoft.com/office/drawing/2014/main" id="{72AF0CF2-33E1-2F20-66D6-65242EF83378}"/>
              </a:ext>
            </a:extLst>
          </p:cNvPr>
          <p:cNvSpPr/>
          <p:nvPr/>
        </p:nvSpPr>
        <p:spPr>
          <a:xfrm>
            <a:off x="6869694" y="4243693"/>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Bilateral finance</a:t>
            </a:r>
          </a:p>
        </p:txBody>
      </p:sp>
      <p:sp>
        <p:nvSpPr>
          <p:cNvPr id="22" name="Rectangle 21">
            <a:extLst>
              <a:ext uri="{FF2B5EF4-FFF2-40B4-BE49-F238E27FC236}">
                <a16:creationId xmlns:a16="http://schemas.microsoft.com/office/drawing/2014/main" id="{61E356E6-B4B3-2E08-317D-CC24F0074F95}"/>
              </a:ext>
            </a:extLst>
          </p:cNvPr>
          <p:cNvSpPr/>
          <p:nvPr/>
        </p:nvSpPr>
        <p:spPr>
          <a:xfrm>
            <a:off x="6869694" y="4847714"/>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South-South cooperation</a:t>
            </a:r>
          </a:p>
        </p:txBody>
      </p:sp>
      <p:sp>
        <p:nvSpPr>
          <p:cNvPr id="23" name="Rectangle 22">
            <a:extLst>
              <a:ext uri="{FF2B5EF4-FFF2-40B4-BE49-F238E27FC236}">
                <a16:creationId xmlns:a16="http://schemas.microsoft.com/office/drawing/2014/main" id="{D6882562-732D-33EB-3CF0-DAAAE18FCD7A}"/>
              </a:ext>
            </a:extLst>
          </p:cNvPr>
          <p:cNvSpPr/>
          <p:nvPr/>
        </p:nvSpPr>
        <p:spPr>
          <a:xfrm>
            <a:off x="6869694" y="5451736"/>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latin typeface="Century Gothic" panose="020B0502020202020204" pitchFamily="34" charset="0"/>
                <a:cs typeface="BrownTT" panose="020B0504020101010102" pitchFamily="34" charset="77"/>
              </a:rPr>
              <a:t>Other concessional finance</a:t>
            </a:r>
          </a:p>
        </p:txBody>
      </p:sp>
      <p:sp>
        <p:nvSpPr>
          <p:cNvPr id="24" name="Rectangle 23">
            <a:extLst>
              <a:ext uri="{FF2B5EF4-FFF2-40B4-BE49-F238E27FC236}">
                <a16:creationId xmlns:a16="http://schemas.microsoft.com/office/drawing/2014/main" id="{2145E597-93ED-8600-3FF3-16A2B85B89C4}"/>
              </a:ext>
            </a:extLst>
          </p:cNvPr>
          <p:cNvSpPr/>
          <p:nvPr/>
        </p:nvSpPr>
        <p:spPr>
          <a:xfrm>
            <a:off x="9336616" y="3035651"/>
            <a:ext cx="1560841" cy="536166"/>
          </a:xfrm>
          <a:prstGeom prst="rect">
            <a:avLst/>
          </a:prstGeom>
          <a:solidFill>
            <a:srgbClr val="521B93">
              <a:alpha val="26275"/>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Century Gothic" panose="020B0502020202020204" pitchFamily="34" charset="0"/>
                <a:cs typeface="BrownTT" panose="020B0504020101010102" pitchFamily="34" charset="77"/>
              </a:rPr>
              <a:t>$450-550</a:t>
            </a:r>
          </a:p>
          <a:p>
            <a:pPr algn="ctr"/>
            <a:r>
              <a:rPr lang="en-GB" sz="1400">
                <a:solidFill>
                  <a:schemeClr val="tx1"/>
                </a:solidFill>
                <a:latin typeface="Century Gothic" panose="020B0502020202020204" pitchFamily="34" charset="0"/>
                <a:cs typeface="BrownTT" panose="020B0504020101010102" pitchFamily="34" charset="77"/>
              </a:rPr>
              <a:t>($420-500)</a:t>
            </a:r>
          </a:p>
        </p:txBody>
      </p:sp>
      <p:sp>
        <p:nvSpPr>
          <p:cNvPr id="25" name="Rectangle 24">
            <a:extLst>
              <a:ext uri="{FF2B5EF4-FFF2-40B4-BE49-F238E27FC236}">
                <a16:creationId xmlns:a16="http://schemas.microsoft.com/office/drawing/2014/main" id="{B1E7FD0D-DFB4-C85C-5D17-898BEB68F95F}"/>
              </a:ext>
            </a:extLst>
          </p:cNvPr>
          <p:cNvSpPr/>
          <p:nvPr/>
        </p:nvSpPr>
        <p:spPr>
          <a:xfrm>
            <a:off x="9336616" y="5451736"/>
            <a:ext cx="1560841" cy="536166"/>
          </a:xfrm>
          <a:prstGeom prst="rect">
            <a:avLst/>
          </a:prstGeom>
          <a:solidFill>
            <a:srgbClr val="521B93">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cs typeface="BrownTT" panose="020B0504020101010102" pitchFamily="34" charset="77"/>
              </a:rPr>
              <a:t>$140-160</a:t>
            </a:r>
          </a:p>
          <a:p>
            <a:pPr algn="ctr"/>
            <a:r>
              <a:rPr lang="en-GB" sz="1400" dirty="0">
                <a:solidFill>
                  <a:schemeClr val="tx1"/>
                </a:solidFill>
                <a:latin typeface="Century Gothic" panose="020B0502020202020204" pitchFamily="34" charset="0"/>
                <a:cs typeface="BrownTT" panose="020B0504020101010102" pitchFamily="34" charset="77"/>
              </a:rPr>
              <a:t>($130-150)</a:t>
            </a:r>
          </a:p>
        </p:txBody>
      </p:sp>
      <p:sp>
        <p:nvSpPr>
          <p:cNvPr id="26" name="Rectangle 25">
            <a:extLst>
              <a:ext uri="{FF2B5EF4-FFF2-40B4-BE49-F238E27FC236}">
                <a16:creationId xmlns:a16="http://schemas.microsoft.com/office/drawing/2014/main" id="{0E067B95-5067-1466-C383-6ECFFB761FB3}"/>
              </a:ext>
            </a:extLst>
          </p:cNvPr>
          <p:cNvSpPr/>
          <p:nvPr/>
        </p:nvSpPr>
        <p:spPr>
          <a:xfrm>
            <a:off x="9336616" y="3639672"/>
            <a:ext cx="1560841" cy="536166"/>
          </a:xfrm>
          <a:prstGeom prst="rect">
            <a:avLst/>
          </a:prstGeom>
          <a:solidFill>
            <a:srgbClr val="521B93">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Century Gothic" panose="020B0502020202020204" pitchFamily="34" charset="0"/>
                <a:cs typeface="BrownTT" panose="020B0504020101010102" pitchFamily="34" charset="77"/>
              </a:rPr>
              <a:t>$240-300</a:t>
            </a:r>
          </a:p>
          <a:p>
            <a:pPr algn="ctr"/>
            <a:r>
              <a:rPr lang="en-GB" sz="1400">
                <a:solidFill>
                  <a:schemeClr val="tx1"/>
                </a:solidFill>
                <a:latin typeface="Century Gothic" panose="020B0502020202020204" pitchFamily="34" charset="0"/>
                <a:cs typeface="BrownTT" panose="020B0504020101010102" pitchFamily="34" charset="77"/>
              </a:rPr>
              <a:t>($160-220)</a:t>
            </a:r>
          </a:p>
        </p:txBody>
      </p:sp>
      <p:sp>
        <p:nvSpPr>
          <p:cNvPr id="27" name="Rectangle 26">
            <a:extLst>
              <a:ext uri="{FF2B5EF4-FFF2-40B4-BE49-F238E27FC236}">
                <a16:creationId xmlns:a16="http://schemas.microsoft.com/office/drawing/2014/main" id="{54C454DF-1776-2900-2E11-2A205977FA34}"/>
              </a:ext>
            </a:extLst>
          </p:cNvPr>
          <p:cNvSpPr/>
          <p:nvPr/>
        </p:nvSpPr>
        <p:spPr>
          <a:xfrm>
            <a:off x="9336616" y="4243693"/>
            <a:ext cx="1560841" cy="536166"/>
          </a:xfrm>
          <a:prstGeom prst="rect">
            <a:avLst/>
          </a:prstGeom>
          <a:solidFill>
            <a:srgbClr val="521B93">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Century Gothic" panose="020B0502020202020204" pitchFamily="34" charset="0"/>
                <a:cs typeface="BrownTT" panose="020B0504020101010102" pitchFamily="34" charset="77"/>
              </a:rPr>
              <a:t>$80-100</a:t>
            </a:r>
          </a:p>
          <a:p>
            <a:pPr algn="ctr"/>
            <a:r>
              <a:rPr lang="en-GB" sz="1400">
                <a:solidFill>
                  <a:schemeClr val="tx1"/>
                </a:solidFill>
                <a:latin typeface="Century Gothic" panose="020B0502020202020204" pitchFamily="34" charset="0"/>
                <a:cs typeface="BrownTT" panose="020B0504020101010102" pitchFamily="34" charset="77"/>
              </a:rPr>
              <a:t>($40-60)</a:t>
            </a:r>
          </a:p>
        </p:txBody>
      </p:sp>
      <p:sp>
        <p:nvSpPr>
          <p:cNvPr id="29" name="Rectangle 28">
            <a:extLst>
              <a:ext uri="{FF2B5EF4-FFF2-40B4-BE49-F238E27FC236}">
                <a16:creationId xmlns:a16="http://schemas.microsoft.com/office/drawing/2014/main" id="{D6747BBE-C90A-0845-7273-1DA548EA7AEE}"/>
              </a:ext>
            </a:extLst>
          </p:cNvPr>
          <p:cNvSpPr/>
          <p:nvPr/>
        </p:nvSpPr>
        <p:spPr>
          <a:xfrm>
            <a:off x="9336616" y="4847714"/>
            <a:ext cx="1560841" cy="536166"/>
          </a:xfrm>
          <a:prstGeom prst="rect">
            <a:avLst/>
          </a:prstGeom>
          <a:solidFill>
            <a:srgbClr val="521B93">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Century Gothic" panose="020B0502020202020204" pitchFamily="34" charset="0"/>
                <a:cs typeface="BrownTT" panose="020B0504020101010102" pitchFamily="34" charset="77"/>
              </a:rPr>
              <a:t>$30-50</a:t>
            </a:r>
          </a:p>
          <a:p>
            <a:pPr algn="ctr"/>
            <a:r>
              <a:rPr lang="en-GB" sz="1400">
                <a:solidFill>
                  <a:schemeClr val="tx1"/>
                </a:solidFill>
                <a:latin typeface="Century Gothic" panose="020B0502020202020204" pitchFamily="34" charset="0"/>
                <a:cs typeface="BrownTT" panose="020B0504020101010102" pitchFamily="34" charset="77"/>
              </a:rPr>
              <a:t>($10-30)</a:t>
            </a:r>
          </a:p>
        </p:txBody>
      </p:sp>
      <p:cxnSp>
        <p:nvCxnSpPr>
          <p:cNvPr id="30" name="Straight Connector 29">
            <a:extLst>
              <a:ext uri="{FF2B5EF4-FFF2-40B4-BE49-F238E27FC236}">
                <a16:creationId xmlns:a16="http://schemas.microsoft.com/office/drawing/2014/main" id="{E0E28AF4-CB7A-B178-0FAF-77571149DA96}"/>
              </a:ext>
            </a:extLst>
          </p:cNvPr>
          <p:cNvCxnSpPr>
            <a:cxnSpLocks/>
          </p:cNvCxnSpPr>
          <p:nvPr/>
        </p:nvCxnSpPr>
        <p:spPr>
          <a:xfrm>
            <a:off x="6606456" y="3318103"/>
            <a:ext cx="254885"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3DD7839-B7F2-FCFB-2DFF-70D6986A37BB}"/>
              </a:ext>
            </a:extLst>
          </p:cNvPr>
          <p:cNvCxnSpPr>
            <a:cxnSpLocks/>
          </p:cNvCxnSpPr>
          <p:nvPr/>
        </p:nvCxnSpPr>
        <p:spPr>
          <a:xfrm>
            <a:off x="6611649" y="5115797"/>
            <a:ext cx="254887"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C0940FE-317E-6A56-6669-DD4A4745DA81}"/>
              </a:ext>
            </a:extLst>
          </p:cNvPr>
          <p:cNvCxnSpPr>
            <a:cxnSpLocks/>
          </p:cNvCxnSpPr>
          <p:nvPr/>
        </p:nvCxnSpPr>
        <p:spPr>
          <a:xfrm>
            <a:off x="6611648" y="3892778"/>
            <a:ext cx="254888"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30374635-927E-2A12-BD1E-E93506D504A3}"/>
              </a:ext>
            </a:extLst>
          </p:cNvPr>
          <p:cNvSpPr txBox="1"/>
          <p:nvPr/>
        </p:nvSpPr>
        <p:spPr>
          <a:xfrm>
            <a:off x="3883978" y="1627078"/>
            <a:ext cx="2432320" cy="954107"/>
          </a:xfrm>
          <a:prstGeom prst="rect">
            <a:avLst/>
          </a:prstGeom>
          <a:solidFill>
            <a:srgbClr val="D83CFF">
              <a:alpha val="25098"/>
            </a:srgbClr>
          </a:solidFill>
        </p:spPr>
        <p:txBody>
          <a:bodyPr wrap="square" rtlCol="0">
            <a:spAutoFit/>
          </a:bodyPr>
          <a:lstStyle/>
          <a:p>
            <a:pPr algn="ctr"/>
            <a:r>
              <a:rPr lang="en-GB" sz="1400" b="1" dirty="0">
                <a:latin typeface="Century Gothic" panose="020B0502020202020204" pitchFamily="34" charset="0"/>
                <a:cs typeface="BrownTT" panose="020B0504020101010102" pitchFamily="34" charset="77"/>
              </a:rPr>
              <a:t>Domestic resource mobilisation</a:t>
            </a:r>
          </a:p>
          <a:p>
            <a:pPr algn="ctr"/>
            <a:r>
              <a:rPr lang="en-GB" sz="1400" b="1" dirty="0">
                <a:latin typeface="Century Gothic" panose="020B0502020202020204" pitchFamily="34" charset="0"/>
                <a:cs typeface="BrownTT" panose="020B0504020101010102" pitchFamily="34" charset="77"/>
              </a:rPr>
              <a:t>$1,440 </a:t>
            </a:r>
          </a:p>
          <a:p>
            <a:pPr algn="ctr"/>
            <a:r>
              <a:rPr lang="en-GB" sz="1400" dirty="0">
                <a:latin typeface="Century Gothic" panose="020B0502020202020204" pitchFamily="34" charset="0"/>
                <a:cs typeface="BrownTT" panose="020B0504020101010102" pitchFamily="34" charset="77"/>
              </a:rPr>
              <a:t>($1,040)</a:t>
            </a:r>
          </a:p>
        </p:txBody>
      </p:sp>
      <p:cxnSp>
        <p:nvCxnSpPr>
          <p:cNvPr id="35" name="Straight Connector 34">
            <a:extLst>
              <a:ext uri="{FF2B5EF4-FFF2-40B4-BE49-F238E27FC236}">
                <a16:creationId xmlns:a16="http://schemas.microsoft.com/office/drawing/2014/main" id="{5EE86772-611D-B0C1-9ADF-DB794D417ED5}"/>
              </a:ext>
            </a:extLst>
          </p:cNvPr>
          <p:cNvCxnSpPr>
            <a:cxnSpLocks/>
          </p:cNvCxnSpPr>
          <p:nvPr/>
        </p:nvCxnSpPr>
        <p:spPr>
          <a:xfrm>
            <a:off x="6316298" y="2093387"/>
            <a:ext cx="280562"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00A69DC-89F5-090A-D05C-1797807B2DD6}"/>
              </a:ext>
            </a:extLst>
          </p:cNvPr>
          <p:cNvCxnSpPr>
            <a:cxnSpLocks/>
          </p:cNvCxnSpPr>
          <p:nvPr/>
        </p:nvCxnSpPr>
        <p:spPr>
          <a:xfrm flipV="1">
            <a:off x="6611176" y="1797206"/>
            <a:ext cx="5379" cy="623000"/>
          </a:xfrm>
          <a:prstGeom prst="line">
            <a:avLst/>
          </a:prstGeom>
          <a:ln w="28575">
            <a:solidFill>
              <a:srgbClr val="152586"/>
            </a:solidFill>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94145F2D-1B28-BA8C-1F7A-0D35B2BFDBEE}"/>
              </a:ext>
            </a:extLst>
          </p:cNvPr>
          <p:cNvSpPr/>
          <p:nvPr/>
        </p:nvSpPr>
        <p:spPr>
          <a:xfrm>
            <a:off x="6873333" y="1536566"/>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Public finance</a:t>
            </a:r>
          </a:p>
        </p:txBody>
      </p:sp>
      <p:sp>
        <p:nvSpPr>
          <p:cNvPr id="38" name="Rectangle 37">
            <a:extLst>
              <a:ext uri="{FF2B5EF4-FFF2-40B4-BE49-F238E27FC236}">
                <a16:creationId xmlns:a16="http://schemas.microsoft.com/office/drawing/2014/main" id="{384408CC-8984-9C29-A030-6D9C989C55A9}"/>
              </a:ext>
            </a:extLst>
          </p:cNvPr>
          <p:cNvSpPr/>
          <p:nvPr/>
        </p:nvSpPr>
        <p:spPr>
          <a:xfrm>
            <a:off x="6873333" y="2140587"/>
            <a:ext cx="2378463" cy="536166"/>
          </a:xfrm>
          <a:prstGeom prst="rect">
            <a:avLst/>
          </a:prstGeom>
          <a:solidFill>
            <a:srgbClr val="4DFBFF">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Century Gothic" panose="020B0502020202020204" pitchFamily="34" charset="0"/>
                <a:cs typeface="BrownTT" panose="020B0504020101010102" pitchFamily="34" charset="77"/>
              </a:rPr>
              <a:t>Private finance*</a:t>
            </a:r>
          </a:p>
        </p:txBody>
      </p:sp>
      <p:sp>
        <p:nvSpPr>
          <p:cNvPr id="41" name="Rectangle 40">
            <a:extLst>
              <a:ext uri="{FF2B5EF4-FFF2-40B4-BE49-F238E27FC236}">
                <a16:creationId xmlns:a16="http://schemas.microsoft.com/office/drawing/2014/main" id="{E5B22D26-5143-A342-6CCB-DA5B086DEEDF}"/>
              </a:ext>
            </a:extLst>
          </p:cNvPr>
          <p:cNvSpPr/>
          <p:nvPr/>
        </p:nvSpPr>
        <p:spPr>
          <a:xfrm>
            <a:off x="9343774" y="1518398"/>
            <a:ext cx="1560841" cy="536166"/>
          </a:xfrm>
          <a:prstGeom prst="rect">
            <a:avLst/>
          </a:prstGeom>
          <a:solidFill>
            <a:srgbClr val="521B93">
              <a:alpha val="26275"/>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cs typeface="BrownTT" panose="020B0504020101010102" pitchFamily="34" charset="77"/>
              </a:rPr>
              <a:t>$800-900</a:t>
            </a:r>
          </a:p>
          <a:p>
            <a:pPr algn="ctr"/>
            <a:r>
              <a:rPr lang="en-GB" sz="1400" dirty="0">
                <a:solidFill>
                  <a:schemeClr val="tx1"/>
                </a:solidFill>
                <a:latin typeface="Century Gothic" panose="020B0502020202020204" pitchFamily="34" charset="0"/>
                <a:cs typeface="BrownTT" panose="020B0504020101010102" pitchFamily="34" charset="77"/>
              </a:rPr>
              <a:t>($500-600)</a:t>
            </a:r>
          </a:p>
        </p:txBody>
      </p:sp>
      <p:sp>
        <p:nvSpPr>
          <p:cNvPr id="42" name="Rectangle 41">
            <a:extLst>
              <a:ext uri="{FF2B5EF4-FFF2-40B4-BE49-F238E27FC236}">
                <a16:creationId xmlns:a16="http://schemas.microsoft.com/office/drawing/2014/main" id="{27E4AED9-FD04-2A2A-04B8-FCEA15EEB075}"/>
              </a:ext>
            </a:extLst>
          </p:cNvPr>
          <p:cNvSpPr/>
          <p:nvPr/>
        </p:nvSpPr>
        <p:spPr>
          <a:xfrm>
            <a:off x="9343774" y="2122419"/>
            <a:ext cx="1560841" cy="536166"/>
          </a:xfrm>
          <a:prstGeom prst="rect">
            <a:avLst/>
          </a:prstGeom>
          <a:solidFill>
            <a:srgbClr val="521B93">
              <a:alpha val="21176"/>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cs typeface="BrownTT" panose="020B0504020101010102" pitchFamily="34" charset="77"/>
              </a:rPr>
              <a:t>$550-630</a:t>
            </a:r>
          </a:p>
          <a:p>
            <a:pPr algn="ctr"/>
            <a:r>
              <a:rPr lang="en-GB" sz="1400" dirty="0">
                <a:solidFill>
                  <a:schemeClr val="tx1"/>
                </a:solidFill>
                <a:latin typeface="Century Gothic" panose="020B0502020202020204" pitchFamily="34" charset="0"/>
                <a:cs typeface="BrownTT" panose="020B0504020101010102" pitchFamily="34" charset="77"/>
              </a:rPr>
              <a:t>($440-540)</a:t>
            </a:r>
          </a:p>
        </p:txBody>
      </p:sp>
      <p:cxnSp>
        <p:nvCxnSpPr>
          <p:cNvPr id="46" name="Straight Connector 45">
            <a:extLst>
              <a:ext uri="{FF2B5EF4-FFF2-40B4-BE49-F238E27FC236}">
                <a16:creationId xmlns:a16="http://schemas.microsoft.com/office/drawing/2014/main" id="{7DC028CC-3A03-13B3-5AC5-25ED5A603510}"/>
              </a:ext>
            </a:extLst>
          </p:cNvPr>
          <p:cNvCxnSpPr>
            <a:cxnSpLocks/>
          </p:cNvCxnSpPr>
          <p:nvPr/>
        </p:nvCxnSpPr>
        <p:spPr>
          <a:xfrm>
            <a:off x="6606459" y="1807200"/>
            <a:ext cx="260077"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9F5BD6F-8F17-2789-4FCB-5C1FBBFBB46A}"/>
              </a:ext>
            </a:extLst>
          </p:cNvPr>
          <p:cNvCxnSpPr>
            <a:cxnSpLocks/>
          </p:cNvCxnSpPr>
          <p:nvPr/>
        </p:nvCxnSpPr>
        <p:spPr>
          <a:xfrm>
            <a:off x="6606456" y="2409448"/>
            <a:ext cx="260080"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042AFB4-5C5D-D26E-8793-5AE69DC41C34}"/>
              </a:ext>
            </a:extLst>
          </p:cNvPr>
          <p:cNvCxnSpPr>
            <a:cxnSpLocks/>
          </p:cNvCxnSpPr>
          <p:nvPr/>
        </p:nvCxnSpPr>
        <p:spPr>
          <a:xfrm>
            <a:off x="6611647" y="5730516"/>
            <a:ext cx="254889"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208335DB-7995-2816-F633-3892F1F5FE1B}"/>
              </a:ext>
            </a:extLst>
          </p:cNvPr>
          <p:cNvSpPr txBox="1"/>
          <p:nvPr/>
        </p:nvSpPr>
        <p:spPr>
          <a:xfrm>
            <a:off x="751719" y="2715013"/>
            <a:ext cx="2695404" cy="1323439"/>
          </a:xfrm>
          <a:prstGeom prst="rect">
            <a:avLst/>
          </a:prstGeom>
          <a:solidFill>
            <a:srgbClr val="0015FF">
              <a:alpha val="40000"/>
            </a:srgbClr>
          </a:solidFill>
        </p:spPr>
        <p:txBody>
          <a:bodyPr wrap="square" rtlCol="0">
            <a:spAutoFit/>
          </a:bodyPr>
          <a:lstStyle/>
          <a:p>
            <a:pPr algn="ctr"/>
            <a:r>
              <a:rPr lang="en-GB" sz="1600" b="1" dirty="0">
                <a:latin typeface="Century Gothic" panose="020B0502020202020204" pitchFamily="34" charset="0"/>
                <a:cs typeface="BrownTT" panose="020B0504020101010102" pitchFamily="34" charset="77"/>
              </a:rPr>
              <a:t>Climate- and nature-related spending requirements</a:t>
            </a:r>
          </a:p>
          <a:p>
            <a:pPr algn="ctr"/>
            <a:r>
              <a:rPr lang="en-GB" sz="1600" b="1" dirty="0">
                <a:latin typeface="Century Gothic" panose="020B0502020202020204" pitchFamily="34" charset="0"/>
                <a:cs typeface="BrownTT" panose="020B0504020101010102" pitchFamily="34" charset="77"/>
              </a:rPr>
              <a:t>$2,440 </a:t>
            </a:r>
          </a:p>
          <a:p>
            <a:pPr algn="ctr"/>
            <a:r>
              <a:rPr lang="en-GB" sz="1600" dirty="0">
                <a:latin typeface="Century Gothic" panose="020B0502020202020204" pitchFamily="34" charset="0"/>
                <a:cs typeface="BrownTT" panose="020B0504020101010102" pitchFamily="34" charset="77"/>
              </a:rPr>
              <a:t>($1,890)</a:t>
            </a:r>
            <a:endParaRPr lang="en-GB" sz="1600" b="1" dirty="0">
              <a:latin typeface="Century Gothic" panose="020B0502020202020204" pitchFamily="34" charset="0"/>
              <a:cs typeface="BrownTT" panose="020B0504020101010102" pitchFamily="34" charset="77"/>
            </a:endParaRPr>
          </a:p>
        </p:txBody>
      </p:sp>
      <p:cxnSp>
        <p:nvCxnSpPr>
          <p:cNvPr id="73" name="Straight Connector 72">
            <a:extLst>
              <a:ext uri="{FF2B5EF4-FFF2-40B4-BE49-F238E27FC236}">
                <a16:creationId xmlns:a16="http://schemas.microsoft.com/office/drawing/2014/main" id="{04191B0C-0E10-356B-1821-D3505D9BF75C}"/>
              </a:ext>
            </a:extLst>
          </p:cNvPr>
          <p:cNvCxnSpPr>
            <a:cxnSpLocks/>
          </p:cNvCxnSpPr>
          <p:nvPr/>
        </p:nvCxnSpPr>
        <p:spPr>
          <a:xfrm>
            <a:off x="3443067" y="3236874"/>
            <a:ext cx="246691"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460C0F87-3767-98A8-4F04-8080E69F0C1E}"/>
              </a:ext>
            </a:extLst>
          </p:cNvPr>
          <p:cNvCxnSpPr>
            <a:cxnSpLocks/>
          </p:cNvCxnSpPr>
          <p:nvPr/>
        </p:nvCxnSpPr>
        <p:spPr>
          <a:xfrm flipH="1" flipV="1">
            <a:off x="3669999" y="2104132"/>
            <a:ext cx="8644" cy="2368747"/>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97E64EC-B20B-E4EB-1842-B764006B5A9D}"/>
              </a:ext>
            </a:extLst>
          </p:cNvPr>
          <p:cNvCxnSpPr>
            <a:cxnSpLocks/>
          </p:cNvCxnSpPr>
          <p:nvPr/>
        </p:nvCxnSpPr>
        <p:spPr>
          <a:xfrm>
            <a:off x="3651384" y="2104132"/>
            <a:ext cx="239752"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0813E545-F02B-1AEF-173E-C00BE27DA373}"/>
              </a:ext>
            </a:extLst>
          </p:cNvPr>
          <p:cNvCxnSpPr>
            <a:cxnSpLocks/>
          </p:cNvCxnSpPr>
          <p:nvPr/>
        </p:nvCxnSpPr>
        <p:spPr>
          <a:xfrm>
            <a:off x="3662880" y="4460261"/>
            <a:ext cx="270686" cy="0"/>
          </a:xfrm>
          <a:prstGeom prst="line">
            <a:avLst/>
          </a:prstGeom>
          <a:ln w="38100">
            <a:solidFill>
              <a:srgbClr val="152586"/>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9D3F11D-1894-BF70-380F-596F2F49F11B}"/>
              </a:ext>
            </a:extLst>
          </p:cNvPr>
          <p:cNvSpPr txBox="1"/>
          <p:nvPr/>
        </p:nvSpPr>
        <p:spPr>
          <a:xfrm>
            <a:off x="10885565" y="1601815"/>
            <a:ext cx="1314450" cy="338554"/>
          </a:xfrm>
          <a:prstGeom prst="rect">
            <a:avLst/>
          </a:prstGeom>
          <a:noFill/>
        </p:spPr>
        <p:txBody>
          <a:bodyPr wrap="square" rtlCol="0">
            <a:spAutoFit/>
          </a:bodyPr>
          <a:lstStyle/>
          <a:p>
            <a:r>
              <a:rPr lang="en-US" sz="1600" i="1">
                <a:latin typeface="Century Gothic" panose="020B0502020202020204" pitchFamily="34" charset="0"/>
                <a:cs typeface="BrownTT" panose="020B0504020101010102" pitchFamily="34" charset="77"/>
              </a:rPr>
              <a:t>x 2.7-3</a:t>
            </a:r>
          </a:p>
        </p:txBody>
      </p:sp>
      <p:sp>
        <p:nvSpPr>
          <p:cNvPr id="61" name="TextBox 60">
            <a:extLst>
              <a:ext uri="{FF2B5EF4-FFF2-40B4-BE49-F238E27FC236}">
                <a16:creationId xmlns:a16="http://schemas.microsoft.com/office/drawing/2014/main" id="{15BB92EB-DE1E-D5C8-C76A-D88D0CD76FF3}"/>
              </a:ext>
            </a:extLst>
          </p:cNvPr>
          <p:cNvSpPr txBox="1"/>
          <p:nvPr/>
        </p:nvSpPr>
        <p:spPr>
          <a:xfrm>
            <a:off x="10885565" y="2218432"/>
            <a:ext cx="1314450" cy="338554"/>
          </a:xfrm>
          <a:prstGeom prst="rect">
            <a:avLst/>
          </a:prstGeom>
          <a:noFill/>
        </p:spPr>
        <p:txBody>
          <a:bodyPr wrap="square" rtlCol="0">
            <a:spAutoFit/>
          </a:bodyPr>
          <a:lstStyle/>
          <a:p>
            <a:r>
              <a:rPr lang="en-US" sz="1600" i="1" dirty="0">
                <a:latin typeface="Century Gothic" panose="020B0502020202020204" pitchFamily="34" charset="0"/>
                <a:cs typeface="BrownTT" panose="020B0504020101010102" pitchFamily="34" charset="77"/>
              </a:rPr>
              <a:t>x 5-7</a:t>
            </a:r>
          </a:p>
        </p:txBody>
      </p:sp>
      <p:sp>
        <p:nvSpPr>
          <p:cNvPr id="62" name="TextBox 61">
            <a:extLst>
              <a:ext uri="{FF2B5EF4-FFF2-40B4-BE49-F238E27FC236}">
                <a16:creationId xmlns:a16="http://schemas.microsoft.com/office/drawing/2014/main" id="{CD744585-325B-8AF6-BDFD-1F771CE45DD6}"/>
              </a:ext>
            </a:extLst>
          </p:cNvPr>
          <p:cNvSpPr txBox="1"/>
          <p:nvPr/>
        </p:nvSpPr>
        <p:spPr>
          <a:xfrm>
            <a:off x="10904615" y="3130512"/>
            <a:ext cx="1314450" cy="338554"/>
          </a:xfrm>
          <a:prstGeom prst="rect">
            <a:avLst/>
          </a:prstGeom>
          <a:noFill/>
        </p:spPr>
        <p:txBody>
          <a:bodyPr wrap="square" rtlCol="0">
            <a:spAutoFit/>
          </a:bodyPr>
          <a:lstStyle/>
          <a:p>
            <a:r>
              <a:rPr lang="en-US" sz="1600" i="1">
                <a:latin typeface="Century Gothic" panose="020B0502020202020204" pitchFamily="34" charset="0"/>
                <a:cs typeface="BrownTT" panose="020B0504020101010102" pitchFamily="34" charset="77"/>
              </a:rPr>
              <a:t>x 15-18</a:t>
            </a:r>
          </a:p>
        </p:txBody>
      </p:sp>
      <p:sp>
        <p:nvSpPr>
          <p:cNvPr id="63" name="TextBox 62">
            <a:extLst>
              <a:ext uri="{FF2B5EF4-FFF2-40B4-BE49-F238E27FC236}">
                <a16:creationId xmlns:a16="http://schemas.microsoft.com/office/drawing/2014/main" id="{16C76DE2-8D29-E706-A360-1EF3C519E64E}"/>
              </a:ext>
            </a:extLst>
          </p:cNvPr>
          <p:cNvSpPr txBox="1"/>
          <p:nvPr/>
        </p:nvSpPr>
        <p:spPr>
          <a:xfrm>
            <a:off x="10904615" y="3708112"/>
            <a:ext cx="1314450" cy="338554"/>
          </a:xfrm>
          <a:prstGeom prst="rect">
            <a:avLst/>
          </a:prstGeom>
          <a:noFill/>
        </p:spPr>
        <p:txBody>
          <a:bodyPr wrap="square" rtlCol="0">
            <a:spAutoFit/>
          </a:bodyPr>
          <a:lstStyle/>
          <a:p>
            <a:r>
              <a:rPr lang="en-US" sz="1600" i="1">
                <a:latin typeface="Century Gothic" panose="020B0502020202020204" pitchFamily="34" charset="0"/>
                <a:cs typeface="BrownTT" panose="020B0504020101010102" pitchFamily="34" charset="77"/>
              </a:rPr>
              <a:t>x 3-3.8</a:t>
            </a:r>
          </a:p>
        </p:txBody>
      </p:sp>
      <p:sp>
        <p:nvSpPr>
          <p:cNvPr id="64" name="TextBox 63">
            <a:extLst>
              <a:ext uri="{FF2B5EF4-FFF2-40B4-BE49-F238E27FC236}">
                <a16:creationId xmlns:a16="http://schemas.microsoft.com/office/drawing/2014/main" id="{643B5E5F-5A82-A374-0B04-216E5859F5F8}"/>
              </a:ext>
            </a:extLst>
          </p:cNvPr>
          <p:cNvSpPr txBox="1"/>
          <p:nvPr/>
        </p:nvSpPr>
        <p:spPr>
          <a:xfrm>
            <a:off x="10904615" y="4339143"/>
            <a:ext cx="1314450" cy="338554"/>
          </a:xfrm>
          <a:prstGeom prst="rect">
            <a:avLst/>
          </a:prstGeom>
          <a:noFill/>
        </p:spPr>
        <p:txBody>
          <a:bodyPr wrap="square" rtlCol="0">
            <a:spAutoFit/>
          </a:bodyPr>
          <a:lstStyle/>
          <a:p>
            <a:r>
              <a:rPr lang="en-US" sz="1600" i="1">
                <a:latin typeface="Century Gothic" panose="020B0502020202020204" pitchFamily="34" charset="0"/>
                <a:cs typeface="BrownTT" panose="020B0504020101010102" pitchFamily="34" charset="77"/>
              </a:rPr>
              <a:t>x 2-2.5</a:t>
            </a:r>
          </a:p>
        </p:txBody>
      </p:sp>
      <p:sp>
        <p:nvSpPr>
          <p:cNvPr id="66" name="TextBox 65">
            <a:extLst>
              <a:ext uri="{FF2B5EF4-FFF2-40B4-BE49-F238E27FC236}">
                <a16:creationId xmlns:a16="http://schemas.microsoft.com/office/drawing/2014/main" id="{93E05540-2FEF-3542-03CD-FFB935A53984}"/>
              </a:ext>
            </a:extLst>
          </p:cNvPr>
          <p:cNvSpPr txBox="1"/>
          <p:nvPr/>
        </p:nvSpPr>
        <p:spPr>
          <a:xfrm>
            <a:off x="10904615" y="4933319"/>
            <a:ext cx="1049260" cy="338554"/>
          </a:xfrm>
          <a:prstGeom prst="rect">
            <a:avLst/>
          </a:prstGeom>
          <a:noFill/>
        </p:spPr>
        <p:txBody>
          <a:bodyPr wrap="square" rtlCol="0">
            <a:spAutoFit/>
          </a:bodyPr>
          <a:lstStyle/>
          <a:p>
            <a:r>
              <a:rPr lang="en-US" sz="1600" i="1">
                <a:latin typeface="Century Gothic" panose="020B0502020202020204" pitchFamily="34" charset="0"/>
                <a:cs typeface="BrownTT" panose="020B0504020101010102" pitchFamily="34" charset="77"/>
              </a:rPr>
              <a:t>x 1.5-2.5</a:t>
            </a:r>
          </a:p>
        </p:txBody>
      </p:sp>
      <p:sp>
        <p:nvSpPr>
          <p:cNvPr id="68" name="TextBox 67">
            <a:extLst>
              <a:ext uri="{FF2B5EF4-FFF2-40B4-BE49-F238E27FC236}">
                <a16:creationId xmlns:a16="http://schemas.microsoft.com/office/drawing/2014/main" id="{87C162CF-5402-AF79-E386-B9C533076F23}"/>
              </a:ext>
            </a:extLst>
          </p:cNvPr>
          <p:cNvSpPr txBox="1"/>
          <p:nvPr/>
        </p:nvSpPr>
        <p:spPr>
          <a:xfrm>
            <a:off x="10904615" y="5544849"/>
            <a:ext cx="1314450" cy="338554"/>
          </a:xfrm>
          <a:prstGeom prst="rect">
            <a:avLst/>
          </a:prstGeom>
          <a:noFill/>
        </p:spPr>
        <p:txBody>
          <a:bodyPr wrap="square" rtlCol="0">
            <a:spAutoFit/>
          </a:bodyPr>
          <a:lstStyle/>
          <a:p>
            <a:r>
              <a:rPr lang="en-US" sz="1600" i="1" dirty="0">
                <a:latin typeface="Century Gothic" panose="020B0502020202020204" pitchFamily="34" charset="0"/>
                <a:cs typeface="BrownTT" panose="020B0504020101010102" pitchFamily="34" charset="77"/>
              </a:rPr>
              <a:t>x 14-16</a:t>
            </a:r>
          </a:p>
        </p:txBody>
      </p:sp>
      <p:sp>
        <p:nvSpPr>
          <p:cNvPr id="2" name="Title 1">
            <a:extLst>
              <a:ext uri="{FF2B5EF4-FFF2-40B4-BE49-F238E27FC236}">
                <a16:creationId xmlns:a16="http://schemas.microsoft.com/office/drawing/2014/main" id="{2C2A1AEF-4629-B2BD-F262-76DC15C473A8}"/>
              </a:ext>
            </a:extLst>
          </p:cNvPr>
          <p:cNvSpPr>
            <a:spLocks noGrp="1"/>
          </p:cNvSpPr>
          <p:nvPr>
            <p:ph type="title"/>
          </p:nvPr>
        </p:nvSpPr>
        <p:spPr>
          <a:xfrm>
            <a:off x="309127" y="209097"/>
            <a:ext cx="11507430" cy="495423"/>
          </a:xfrm>
        </p:spPr>
        <p:txBody>
          <a:bodyPr>
            <a:normAutofit/>
          </a:bodyPr>
          <a:lstStyle/>
          <a:p>
            <a:r>
              <a:rPr lang="en-US" sz="2930" b="1" dirty="0" err="1">
                <a:solidFill>
                  <a:schemeClr val="tx2">
                    <a:lumMod val="90000"/>
                    <a:lumOff val="10000"/>
                  </a:schemeClr>
                </a:solidFill>
                <a:latin typeface="Century Gothic" panose="020B0502020202020204" pitchFamily="34" charset="0"/>
              </a:rPr>
              <a:t>Mobilising</a:t>
            </a:r>
            <a:r>
              <a:rPr lang="en-US" sz="2930" b="1" dirty="0">
                <a:solidFill>
                  <a:schemeClr val="tx2">
                    <a:lumMod val="90000"/>
                    <a:lumOff val="10000"/>
                  </a:schemeClr>
                </a:solidFill>
                <a:latin typeface="Century Gothic" panose="020B0502020202020204" pitchFamily="34" charset="0"/>
              </a:rPr>
              <a:t> the necessary financing</a:t>
            </a:r>
          </a:p>
        </p:txBody>
      </p:sp>
      <p:sp>
        <p:nvSpPr>
          <p:cNvPr id="3" name="TextBox 2">
            <a:extLst>
              <a:ext uri="{FF2B5EF4-FFF2-40B4-BE49-F238E27FC236}">
                <a16:creationId xmlns:a16="http://schemas.microsoft.com/office/drawing/2014/main" id="{ADD5D464-680A-DE72-2EDD-9D60B91C807B}"/>
              </a:ext>
            </a:extLst>
          </p:cNvPr>
          <p:cNvSpPr txBox="1"/>
          <p:nvPr/>
        </p:nvSpPr>
        <p:spPr>
          <a:xfrm>
            <a:off x="309127" y="740236"/>
            <a:ext cx="11837300" cy="338554"/>
          </a:xfrm>
          <a:prstGeom prst="rect">
            <a:avLst/>
          </a:prstGeom>
          <a:noFill/>
        </p:spPr>
        <p:txBody>
          <a:bodyPr wrap="square" rtlCol="0">
            <a:spAutoFit/>
          </a:bodyPr>
          <a:lstStyle/>
          <a:p>
            <a:r>
              <a:rPr lang="en-US" sz="1600" b="1" dirty="0">
                <a:latin typeface="Century Gothic" panose="020B0502020202020204" pitchFamily="34" charset="0"/>
                <a:ea typeface="+mj-ea"/>
                <a:cs typeface="+mj-cs"/>
              </a:rPr>
              <a:t>Financing the Green Transition ($ billion per year by 2030, increment from current in parentheses)</a:t>
            </a:r>
          </a:p>
        </p:txBody>
      </p:sp>
    </p:spTree>
    <p:extLst>
      <p:ext uri="{BB962C8B-B14F-4D97-AF65-F5344CB8AC3E}">
        <p14:creationId xmlns:p14="http://schemas.microsoft.com/office/powerpoint/2010/main" val="106622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D82F-AC54-3292-9BB7-90A5D433ADD7}"/>
              </a:ext>
            </a:extLst>
          </p:cNvPr>
          <p:cNvSpPr>
            <a:spLocks noGrp="1"/>
          </p:cNvSpPr>
          <p:nvPr>
            <p:ph type="title"/>
          </p:nvPr>
        </p:nvSpPr>
        <p:spPr>
          <a:xfrm>
            <a:off x="342285" y="238478"/>
            <a:ext cx="11507430" cy="814818"/>
          </a:xfrm>
        </p:spPr>
        <p:txBody>
          <a:bodyPr>
            <a:noAutofit/>
          </a:bodyPr>
          <a:lstStyle/>
          <a:p>
            <a:r>
              <a:rPr lang="en-GB" sz="3200" b="1" dirty="0">
                <a:solidFill>
                  <a:schemeClr val="tx2">
                    <a:lumMod val="90000"/>
                    <a:lumOff val="10000"/>
                  </a:schemeClr>
                </a:solidFill>
                <a:latin typeface="Century Gothic" panose="020B0502020202020204" pitchFamily="34" charset="0"/>
              </a:rPr>
              <a:t>Accelerating delivery of the action agenda on climate finance</a:t>
            </a:r>
            <a:r>
              <a:rPr lang="en-US" sz="3200" b="1" dirty="0">
                <a:solidFill>
                  <a:schemeClr val="tx2">
                    <a:lumMod val="90000"/>
                    <a:lumOff val="10000"/>
                  </a:schemeClr>
                </a:solidFill>
                <a:latin typeface="Century Gothic" panose="020B0502020202020204" pitchFamily="34" charset="0"/>
              </a:rPr>
              <a:t> </a:t>
            </a:r>
          </a:p>
        </p:txBody>
      </p:sp>
      <p:sp>
        <p:nvSpPr>
          <p:cNvPr id="5" name="Slide Number Placeholder 3">
            <a:extLst>
              <a:ext uri="{FF2B5EF4-FFF2-40B4-BE49-F238E27FC236}">
                <a16:creationId xmlns:a16="http://schemas.microsoft.com/office/drawing/2014/main" id="{68302959-7753-386A-8730-2D54FB46BB32}"/>
              </a:ext>
            </a:extLst>
          </p:cNvPr>
          <p:cNvSpPr txBox="1">
            <a:spLocks/>
          </p:cNvSpPr>
          <p:nvPr/>
        </p:nvSpPr>
        <p:spPr>
          <a:xfrm>
            <a:off x="11082260" y="6362959"/>
            <a:ext cx="785889" cy="256563"/>
          </a:xfrm>
          <a:prstGeom prst="rect">
            <a:avLst/>
          </a:prstGeom>
        </p:spPr>
        <p:txBody>
          <a:bodyPr vert="horz" lIns="0" tIns="0" rIns="0" bIns="0" rtlCol="0" anchor="b" anchorCtr="0"/>
          <a:lstStyle>
            <a:defPPr>
              <a:defRPr lang="en-US"/>
            </a:defPPr>
            <a:lvl1pPr marL="0" algn="r" defTabSz="914400" rtl="0" eaLnBrk="1" latinLnBrk="0" hangingPunct="1">
              <a:defRPr sz="1067" b="1"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DBE135E-2566-4748-853C-8A3B78F0FB00}" type="slidenum">
              <a:rPr lang="en-GB" smtClean="0">
                <a:latin typeface="Century Gothic"/>
              </a:rPr>
              <a:pPr>
                <a:defRPr/>
              </a:pPr>
              <a:t>9</a:t>
            </a:fld>
            <a:endParaRPr lang="en-GB" dirty="0">
              <a:latin typeface="Century Gothic"/>
            </a:endParaRPr>
          </a:p>
        </p:txBody>
      </p:sp>
      <p:sp>
        <p:nvSpPr>
          <p:cNvPr id="3" name="TextBox 2">
            <a:extLst>
              <a:ext uri="{FF2B5EF4-FFF2-40B4-BE49-F238E27FC236}">
                <a16:creationId xmlns:a16="http://schemas.microsoft.com/office/drawing/2014/main" id="{99D4ED1A-D66E-CBDB-3EBF-9A8C90E5034B}"/>
              </a:ext>
            </a:extLst>
          </p:cNvPr>
          <p:cNvSpPr txBox="1"/>
          <p:nvPr/>
        </p:nvSpPr>
        <p:spPr>
          <a:xfrm>
            <a:off x="428263" y="1250066"/>
            <a:ext cx="11421452" cy="5695918"/>
          </a:xfrm>
          <a:prstGeom prst="rect">
            <a:avLst/>
          </a:prstGeom>
          <a:noFill/>
        </p:spPr>
        <p:txBody>
          <a:bodyPr wrap="square" rtlCol="0">
            <a:spAutoFit/>
          </a:bodyPr>
          <a:lstStyle/>
          <a:p>
            <a:pPr marL="457200" indent="-457200">
              <a:lnSpc>
                <a:spcPct val="115000"/>
              </a:lnSpc>
              <a:buFont typeface="+mj-lt"/>
              <a:buAutoNum type="arabicPeriod"/>
            </a:pPr>
            <a:r>
              <a:rPr lang="en-US" sz="2000" dirty="0"/>
              <a:t> </a:t>
            </a: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Unlocking climate investment at scale</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well-articulated strategies and transition plans to provide clear direction, including to the private sector</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strengthen institutional structures for translating strategies into tangible investment programmes and project pipelines.</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sustained policy and institutional reforms to tackle barriers to investment and incentivise the shift to low-carbon climate-resilient development</a:t>
            </a:r>
          </a:p>
          <a:p>
            <a:pPr marL="742950" lvl="1" indent="-285750">
              <a:lnSpc>
                <a:spcPct val="115000"/>
              </a:lnSpc>
              <a:buFont typeface="Arial" panose="020B0604020202020204" pitchFamily="34" charset="0"/>
              <a:buChar char="•"/>
            </a:pPr>
            <a:r>
              <a:rPr lang="en-GB" kern="100" dirty="0">
                <a:solidFill>
                  <a:schemeClr val="tx2">
                    <a:lumMod val="90000"/>
                    <a:lumOff val="10000"/>
                  </a:schemeClr>
                </a:solidFill>
                <a:latin typeface="Aptos" panose="020B0004020202020204" pitchFamily="34" charset="0"/>
                <a:ea typeface="Aptos" panose="020B0004020202020204" pitchFamily="34" charset="0"/>
                <a:cs typeface="Times New Roman" panose="02020603050405020304" pitchFamily="18" charset="0"/>
              </a:rPr>
              <a:t>c</a:t>
            </a: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ountry platforms, led and owned by countries with the involvement of all stakeholders including DFIs and the private sector, can create the basis to unlock investments and to accelerate and scale up climate finance with transformational impact.</a:t>
            </a:r>
          </a:p>
          <a:p>
            <a:pPr marL="342900" indent="-342900">
              <a:lnSpc>
                <a:spcPct val="115000"/>
              </a:lnSpc>
              <a:buFont typeface="+mj-lt"/>
              <a:buAutoNum type="arabicPeriod"/>
            </a:pPr>
            <a:r>
              <a:rPr lang="en-GB" sz="1800" b="1"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Managing debt and fiscal space</a:t>
            </a:r>
          </a:p>
          <a:p>
            <a:pPr marL="742950" lvl="1" indent="-285750">
              <a:lnSpc>
                <a:spcPct val="115000"/>
              </a:lnSpc>
              <a:spcAft>
                <a:spcPts val="800"/>
              </a:spcAft>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Elevated debt burden presents finance ministers with a dilemma – retrench fiscally or increase mitigation and adaptation spending. Between these two extremes are many possible pathways, with solutions tailored to different circumstances.</a:t>
            </a:r>
          </a:p>
          <a:p>
            <a:pPr marL="742950" lvl="1" indent="-285750">
              <a:lnSpc>
                <a:spcPct val="115000"/>
              </a:lnSpc>
              <a:spcAft>
                <a:spcPts val="800"/>
              </a:spcAft>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tackle the vicious cycle between climate and debt vulnerability, particularly in low-income countries.</a:t>
            </a:r>
          </a:p>
          <a:p>
            <a:pPr marL="742950" lvl="1" indent="-285750">
              <a:lnSpc>
                <a:spcPct val="115000"/>
              </a:lnSpc>
              <a:spcAft>
                <a:spcPts val="800"/>
              </a:spcAft>
              <a:buFont typeface="Arial" panose="020B0604020202020204" pitchFamily="34" charset="0"/>
              <a:buChar char="•"/>
            </a:pPr>
            <a:r>
              <a:rPr lang="en-GB" kern="100" dirty="0">
                <a:solidFill>
                  <a:schemeClr val="tx2">
                    <a:lumMod val="90000"/>
                    <a:lumOff val="10000"/>
                  </a:schemeClr>
                </a:solidFill>
                <a:effectLst/>
                <a:latin typeface="Aptos" panose="020B0004020202020204" pitchFamily="34" charset="0"/>
                <a:ea typeface="Aptos" panose="020B0004020202020204" pitchFamily="34" charset="0"/>
                <a:cs typeface="Times New Roman" panose="02020603050405020304" pitchFamily="18" charset="0"/>
              </a:rPr>
              <a:t>Debt Sustainability Assessments (DSAs) will need to consider both growth impacts and financial risks.</a:t>
            </a:r>
          </a:p>
          <a:p>
            <a:pPr marL="342900" indent="-342900">
              <a:spcAft>
                <a:spcPts val="1200"/>
              </a:spcAft>
              <a:buFont typeface="+mj-lt"/>
              <a:buAutoNum type="arabicPeriod"/>
            </a:pPr>
            <a:endParaRPr lang="en-US" dirty="0"/>
          </a:p>
        </p:txBody>
      </p:sp>
    </p:spTree>
    <p:extLst>
      <p:ext uri="{BB962C8B-B14F-4D97-AF65-F5344CB8AC3E}">
        <p14:creationId xmlns:p14="http://schemas.microsoft.com/office/powerpoint/2010/main" val="1348130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47861</TotalTime>
  <Words>1088</Words>
  <Application>Microsoft Office PowerPoint</Application>
  <PresentationFormat>Widescreen</PresentationFormat>
  <Paragraphs>142</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Century Gothic</vt:lpstr>
      <vt:lpstr>Office Theme</vt:lpstr>
      <vt:lpstr> Raising ambition and accelerating the delivery of climate finance  Third Report of the Independent High-Level Expert Group on Climate Finance  </vt:lpstr>
      <vt:lpstr>The investment imperative</vt:lpstr>
      <vt:lpstr>PowerPoint Presentation</vt:lpstr>
      <vt:lpstr>PowerPoint Presentation</vt:lpstr>
      <vt:lpstr>PowerPoint Presentation</vt:lpstr>
      <vt:lpstr>PowerPoint Presentation</vt:lpstr>
      <vt:lpstr>PowerPoint Presentation</vt:lpstr>
      <vt:lpstr>Mobilising the necessary financing</vt:lpstr>
      <vt:lpstr>Accelerating delivery of the action agenda on climate finance </vt:lpstr>
      <vt:lpstr>Accelerating delivery of the action agenda on climate finance </vt:lpstr>
      <vt:lpstr>Accelerating delivery of the action agenda on climate finance </vt:lpstr>
      <vt:lpstr>Accelerating delivery of the action agenda on climate finance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Findings and ongoing work of the Independent High-Level Expert Group on Climate Finance (IHLEG)</dc:title>
  <dc:creator>Soubeyran,E</dc:creator>
  <cp:lastModifiedBy>Amar Bhattacharya</cp:lastModifiedBy>
  <cp:revision>11</cp:revision>
  <dcterms:created xsi:type="dcterms:W3CDTF">2024-09-04T12:49:11Z</dcterms:created>
  <dcterms:modified xsi:type="dcterms:W3CDTF">2024-12-13T12:41:34Z</dcterms:modified>
</cp:coreProperties>
</file>