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8" r:id="rId1"/>
  </p:sldMasterIdLst>
  <p:notesMasterIdLst>
    <p:notesMasterId r:id="rId19"/>
  </p:notesMasterIdLst>
  <p:sldIdLst>
    <p:sldId id="311" r:id="rId2"/>
    <p:sldId id="267" r:id="rId3"/>
    <p:sldId id="309" r:id="rId4"/>
    <p:sldId id="284" r:id="rId5"/>
    <p:sldId id="275" r:id="rId6"/>
    <p:sldId id="297" r:id="rId7"/>
    <p:sldId id="272" r:id="rId8"/>
    <p:sldId id="286" r:id="rId9"/>
    <p:sldId id="301" r:id="rId10"/>
    <p:sldId id="303" r:id="rId11"/>
    <p:sldId id="291" r:id="rId12"/>
    <p:sldId id="302" r:id="rId13"/>
    <p:sldId id="305" r:id="rId14"/>
    <p:sldId id="308" r:id="rId15"/>
    <p:sldId id="310" r:id="rId16"/>
    <p:sldId id="298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37"/>
    <p:restoredTop sz="96281"/>
  </p:normalViewPr>
  <p:slideViewPr>
    <p:cSldViewPr snapToGrid="0">
      <p:cViewPr varScale="1">
        <p:scale>
          <a:sx n="83" d="100"/>
          <a:sy n="83" d="100"/>
        </p:scale>
        <p:origin x="224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56B4B-98DC-8544-B807-6E16D33664F3}" type="datetimeFigureOut">
              <a:rPr lang="en-US" smtClean="0"/>
              <a:t>3/7/24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639DA-F36F-004F-9399-93952C200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7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f3c4e26c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f3c4e26c5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1f3c4e26c5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E890-804D-86B1-632E-B2C4ED28D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22C64-78A6-4DFC-21D6-CABF9D4D3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D418C-8DAC-4739-7EDC-E2EEFD28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295B-7CC8-714F-949E-BA3BD7D0A0A9}" type="datetime1">
              <a:rPr lang="en-US" smtClean="0"/>
              <a:t>3/7/24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000E1-E0B8-144B-14FD-026A524F6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NOT TO BE CITED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7C3E2-6D49-5B58-4FD8-914D8A0E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D14D-7742-434E-81E4-D131293D92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0-HD-BTM.png">
            <a:extLst>
              <a:ext uri="{FF2B5EF4-FFF2-40B4-BE49-F238E27FC236}">
                <a16:creationId xmlns:a16="http://schemas.microsoft.com/office/drawing/2014/main" id="{ACE04C57-6278-FAF4-264D-B64B749B60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D4D6-1BF3-581C-6AFF-72BA2DDD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145A5E-4503-3836-7D68-AAA0D9CD7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D52BC-EA3D-79E1-15F0-06EF0969D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3B84-564B-774C-9A87-53AEA8881B32}" type="datetime1">
              <a:rPr lang="en-US" smtClean="0"/>
              <a:t>3/7/24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77E4A-0928-E084-11E2-979EE4EB9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NOT TO BE CITED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641C2-07E0-CBA7-F7EA-21A189D1E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D14D-7742-434E-81E4-D131293D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4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912F10-3BB2-E70B-28B9-62857626B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686A4-58C3-57B7-A3DB-B987480A2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BAB8B-6DF5-2560-B094-C2B2FC2A4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A58-CEBB-F84F-A90C-F870E9969366}" type="datetime1">
              <a:rPr lang="en-US" smtClean="0"/>
              <a:t>3/7/24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80740-9F29-D02C-4DA0-0F237B0D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NOT TO BE CITED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E8EDC-9BE3-C5FE-8BD0-D5B611EC4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D14D-7742-434E-81E4-D131293D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8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85B5A-BC1B-FF0A-8793-86196F435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1324E-77C0-AD38-FF5F-2CFF67594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C5712-AB32-DA3F-179A-DCCDE98C8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BF29-6B54-444B-8872-3FBA1355E738}" type="datetime1">
              <a:rPr lang="en-US" smtClean="0"/>
              <a:t>3/7/24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06CBF-E99D-C5E6-012D-8C1CA48CF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NOT TO BE CITED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FC60A-4FC4-9123-C31C-ECC27F9AB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81833-1FE6-F64F-B063-F581309BF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6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06F46-81E2-C6D9-2495-8FA3A7BC8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A6408-A685-0558-7512-5E72A92AE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0605B-623C-B4A9-ECB7-6A6D684D9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398F-A09E-4546-A137-1A894E0528D1}" type="datetime1">
              <a:rPr lang="en-US" smtClean="0"/>
              <a:t>3/7/24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75053-FEF2-89D0-64C7-E5D1ADA8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NOT TO BE CITED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EE2AC-4337-939F-F0B8-E2E75DEF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D14D-7742-434E-81E4-D131293D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4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7EAF9-F466-96CE-048C-334AD8FC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A90E5-F06A-70A3-810B-34C118C80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4C0FA4-818D-18E7-5B8A-D747F3796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81021-1680-EF46-E784-A6A951EC3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0DC4-8E4B-C647-B832-2466F4F81879}" type="datetime1">
              <a:rPr lang="en-US" smtClean="0"/>
              <a:t>3/7/24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B67D5-B335-2C01-44D9-F8CB9464A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NOT TO BE CITED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848E2-D3A0-40B0-47C7-E5FE6569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D14D-7742-434E-81E4-D131293D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9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1143-2D22-62FF-9027-3C4D87E01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342AA-27C0-6413-5A72-6C464FAD2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72D6F-901C-BF88-401A-DCF015AA7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B70319-4242-E3EF-652E-D70672A38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18830C-6B24-6337-4167-16040FD4AB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71E8C0-ECA3-742A-5420-803B3FB5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7AC7-2758-3C4A-8DCC-2966ACDFE7E8}" type="datetime1">
              <a:rPr lang="en-US" smtClean="0"/>
              <a:t>3/7/24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9626DF-81A4-0EAA-D9E9-4B1AE644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NOT TO BE CITED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2B5225-622F-D4BD-0291-82A9D557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D14D-7742-434E-81E4-D131293D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8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FBC2B-D854-586A-C886-BF383C5F6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B071F-6FBE-EFC3-0D34-9C6D1EB6B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FCCD-35E7-3A45-8DE1-D0E41A56F1A6}" type="datetime1">
              <a:rPr lang="en-US" smtClean="0"/>
              <a:t>3/7/24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4982-D628-1A14-8203-3B2663A5D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NOT TO BE CITED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8E315-900A-59D6-6D15-43DEEBB03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D14D-7742-434E-81E4-D131293D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2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EFDEC7-251E-4934-731E-8611756F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2F67-852D-6344-AEEB-D8F96A393347}" type="datetime1">
              <a:rPr lang="en-US" smtClean="0"/>
              <a:t>3/7/24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8D8D1C-F4CC-B38B-F368-A849F9FA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NOT TO BE CITED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ABDA9-4BEE-49CA-5659-EB86DEAA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D14D-7742-434E-81E4-D131293D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2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893D1-30B7-6AA5-CE64-2BA999C0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EB6D7-98C2-D62A-CC48-E5EF401C5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9A554-737D-B818-6BE8-ED846C044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222B4-1FE3-643E-A048-44BC08875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2EB8-595E-E04C-88D7-BD3ED9A01A38}" type="datetime1">
              <a:rPr lang="en-US" smtClean="0"/>
              <a:t>3/7/24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783B3-46F8-2E46-878B-7A5C33E9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NOT TO BE CITED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E2B6F-11F5-E1FF-04E1-F5A366969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D14D-7742-434E-81E4-D131293D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7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5922-4FEC-0AB3-4CBF-5C84407AC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FE294A-CF16-2B32-F2D7-6E62A4050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47772-415C-693C-71F2-81A2A6D87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85107-5D8A-754F-1BB4-6EC05D7E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271A-F638-9342-BE2C-2D0FF3A4AA0D}" type="datetime1">
              <a:rPr lang="en-US" smtClean="0"/>
              <a:t>3/7/24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6CABC-73C8-733F-2036-BF81B83E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NOT TO BE CITED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79535-C409-E633-D448-1009A04B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D14D-7742-434E-81E4-D131293D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9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F25702-3266-64F0-531E-456584B3E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5D108-BF11-14E3-5F0D-4EC3F6233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A22F2-54F5-6753-05EE-9D2E0F308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09501-2188-5F47-BE4D-8439E342E77F}" type="datetime1">
              <a:rPr lang="en-US" smtClean="0"/>
              <a:t>3/7/24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872C-0B1D-0B73-7F38-23CB14F3E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NOT TO BE CITED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5B240-06F1-BC10-F715-E1521C218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8D14D-7742-434E-81E4-D131293D92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0A9FCF-9EA4-DE2A-7F65-E2A846519596}"/>
              </a:ext>
            </a:extLst>
          </p:cNvPr>
          <p:cNvSpPr txBox="1">
            <a:spLocks/>
          </p:cNvSpPr>
          <p:nvPr userDrawn="1"/>
        </p:nvSpPr>
        <p:spPr>
          <a:xfrm>
            <a:off x="4457700" y="638045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Slide </a:t>
            </a:r>
            <a:fld id="{C398D14D-7742-434E-81E4-D131293D92B2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3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alingcommunityofpractice.com/" TargetMode="External"/><Relationship Id="rId2" Type="http://schemas.openxmlformats.org/officeDocument/2006/relationships/hyperlink" Target="https://scalingcommunityofpractice.com/mainstreaming-the-scaling-agend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1f3c4e26c5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9168A-AFA7-43D0-3F79-791039ED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15" y="366735"/>
            <a:ext cx="10533884" cy="60728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Overall Findings – Small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622B8-17B2-63B2-169F-A813FF03D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1132"/>
            <a:ext cx="9823315" cy="532521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More progress on mainstreaming than larger funders, especially foundations and  research and innovation organizations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Several organizations (ECF, GCC, Syngenta Foundation, SOFF, </a:t>
            </a:r>
            <a:r>
              <a:rPr lang="en-US" sz="2400" dirty="0" err="1"/>
              <a:t>HarvestPlus</a:t>
            </a:r>
            <a:r>
              <a:rPr lang="en-US" sz="2400" dirty="0"/>
              <a:t>) have largely mainstreamed scaling or are in the process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Several have tried to push ‘downstream’ and/or making explicit handoff, partnership and exit strategies (GCC, Syngenta, HarvestPlus). Includes providing funding for transition to scale (TOS) and filling systems gaps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Changing organizational culture seems easier than for large funders; and more important than changes in operational policies and processes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For innovation funders and implementers, links to large funders remain elusive. Often difficult to find partners for later scaling stages 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9D7AB51-B6A7-B594-78E0-1AB14B78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966C1-CAD7-4045-A52C-F6DA0A06DD62}" type="datetime1">
              <a:rPr lang="en-US" smtClean="0"/>
              <a:t>3/7/24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41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9168A-AFA7-43D0-3F79-791039ED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15" y="290870"/>
            <a:ext cx="10533884" cy="66148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Overall Findings:  Larger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622B8-17B2-63B2-169F-A813FF03D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398" y="844774"/>
            <a:ext cx="10533884" cy="601322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Integration of guidelines into project/investment design highly variable;  mostly not.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Explicit commitment of financial resources for transformational scaling (Stages 5 or 6) uncommon or minimal; when focus on scale or replication, generally transactional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Middle management and frontline staff are overwhelmed by scaling coming on top of too many unfunded cross-cutting theme; e.g. gender, climate change, youth. 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Challenging to apply scaling to legacy projects/research. Problems of lack of information on costs, role of context, other requirements.  Often threatens internal vested interests.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Change in organizational culture  or incentives has yet to happen or very early days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Complex or rigid procurement, contracting, and financial management </a:t>
            </a:r>
            <a:r>
              <a:rPr lang="en-US" sz="2600"/>
              <a:t>reporting requirements </a:t>
            </a:r>
            <a:r>
              <a:rPr lang="en-US" sz="2600" dirty="0"/>
              <a:t>contrary to iterative, adaptive, learning necessary for scaling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Country ownership and localization work in progress at best, but essential for long-term sustainable impact at scale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Highly risk averse, prefer “successful” one-off projects to risks of long-term sustainable impact that addresses the size of the problem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endParaRPr lang="en-US" sz="2600" dirty="0"/>
          </a:p>
          <a:p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CE24136-5521-BCD4-1A9F-1A6FA1FE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5EF3618-BA32-F942-8642-C081B243F836}" type="datetime1">
              <a:rPr lang="en-US" smtClean="0"/>
              <a:t>3/7/24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22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9168A-AFA7-43D0-3F79-791039ED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89" y="407457"/>
            <a:ext cx="10411947" cy="575465"/>
          </a:xfrm>
        </p:spPr>
        <p:txBody>
          <a:bodyPr>
            <a:noAutofit/>
          </a:bodyPr>
          <a:lstStyle/>
          <a:p>
            <a:pPr algn="ctr"/>
            <a:r>
              <a:rPr lang="en-US" sz="3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Lessons: Key Enabling Factors of Mainstreaming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622B8-17B2-63B2-169F-A813FF03D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6" y="1060315"/>
            <a:ext cx="10734674" cy="529603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b="1" dirty="0"/>
              <a:t>Sustained leadership is the principal driver for organization-wide mainstreaming.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Leadership needs to: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Set organizational scaling vision and explicit targets that can be linked to individual projects/programs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Offer a clear definition of scale and scaling, with focus on transformational scaling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Provide front-line staff with analytical tools, training and knowledge management support combined with access to central technical support, resource people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Formulate operational policies and procedures to integrate scaling into program/investment designs, review criteria and quality assurance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Dedicate financial and human resources for scaling, aligning incentives for staff and management so scaling is understood and implemented as a core mandate</a:t>
            </a: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CE24136-5521-BCD4-1A9F-1A6FA1FE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D918B3F-77C4-8D41-9E5B-3B750F80D2D0}" type="datetime1">
              <a:rPr lang="en-US" smtClean="0"/>
              <a:t>3/7/24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30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9168A-AFA7-43D0-3F79-791039ED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6" y="213917"/>
            <a:ext cx="10533884" cy="575465"/>
          </a:xfrm>
        </p:spPr>
        <p:txBody>
          <a:bodyPr>
            <a:noAutofit/>
          </a:bodyPr>
          <a:lstStyle/>
          <a:p>
            <a:pPr algn="ctr"/>
            <a:r>
              <a:rPr lang="en-US" sz="3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Key Enabling Factors of Mainstreaming (cont.) 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622B8-17B2-63B2-169F-A813FF03D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6" y="914400"/>
            <a:ext cx="10734674" cy="544195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AutoNum type="arabicPeriod" startAt="6"/>
            </a:pPr>
            <a:r>
              <a:rPr lang="en-US" sz="2400" dirty="0"/>
              <a:t>Recognize mainstreaming as an “all of organization” effort, integrated into the design and implementation of all other mandates (poverty, gender, climate, etc.) </a:t>
            </a: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AutoNum type="arabicPeriod" startAt="6"/>
            </a:pPr>
            <a:r>
              <a:rPr lang="en-US" sz="2400" dirty="0"/>
              <a:t>Integrate scaling into MEAL to generate information for scaling and tracking progress in scaling; and to serve as an accountability mechanism for scaling</a:t>
            </a: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AutoNum type="arabicPeriod" startAt="6"/>
            </a:pPr>
            <a:r>
              <a:rPr lang="en-US" sz="2400" dirty="0">
                <a:cs typeface="Times New Roman" panose="02020603050405020304" pitchFamily="18" charset="0"/>
              </a:rPr>
              <a:t>Leverage localization through country-led platforms/institutions to pursue coordination and alignment with national and international partners, recognizing that this is not costless</a:t>
            </a: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 startAt="6"/>
            </a:pPr>
            <a:r>
              <a:rPr lang="en-US" sz="2400" dirty="0">
                <a:cs typeface="Times New Roman" panose="02020603050405020304" pitchFamily="18" charset="0"/>
              </a:rPr>
              <a:t>Act as a intermediary for scaling, with support for capacity building and sustained system change, including creating local intermediaries in support of scaling</a:t>
            </a: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AutoNum type="arabicPeriod" startAt="6"/>
            </a:pPr>
            <a:r>
              <a:rPr lang="en-US" sz="2400" dirty="0">
                <a:cs typeface="Times New Roman" panose="02020603050405020304" pitchFamily="18" charset="0"/>
              </a:rPr>
              <a:t>Explicitly link funding by larger funders to internal and external innovators and smaller funders, provide financial resources and implement scaling at the later scaling stages</a:t>
            </a: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AutoNum type="arabicPeriod" startAt="6"/>
            </a:pPr>
            <a:r>
              <a:rPr lang="en-US" sz="2400" dirty="0">
                <a:cs typeface="Times New Roman" panose="02020603050405020304" pitchFamily="18" charset="0"/>
              </a:rPr>
              <a:t>Recognize and address tensions and tradeoffs, e.g., between scale v equity; quantity v quality; focus on short-term results v long-term goals</a:t>
            </a:r>
            <a:endParaRPr lang="en-US" sz="2400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CE24136-5521-BCD4-1A9F-1A6FA1FE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31993AA-058C-A14D-B400-8D8B75BA666D}" type="datetime1">
              <a:rPr lang="en-US" smtClean="0"/>
              <a:t>3/7/24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045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9168A-AFA7-43D0-3F79-791039ED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99" y="446042"/>
            <a:ext cx="10533884" cy="865424"/>
          </a:xfrm>
        </p:spPr>
        <p:txBody>
          <a:bodyPr>
            <a:noAutofit/>
          </a:bodyPr>
          <a:lstStyle/>
          <a:p>
            <a:pPr algn="ctr"/>
            <a:r>
              <a:rPr lang="en-US" sz="3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Conclusion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622B8-17B2-63B2-169F-A813FF03D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186"/>
            <a:ext cx="10037883" cy="4703724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Funders differ where they are on their mainstreaming journey and in the gaps they need to address.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Three overarching messages define the challenge and opportunity: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Mainstreaming is a complex change management process that requires long-term commitment with a focus on transformational scaling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It requires consistent, sustained senior leadership with integration into processes, with alignment of incentives for mid-level management and staff, esp. in larger organizations and commitment of resources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For effective implementation, mainstreaming needs planning, prioritizing, sequencing, monitoring and evaluation, and mid-course correction.</a:t>
            </a:r>
            <a:endParaRPr lang="en-US" sz="51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CE24136-5521-BCD4-1A9F-1A6FA1FE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19C3ED-2CAA-9343-8706-16D18544F4FA}" type="datetime1">
              <a:rPr lang="en-US" smtClean="0"/>
              <a:t>3/7/24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40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FF966-EBFF-B82C-3CE8-BFC392287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650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Annexes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E1264-6B88-D13A-855F-BDCF551CD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D87C1-F927-034E-B7D1-D0B8CEE77148}" type="datetime1">
              <a:rPr lang="en-US" smtClean="0"/>
              <a:t>3/7/24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20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9F8E-688A-176E-8457-FD115BE75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508"/>
            <a:ext cx="10847173" cy="870021"/>
          </a:xfrm>
        </p:spPr>
        <p:txBody>
          <a:bodyPr>
            <a:noAutofit/>
          </a:bodyPr>
          <a:lstStyle/>
          <a:p>
            <a:r>
              <a:rPr lang="en-US" b="1" dirty="0"/>
              <a:t>Why Funders (aka Donors)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B6E338-5E5F-E9C7-452F-E246C71DC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13" y="1366684"/>
            <a:ext cx="10923373" cy="459166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300" dirty="0">
                <a:latin typeface="Calibri" panose="020F0502020204030204" pitchFamily="34" charset="0"/>
                <a:ea typeface="Times New Roman" panose="02020603050405020304" pitchFamily="18" charset="0"/>
              </a:rPr>
              <a:t>Set or influence program goals, strategies, results and deliverables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Approve strategies designs, workplans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Provide technical assistance, capacity building and policy and institutional reform</a:t>
            </a:r>
            <a:endParaRPr lang="en-US" sz="3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300" dirty="0"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US" sz="3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equire specific implementation, procurement and M&amp;E practices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Funders don’t fund it (scaling), </a:t>
            </a:r>
            <a:r>
              <a:rPr lang="en-US" sz="3300" dirty="0">
                <a:latin typeface="Calibri" panose="020F0502020204030204" pitchFamily="34" charset="0"/>
                <a:ea typeface="Times New Roman" panose="02020603050405020304" pitchFamily="18" charset="0"/>
              </a:rPr>
              <a:t>the implementers or grantees often can’t/don’t do it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Many </a:t>
            </a:r>
            <a:r>
              <a:rPr lang="en-US" sz="3300" dirty="0">
                <a:latin typeface="Calibri" panose="020F0502020204030204" pitchFamily="34" charset="0"/>
                <a:ea typeface="Times New Roman" panose="02020603050405020304" pitchFamily="18" charset="0"/>
              </a:rPr>
              <a:t>NGOs, social enterprises, implementing partners state that they want to scale, but can’t find financial support for scaling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Funding for scaling  of innovations proven to be particularly challenging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2981A5-EB87-A424-6379-F5ED4AD8A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8688-FB52-E449-8E5B-C66F7B9085E9}" type="datetime1">
              <a:rPr lang="en-US" smtClean="0"/>
              <a:t>3/7/24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8E567BD-8A87-9954-E654-03B74262979B}"/>
              </a:ext>
            </a:extLst>
          </p:cNvPr>
          <p:cNvSpPr txBox="1">
            <a:spLocks/>
          </p:cNvSpPr>
          <p:nvPr/>
        </p:nvSpPr>
        <p:spPr>
          <a:xfrm>
            <a:off x="0" y="29495"/>
            <a:ext cx="17291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NOT TO BE CITED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64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9F8E-688A-176E-8457-FD115BE75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168" y="497232"/>
            <a:ext cx="10190205" cy="870021"/>
          </a:xfrm>
        </p:spPr>
        <p:txBody>
          <a:bodyPr>
            <a:noAutofit/>
          </a:bodyPr>
          <a:lstStyle/>
          <a:p>
            <a:r>
              <a:rPr lang="en-US" b="1" dirty="0"/>
              <a:t>Specific Questions Addressed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B6E338-5E5F-E9C7-452F-E246C71DC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13" y="1455176"/>
            <a:ext cx="10923373" cy="4503172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the overall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tate of mainstreaming (as represented by this sample)?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Drivers: why funder organizations have pursued mainstreaming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 specific forms mainstreaming is taking (or not)?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the key enablers of mainstreaming?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mainstreaming integrated proven scaling practices?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have been the key tradeoffs and tensions in mainstreaming?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the lessons for organizations contemplating mainstreaming or looking to go further in mainstreaming? 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2981A5-EB87-A424-6379-F5ED4AD8A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64D-B344-CA4C-8B57-F16DF117A4D8}" type="datetime1">
              <a:rPr lang="en-US" smtClean="0"/>
              <a:t>3/7/24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8E567BD-8A87-9954-E654-03B74262979B}"/>
              </a:ext>
            </a:extLst>
          </p:cNvPr>
          <p:cNvSpPr txBox="1">
            <a:spLocks/>
          </p:cNvSpPr>
          <p:nvPr/>
        </p:nvSpPr>
        <p:spPr>
          <a:xfrm>
            <a:off x="0" y="29495"/>
            <a:ext cx="17291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NOT TO BE CITED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88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9F8E-688A-176E-8457-FD115BE75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169" y="388508"/>
            <a:ext cx="8681566" cy="1293028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The Mainstreaming Initiative:</a:t>
            </a:r>
            <a:br>
              <a:rPr lang="en-US" b="1" dirty="0"/>
            </a:br>
            <a:r>
              <a:rPr lang="en-US" b="1" dirty="0"/>
              <a:t>Getting funders to support scaling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B6E338-5E5F-E9C7-452F-E246C71DC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26" y="1869061"/>
            <a:ext cx="11096367" cy="219852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/>
              <a:t>2-year “action-research” program </a:t>
            </a:r>
            <a:r>
              <a:rPr lang="en-US" sz="2800" dirty="0"/>
              <a:t>(see Concept Note, </a:t>
            </a:r>
            <a:r>
              <a:rPr lang="en-US" sz="2800" dirty="0">
                <a:hlinkClick r:id="rId2"/>
              </a:rPr>
              <a:t>https://scalingcommunityofpractice.com/mainstreaming-the-scaling-agenda/</a:t>
            </a:r>
            <a:r>
              <a:rPr lang="en-US" sz="2800" dirty="0"/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/>
              <a:t>Why: </a:t>
            </a:r>
            <a:r>
              <a:rPr lang="en-US" sz="2800" dirty="0"/>
              <a:t>Funders can and should play an important role in facilitating scaling, but may be hindering it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/>
              <a:t>Purpose</a:t>
            </a:r>
            <a:r>
              <a:rPr lang="en-US" sz="2800" dirty="0"/>
              <a:t>: Inform on current funder practice, draw lessons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/>
              <a:t>promote mainstreaming of scaling by funders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/>
              <a:t>Audience</a:t>
            </a:r>
            <a:r>
              <a:rPr lang="en-US" sz="2800" dirty="0"/>
              <a:t>: Funders, recipients, development experts and practitioners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/>
              <a:t>Approach</a:t>
            </a:r>
            <a:r>
              <a:rPr lang="en-US" sz="2800" dirty="0"/>
              <a:t>: Maximum involvement by funders for maximum impact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2981A5-EB87-A424-6379-F5ED4AD8A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30FD-34CD-794B-89AA-8D8F3D4B6877}" type="datetime1">
              <a:rPr lang="en-US" smtClean="0"/>
              <a:t>3/7/24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7E940D-7617-B2F1-6997-DB2C8D25FAFB}"/>
              </a:ext>
            </a:extLst>
          </p:cNvPr>
          <p:cNvSpPr txBox="1"/>
          <p:nvPr/>
        </p:nvSpPr>
        <p:spPr>
          <a:xfrm>
            <a:off x="645071" y="4381602"/>
            <a:ext cx="5226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Key areas for year 1 (2023)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13 collaborative case studies of selected funders (posted on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www.scalingcommunityofpractice.com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Cooperation with OECD-DAC and MOPAN on scaling principles and evaluation approaches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Interim Synthesis Report by end-March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B75D9E-9680-D596-17D7-DA2B7AC1F165}"/>
              </a:ext>
            </a:extLst>
          </p:cNvPr>
          <p:cNvCxnSpPr>
            <a:cxnSpLocks/>
          </p:cNvCxnSpPr>
          <p:nvPr/>
        </p:nvCxnSpPr>
        <p:spPr>
          <a:xfrm>
            <a:off x="465436" y="4083827"/>
            <a:ext cx="11178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C9CF83-DA7B-BA33-B675-95F9991E0369}"/>
              </a:ext>
            </a:extLst>
          </p:cNvPr>
          <p:cNvSpPr txBox="1"/>
          <p:nvPr/>
        </p:nvSpPr>
        <p:spPr>
          <a:xfrm>
            <a:off x="6054809" y="4381602"/>
            <a:ext cx="5226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Key areas for year 2 (2024)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funder case studies, with a special focus on foundations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Possibly vertical funds, health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Recipient perspective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Mainstreaming tracking tool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8E567BD-8A87-9954-E654-03B74262979B}"/>
              </a:ext>
            </a:extLst>
          </p:cNvPr>
          <p:cNvSpPr txBox="1">
            <a:spLocks/>
          </p:cNvSpPr>
          <p:nvPr/>
        </p:nvSpPr>
        <p:spPr>
          <a:xfrm>
            <a:off x="0" y="29495"/>
            <a:ext cx="17291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NOT TO BE CITED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9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6997-E476-3F76-B27D-480C954CD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30330"/>
            <a:ext cx="10515600" cy="108826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Case Study Funder Partners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7374326-4F61-A8EB-4160-95E0113993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196492"/>
              </p:ext>
            </p:extLst>
          </p:nvPr>
        </p:nvGraphicFramePr>
        <p:xfrm>
          <a:off x="2513703" y="1418590"/>
          <a:ext cx="7164593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7618">
                  <a:extLst>
                    <a:ext uri="{9D8B030D-6E8A-4147-A177-3AD203B41FA5}">
                      <a16:colId xmlns:a16="http://schemas.microsoft.com/office/drawing/2014/main" val="2461132358"/>
                    </a:ext>
                  </a:extLst>
                </a:gridCol>
                <a:gridCol w="1536975">
                  <a:extLst>
                    <a:ext uri="{9D8B030D-6E8A-4147-A177-3AD203B41FA5}">
                      <a16:colId xmlns:a16="http://schemas.microsoft.com/office/drawing/2014/main" val="1594896439"/>
                    </a:ext>
                  </a:extLst>
                </a:gridCol>
              </a:tblGrid>
              <a:tr h="528730">
                <a:tc>
                  <a:txBody>
                    <a:bodyPr/>
                    <a:lstStyle/>
                    <a:p>
                      <a:pPr marL="21209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Organization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Phase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 or 2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extLst>
                  <a:ext uri="{0D108BD9-81ED-4DB2-BD59-A6C34878D82A}">
                    <a16:rowId xmlns:a16="http://schemas.microsoft.com/office/drawing/2014/main" val="3555311212"/>
                  </a:ext>
                </a:extLst>
              </a:tr>
              <a:tr h="264365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kern="100" dirty="0">
                          <a:effectLst/>
                        </a:rPr>
                        <a:t>GIZ (Germany)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 rowSpan="1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Phase 1 (2023)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extLst>
                  <a:ext uri="{0D108BD9-81ED-4DB2-BD59-A6C34878D82A}">
                    <a16:rowId xmlns:a16="http://schemas.microsoft.com/office/drawing/2014/main" val="385577179"/>
                  </a:ext>
                </a:extLst>
              </a:tr>
              <a:tr h="264365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kern="100" dirty="0">
                          <a:effectLst/>
                        </a:rPr>
                        <a:t>Catholic Relief Services (CRS)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477799"/>
                  </a:ext>
                </a:extLst>
              </a:tr>
              <a:tr h="264365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kern="100" dirty="0">
                          <a:effectLst/>
                        </a:rPr>
                        <a:t>Interamerican Development Bank (IDB)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392798"/>
                  </a:ext>
                </a:extLst>
              </a:tr>
              <a:tr h="264365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kern="100" dirty="0" err="1">
                          <a:effectLst/>
                        </a:rPr>
                        <a:t>HarvestPlus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437247"/>
                  </a:ext>
                </a:extLst>
              </a:tr>
              <a:tr h="264365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kern="100" dirty="0">
                          <a:effectLst/>
                        </a:rPr>
                        <a:t>Systematic Observations Financing Facility (SOFF)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411239"/>
                  </a:ext>
                </a:extLst>
              </a:tr>
              <a:tr h="264365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kern="100" dirty="0">
                          <a:effectLst/>
                        </a:rPr>
                        <a:t>International Fund for Agricultural Development (IFAD)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171065"/>
                  </a:ext>
                </a:extLst>
              </a:tr>
              <a:tr h="264365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kern="100" dirty="0">
                          <a:effectLst/>
                        </a:rPr>
                        <a:t>Syngenta Foundation (SFSA)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550480"/>
                  </a:ext>
                </a:extLst>
              </a:tr>
              <a:tr h="264365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kern="100" dirty="0">
                          <a:effectLst/>
                        </a:rPr>
                        <a:t>Feed the Future, USAID  (</a:t>
                      </a:r>
                      <a:r>
                        <a:rPr lang="en-US" sz="1800" kern="100" dirty="0" err="1">
                          <a:effectLst/>
                        </a:rPr>
                        <a:t>FtF</a:t>
                      </a:r>
                      <a:r>
                        <a:rPr lang="en-US" sz="1800" kern="100" dirty="0">
                          <a:effectLst/>
                        </a:rPr>
                        <a:t>)  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78131"/>
                  </a:ext>
                </a:extLst>
              </a:tr>
              <a:tr h="264365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kern="100" dirty="0">
                          <a:effectLst/>
                        </a:rPr>
                        <a:t>Grand Challenges Canada (GCC)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923525"/>
                  </a:ext>
                </a:extLst>
              </a:tr>
              <a:tr h="264365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kern="100" dirty="0">
                          <a:effectLst/>
                        </a:rPr>
                        <a:t>IDB-Lab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983102"/>
                  </a:ext>
                </a:extLst>
              </a:tr>
              <a:tr h="264365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kern="100" dirty="0">
                          <a:effectLst/>
                        </a:rPr>
                        <a:t>CGIAR 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464452"/>
                  </a:ext>
                </a:extLst>
              </a:tr>
              <a:tr h="264365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kern="100" dirty="0">
                          <a:effectLst/>
                        </a:rPr>
                        <a:t>CARE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651188"/>
                  </a:ext>
                </a:extLst>
              </a:tr>
              <a:tr h="264365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kern="100" dirty="0">
                          <a:effectLst/>
                        </a:rPr>
                        <a:t>Education (blog)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081511"/>
                  </a:ext>
                </a:extLst>
              </a:tr>
              <a:tr h="264365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kern="100" dirty="0">
                          <a:effectLst/>
                        </a:rPr>
                        <a:t>African Development Bank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Phase 2 (2024) ongoing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/>
                </a:tc>
                <a:extLst>
                  <a:ext uri="{0D108BD9-81ED-4DB2-BD59-A6C34878D82A}">
                    <a16:rowId xmlns:a16="http://schemas.microsoft.com/office/drawing/2014/main" val="4247717809"/>
                  </a:ext>
                </a:extLst>
              </a:tr>
              <a:tr h="264365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kern="100" dirty="0">
                          <a:effectLst/>
                        </a:rPr>
                        <a:t>Global Financing Facility Every Woman Every Child (GFF)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868535"/>
                  </a:ext>
                </a:extLst>
              </a:tr>
              <a:tr h="264365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kern="100" dirty="0">
                          <a:effectLst/>
                        </a:rPr>
                        <a:t>Eleanor Crook Foundation (ECF)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59" marR="47759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4167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678F-A735-1668-3CD1-07D5E1382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0069-49C7-754B-9921-934D6F27F896}" type="datetime1">
              <a:rPr lang="en-US" smtClean="0"/>
              <a:t>3/7/24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35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94ACC1D-C49F-FFD3-6836-197648FF02F2}"/>
              </a:ext>
            </a:extLst>
          </p:cNvPr>
          <p:cNvGrpSpPr/>
          <p:nvPr/>
        </p:nvGrpSpPr>
        <p:grpSpPr>
          <a:xfrm>
            <a:off x="180750" y="2708987"/>
            <a:ext cx="11947451" cy="3395879"/>
            <a:chOff x="-41243" y="2432537"/>
            <a:chExt cx="12328442" cy="339587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F8A4DD5-1A92-AB49-CA9D-3578ACEBE2FF}"/>
                </a:ext>
              </a:extLst>
            </p:cNvPr>
            <p:cNvSpPr/>
            <p:nvPr/>
          </p:nvSpPr>
          <p:spPr>
            <a:xfrm>
              <a:off x="8846410" y="2432537"/>
              <a:ext cx="3440789" cy="31565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C9939A1-75F3-7DCC-AC39-A1266D7B3C0C}"/>
                </a:ext>
              </a:extLst>
            </p:cNvPr>
            <p:cNvSpPr/>
            <p:nvPr/>
          </p:nvSpPr>
          <p:spPr>
            <a:xfrm>
              <a:off x="9099716" y="2656402"/>
              <a:ext cx="2934176" cy="2797861"/>
            </a:xfrm>
            <a:custGeom>
              <a:avLst/>
              <a:gdLst>
                <a:gd name="connsiteX0" fmla="*/ 0 w 2131317"/>
                <a:gd name="connsiteY0" fmla="*/ 1065471 h 2130942"/>
                <a:gd name="connsiteX1" fmla="*/ 1065659 w 2131317"/>
                <a:gd name="connsiteY1" fmla="*/ 0 h 2130942"/>
                <a:gd name="connsiteX2" fmla="*/ 2131318 w 2131317"/>
                <a:gd name="connsiteY2" fmla="*/ 1065471 h 2130942"/>
                <a:gd name="connsiteX3" fmla="*/ 1065659 w 2131317"/>
                <a:gd name="connsiteY3" fmla="*/ 2130942 h 2130942"/>
                <a:gd name="connsiteX4" fmla="*/ 0 w 2131317"/>
                <a:gd name="connsiteY4" fmla="*/ 1065471 h 2130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1317" h="2130942">
                  <a:moveTo>
                    <a:pt x="0" y="1065471"/>
                  </a:moveTo>
                  <a:cubicBezTo>
                    <a:pt x="0" y="477028"/>
                    <a:pt x="477112" y="0"/>
                    <a:pt x="1065659" y="0"/>
                  </a:cubicBezTo>
                  <a:cubicBezTo>
                    <a:pt x="1654206" y="0"/>
                    <a:pt x="2131318" y="477028"/>
                    <a:pt x="2131318" y="1065471"/>
                  </a:cubicBezTo>
                  <a:cubicBezTo>
                    <a:pt x="2131318" y="1653914"/>
                    <a:pt x="1654206" y="2130942"/>
                    <a:pt x="1065659" y="2130942"/>
                  </a:cubicBezTo>
                  <a:cubicBezTo>
                    <a:pt x="477112" y="2130942"/>
                    <a:pt x="0" y="1653914"/>
                    <a:pt x="0" y="1065471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7024" tIns="387028" rIns="387024" bIns="387027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chemeClr val="accent2"/>
                  </a:solidFill>
                </a:rPr>
                <a:t>Increased sca</a:t>
              </a:r>
              <a:r>
                <a:rPr lang="en-US" sz="2400" dirty="0">
                  <a:solidFill>
                    <a:schemeClr val="accent2"/>
                  </a:solidFill>
                </a:rPr>
                <a:t>lin</a:t>
              </a:r>
              <a:r>
                <a:rPr lang="en-US" sz="2400" kern="1200" dirty="0">
                  <a:solidFill>
                    <a:schemeClr val="accent2"/>
                  </a:solidFill>
                </a:rPr>
                <a:t>g by </a:t>
              </a:r>
              <a:r>
                <a:rPr lang="en-US" sz="2400" dirty="0">
                  <a:solidFill>
                    <a:schemeClr val="accent2"/>
                  </a:solidFill>
                </a:rPr>
                <a:t>r</a:t>
              </a:r>
              <a:r>
                <a:rPr lang="en-US" sz="2400" kern="1200" dirty="0">
                  <a:solidFill>
                    <a:schemeClr val="accent2"/>
                  </a:solidFill>
                </a:rPr>
                <a:t>ecipients and</a:t>
              </a:r>
              <a:br>
                <a:rPr lang="en-US" sz="2400" kern="1200" dirty="0">
                  <a:solidFill>
                    <a:schemeClr val="accent2"/>
                  </a:solidFill>
                </a:rPr>
              </a:br>
              <a:r>
                <a:rPr lang="en-US" sz="2400" kern="1200" dirty="0">
                  <a:solidFill>
                    <a:schemeClr val="accent2"/>
                  </a:solidFill>
                </a:rPr>
                <a:t>g</a:t>
              </a:r>
              <a:r>
                <a:rPr lang="en-US" sz="2400" dirty="0">
                  <a:solidFill>
                    <a:schemeClr val="accent2"/>
                  </a:solidFill>
                </a:rPr>
                <a:t>reater Impact at s</a:t>
              </a:r>
              <a:r>
                <a:rPr lang="en-US" sz="2400" kern="1200" dirty="0">
                  <a:solidFill>
                    <a:schemeClr val="accent2"/>
                  </a:solidFill>
                </a:rPr>
                <a:t>cale</a:t>
              </a:r>
            </a:p>
          </p:txBody>
        </p:sp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id="{B023E8B1-574C-7F68-3AA7-B9547CD11891}"/>
                </a:ext>
              </a:extLst>
            </p:cNvPr>
            <p:cNvSpPr/>
            <p:nvPr/>
          </p:nvSpPr>
          <p:spPr>
            <a:xfrm rot="2700000">
              <a:off x="5660990" y="2659560"/>
              <a:ext cx="3082356" cy="2868215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26AD1EC-4DE0-0D12-50E2-1EBA4945ABF2}"/>
                </a:ext>
              </a:extLst>
            </p:cNvPr>
            <p:cNvSpPr/>
            <p:nvPr/>
          </p:nvSpPr>
          <p:spPr>
            <a:xfrm>
              <a:off x="5910176" y="2884816"/>
              <a:ext cx="2692895" cy="2495793"/>
            </a:xfrm>
            <a:custGeom>
              <a:avLst/>
              <a:gdLst>
                <a:gd name="connsiteX0" fmla="*/ 0 w 2131317"/>
                <a:gd name="connsiteY0" fmla="*/ 1065471 h 2130942"/>
                <a:gd name="connsiteX1" fmla="*/ 1065659 w 2131317"/>
                <a:gd name="connsiteY1" fmla="*/ 0 h 2130942"/>
                <a:gd name="connsiteX2" fmla="*/ 2131318 w 2131317"/>
                <a:gd name="connsiteY2" fmla="*/ 1065471 h 2130942"/>
                <a:gd name="connsiteX3" fmla="*/ 1065659 w 2131317"/>
                <a:gd name="connsiteY3" fmla="*/ 2130942 h 2130942"/>
                <a:gd name="connsiteX4" fmla="*/ 0 w 2131317"/>
                <a:gd name="connsiteY4" fmla="*/ 1065471 h 2130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1317" h="2130942">
                  <a:moveTo>
                    <a:pt x="0" y="1065471"/>
                  </a:moveTo>
                  <a:cubicBezTo>
                    <a:pt x="0" y="477028"/>
                    <a:pt x="477112" y="0"/>
                    <a:pt x="1065659" y="0"/>
                  </a:cubicBezTo>
                  <a:cubicBezTo>
                    <a:pt x="1654206" y="0"/>
                    <a:pt x="2131318" y="477028"/>
                    <a:pt x="2131318" y="1065471"/>
                  </a:cubicBezTo>
                  <a:cubicBezTo>
                    <a:pt x="2131318" y="1653914"/>
                    <a:pt x="1654206" y="2130942"/>
                    <a:pt x="1065659" y="2130942"/>
                  </a:cubicBezTo>
                  <a:cubicBezTo>
                    <a:pt x="477112" y="2130942"/>
                    <a:pt x="0" y="1653914"/>
                    <a:pt x="0" y="1065471"/>
                  </a:cubicBez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7814" tIns="357818" rIns="357814" bIns="357817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chemeClr val="accent3">
                      <a:lumMod val="75000"/>
                    </a:schemeClr>
                  </a:solidFill>
                </a:rPr>
                <a:t>Results of main-</a:t>
              </a:r>
              <a:br>
                <a:rPr lang="en-US" sz="2400" kern="1200" dirty="0">
                  <a:solidFill>
                    <a:schemeClr val="accent3">
                      <a:lumMod val="75000"/>
                    </a:schemeClr>
                  </a:solidFill>
                </a:rPr>
              </a:br>
              <a:r>
                <a:rPr lang="en-US" sz="2400" kern="1200" dirty="0">
                  <a:solidFill>
                    <a:schemeClr val="accent3">
                      <a:lumMod val="75000"/>
                    </a:schemeClr>
                  </a:solidFill>
                </a:rPr>
                <a:t>streaming in terms of funder practice</a:t>
              </a:r>
            </a:p>
          </p:txBody>
        </p:sp>
        <p:sp>
          <p:nvSpPr>
            <p:cNvPr id="12" name="Teardrop 11">
              <a:extLst>
                <a:ext uri="{FF2B5EF4-FFF2-40B4-BE49-F238E27FC236}">
                  <a16:creationId xmlns:a16="http://schemas.microsoft.com/office/drawing/2014/main" id="{D538DBCB-BA5D-C72D-BE42-A250569B964C}"/>
                </a:ext>
              </a:extLst>
            </p:cNvPr>
            <p:cNvSpPr/>
            <p:nvPr/>
          </p:nvSpPr>
          <p:spPr>
            <a:xfrm rot="2700000">
              <a:off x="2891336" y="2652600"/>
              <a:ext cx="3132728" cy="3037367"/>
            </a:xfrm>
            <a:prstGeom prst="teardrop">
              <a:avLst>
                <a:gd name="adj" fmla="val 86402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F4C9C8-2DF1-CB7E-B5C4-385BBC3B3EE1}"/>
                </a:ext>
              </a:extLst>
            </p:cNvPr>
            <p:cNvSpPr/>
            <p:nvPr/>
          </p:nvSpPr>
          <p:spPr>
            <a:xfrm>
              <a:off x="2982409" y="2876149"/>
              <a:ext cx="3041779" cy="2590267"/>
            </a:xfrm>
            <a:custGeom>
              <a:avLst/>
              <a:gdLst>
                <a:gd name="connsiteX0" fmla="*/ 0 w 2617982"/>
                <a:gd name="connsiteY0" fmla="*/ 1295134 h 2590267"/>
                <a:gd name="connsiteX1" fmla="*/ 1308991 w 2617982"/>
                <a:gd name="connsiteY1" fmla="*/ 0 h 2590267"/>
                <a:gd name="connsiteX2" fmla="*/ 2617982 w 2617982"/>
                <a:gd name="connsiteY2" fmla="*/ 1295134 h 2590267"/>
                <a:gd name="connsiteX3" fmla="*/ 1308991 w 2617982"/>
                <a:gd name="connsiteY3" fmla="*/ 2590268 h 2590267"/>
                <a:gd name="connsiteX4" fmla="*/ 0 w 2617982"/>
                <a:gd name="connsiteY4" fmla="*/ 1295134 h 25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82" h="2590267">
                  <a:moveTo>
                    <a:pt x="0" y="1295134"/>
                  </a:moveTo>
                  <a:cubicBezTo>
                    <a:pt x="0" y="579851"/>
                    <a:pt x="586055" y="0"/>
                    <a:pt x="1308991" y="0"/>
                  </a:cubicBezTo>
                  <a:cubicBezTo>
                    <a:pt x="2031927" y="0"/>
                    <a:pt x="2617982" y="579851"/>
                    <a:pt x="2617982" y="1295134"/>
                  </a:cubicBezTo>
                  <a:cubicBezTo>
                    <a:pt x="2617982" y="2010417"/>
                    <a:pt x="2031927" y="2590268"/>
                    <a:pt x="1308991" y="2590268"/>
                  </a:cubicBezTo>
                  <a:cubicBezTo>
                    <a:pt x="586055" y="2590268"/>
                    <a:pt x="0" y="2010417"/>
                    <a:pt x="0" y="1295134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4478" tIns="400587" rIns="404477" bIns="400589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solidFill>
                  <a:schemeClr val="accent4">
                    <a:lumMod val="75000"/>
                  </a:schemeClr>
                </a:solidFill>
              </a:endParaRP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chemeClr val="accent4">
                      <a:lumMod val="75000"/>
                    </a:schemeClr>
                  </a:solidFill>
                </a:rPr>
                <a:t>Mainstreaming actions by funde</a:t>
              </a:r>
              <a:r>
                <a:rPr lang="en-US" sz="2400" dirty="0">
                  <a:solidFill>
                    <a:schemeClr val="accent4">
                      <a:lumMod val="75000"/>
                    </a:schemeClr>
                  </a:solidFill>
                </a:rPr>
                <a:t>r organization</a:t>
              </a:r>
              <a:endParaRPr lang="en-US" sz="2400" kern="1200" dirty="0">
                <a:solidFill>
                  <a:schemeClr val="accent4">
                    <a:lumMod val="75000"/>
                  </a:schemeClr>
                </a:solidFill>
              </a:endParaRP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id="{AB3691A1-355F-B4CF-1A96-817AD9E702BD}"/>
                </a:ext>
              </a:extLst>
            </p:cNvPr>
            <p:cNvSpPr/>
            <p:nvPr/>
          </p:nvSpPr>
          <p:spPr>
            <a:xfrm rot="2700000">
              <a:off x="-98116" y="2738633"/>
              <a:ext cx="3146656" cy="3032909"/>
            </a:xfrm>
            <a:prstGeom prst="teardrop">
              <a:avLst>
                <a:gd name="adj" fmla="val 94432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24DD76E-B4B5-E07F-C478-44469690BD68}"/>
                </a:ext>
              </a:extLst>
            </p:cNvPr>
            <p:cNvSpPr/>
            <p:nvPr/>
          </p:nvSpPr>
          <p:spPr>
            <a:xfrm>
              <a:off x="261326" y="2923089"/>
              <a:ext cx="2710014" cy="2329023"/>
            </a:xfrm>
            <a:custGeom>
              <a:avLst/>
              <a:gdLst>
                <a:gd name="connsiteX0" fmla="*/ 0 w 2131317"/>
                <a:gd name="connsiteY0" fmla="*/ 1065471 h 2130942"/>
                <a:gd name="connsiteX1" fmla="*/ 1065659 w 2131317"/>
                <a:gd name="connsiteY1" fmla="*/ 0 h 2130942"/>
                <a:gd name="connsiteX2" fmla="*/ 2131318 w 2131317"/>
                <a:gd name="connsiteY2" fmla="*/ 1065471 h 2130942"/>
                <a:gd name="connsiteX3" fmla="*/ 1065659 w 2131317"/>
                <a:gd name="connsiteY3" fmla="*/ 2130942 h 2130942"/>
                <a:gd name="connsiteX4" fmla="*/ 0 w 2131317"/>
                <a:gd name="connsiteY4" fmla="*/ 1065471 h 2130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1317" h="2130942">
                  <a:moveTo>
                    <a:pt x="0" y="1065471"/>
                  </a:moveTo>
                  <a:cubicBezTo>
                    <a:pt x="0" y="477028"/>
                    <a:pt x="477112" y="0"/>
                    <a:pt x="1065659" y="0"/>
                  </a:cubicBezTo>
                  <a:cubicBezTo>
                    <a:pt x="1654206" y="0"/>
                    <a:pt x="2131318" y="477028"/>
                    <a:pt x="2131318" y="1065471"/>
                  </a:cubicBezTo>
                  <a:cubicBezTo>
                    <a:pt x="2131318" y="1653914"/>
                    <a:pt x="1654206" y="2130942"/>
                    <a:pt x="1065659" y="2130942"/>
                  </a:cubicBezTo>
                  <a:cubicBezTo>
                    <a:pt x="477112" y="2130942"/>
                    <a:pt x="0" y="1653914"/>
                    <a:pt x="0" y="1065471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274" tIns="355277" rIns="355274" bIns="355278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rgbClr val="0070C0"/>
                  </a:solidFill>
                </a:rPr>
                <a:t>Initial state of support for scaling in funder </a:t>
              </a:r>
              <a:r>
                <a:rPr lang="en-US" sz="2400" dirty="0">
                  <a:solidFill>
                    <a:srgbClr val="0070C0"/>
                  </a:solidFill>
                </a:rPr>
                <a:t>o</a:t>
              </a:r>
              <a:r>
                <a:rPr lang="en-US" sz="2400" kern="1200" dirty="0">
                  <a:solidFill>
                    <a:srgbClr val="0070C0"/>
                  </a:solidFill>
                </a:rPr>
                <a:t>rganization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349F8E-688A-176E-8457-FD115BE75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47" y="520783"/>
            <a:ext cx="10190205" cy="87922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Focus of the Mainstreaming Initiative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D50A4F-5343-B5A2-FEAB-8E4682B760DC}"/>
              </a:ext>
            </a:extLst>
          </p:cNvPr>
          <p:cNvSpPr txBox="1"/>
          <p:nvPr/>
        </p:nvSpPr>
        <p:spPr>
          <a:xfrm>
            <a:off x="257902" y="1745961"/>
            <a:ext cx="8653895" cy="830997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Principal focus is on </a:t>
            </a:r>
            <a:r>
              <a:rPr lang="en-US" sz="2400" b="1" u="sng" dirty="0"/>
              <a:t>mainstreaming </a:t>
            </a:r>
            <a:r>
              <a:rPr lang="en-US" sz="2400" b="1" dirty="0"/>
              <a:t>scaling in funder organizations, </a:t>
            </a:r>
          </a:p>
          <a:p>
            <a:pPr algn="ctr"/>
            <a:r>
              <a:rPr lang="en-US" sz="2400" b="1" u="sng" dirty="0"/>
              <a:t>not</a:t>
            </a:r>
            <a:r>
              <a:rPr lang="en-US" sz="2400" b="1" dirty="0"/>
              <a:t> on impact on the scaling process </a:t>
            </a:r>
            <a:r>
              <a:rPr lang="en-US" sz="2400" b="1" u="sng" dirty="0"/>
              <a:t>by recipients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7C731-C7A3-FCD0-1223-B5DBACFF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EE71-1A99-D848-8867-B80C6350930F}" type="datetime1">
              <a:rPr lang="en-US" smtClean="0"/>
              <a:t>3/7/24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0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39A6-1FED-418A-2D43-2BF7BA7D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64" y="307269"/>
            <a:ext cx="11919472" cy="69444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Potential Funder Roles along the Scaling Pathway</a:t>
            </a:r>
          </a:p>
        </p:txBody>
      </p:sp>
      <p:pic>
        <p:nvPicPr>
          <p:cNvPr id="5" name="Picture 4" descr="A blue arrow with white text&#10;&#10;Description automatically generated">
            <a:extLst>
              <a:ext uri="{FF2B5EF4-FFF2-40B4-BE49-F238E27FC236}">
                <a16:creationId xmlns:a16="http://schemas.microsoft.com/office/drawing/2014/main" id="{9B8E6527-49A0-8CB6-8841-314F35AB4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056035"/>
            <a:ext cx="10675457" cy="21427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06463C-A0E4-4699-F325-C516886E6635}"/>
              </a:ext>
            </a:extLst>
          </p:cNvPr>
          <p:cNvSpPr txBox="1"/>
          <p:nvPr/>
        </p:nvSpPr>
        <p:spPr>
          <a:xfrm>
            <a:off x="1324876" y="4270572"/>
            <a:ext cx="3600449" cy="30777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Research funders</a:t>
            </a:r>
            <a:r>
              <a:rPr lang="en-US" sz="1400" dirty="0"/>
              <a:t>: CGIAR, ECF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37B637-AE41-1685-64FD-18CCCB90108A}"/>
              </a:ext>
            </a:extLst>
          </p:cNvPr>
          <p:cNvSpPr txBox="1"/>
          <p:nvPr/>
        </p:nvSpPr>
        <p:spPr>
          <a:xfrm>
            <a:off x="4057050" y="5176728"/>
            <a:ext cx="3480572" cy="30777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Foundations</a:t>
            </a:r>
            <a:r>
              <a:rPr lang="en-US" sz="1400" dirty="0"/>
              <a:t>: Syngenta Foundation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41433-EE9A-AB42-F242-6B3D549FE9CE}"/>
              </a:ext>
            </a:extLst>
          </p:cNvPr>
          <p:cNvSpPr txBox="1"/>
          <p:nvPr/>
        </p:nvSpPr>
        <p:spPr>
          <a:xfrm>
            <a:off x="5034510" y="5635190"/>
            <a:ext cx="3576089" cy="338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Large INGOs</a:t>
            </a:r>
            <a:r>
              <a:rPr lang="en-US" sz="1600" dirty="0"/>
              <a:t>: CARE, CRS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152D77-993B-BA87-974D-0A819296BE7A}"/>
              </a:ext>
            </a:extLst>
          </p:cNvPr>
          <p:cNvSpPr txBox="1"/>
          <p:nvPr/>
        </p:nvSpPr>
        <p:spPr>
          <a:xfrm>
            <a:off x="6175928" y="4278875"/>
            <a:ext cx="3600449" cy="30777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Medium size official funders</a:t>
            </a:r>
            <a:r>
              <a:rPr lang="en-US" sz="1400" dirty="0"/>
              <a:t>: GIZ, IFAD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4F6FE4-75DE-87EA-FD96-239C9CE739D4}"/>
              </a:ext>
            </a:extLst>
          </p:cNvPr>
          <p:cNvSpPr txBox="1"/>
          <p:nvPr/>
        </p:nvSpPr>
        <p:spPr>
          <a:xfrm>
            <a:off x="3369497" y="4718263"/>
            <a:ext cx="3330026" cy="30777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Challenge funds/labs: </a:t>
            </a:r>
            <a:r>
              <a:rPr lang="en-US" sz="1400" dirty="0"/>
              <a:t>GCC, IDB-Lab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D4A536-98B2-83C9-F624-015034E8CE80}"/>
              </a:ext>
            </a:extLst>
          </p:cNvPr>
          <p:cNvSpPr txBox="1"/>
          <p:nvPr/>
        </p:nvSpPr>
        <p:spPr>
          <a:xfrm>
            <a:off x="7064182" y="4718264"/>
            <a:ext cx="3092833" cy="30777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Vertical funds</a:t>
            </a:r>
            <a:r>
              <a:rPr lang="en-US" sz="1400" dirty="0"/>
              <a:t>: GFF, SOFF,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93E12F-CBDF-A381-3C22-0E315191C0B5}"/>
              </a:ext>
            </a:extLst>
          </p:cNvPr>
          <p:cNvSpPr txBox="1"/>
          <p:nvPr/>
        </p:nvSpPr>
        <p:spPr>
          <a:xfrm>
            <a:off x="7762858" y="5176727"/>
            <a:ext cx="4002325" cy="30777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Large multi/</a:t>
            </a:r>
            <a:r>
              <a:rPr lang="en-US" sz="1400" b="1" dirty="0" err="1"/>
              <a:t>bilaterals</a:t>
            </a:r>
            <a:r>
              <a:rPr lang="en-US" sz="1400" dirty="0"/>
              <a:t>: MDBs, USAID, AFD. IDB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268E45-C395-47D6-AEA0-2CA1CD88DF76}"/>
              </a:ext>
            </a:extLst>
          </p:cNvPr>
          <p:cNvSpPr txBox="1"/>
          <p:nvPr/>
        </p:nvSpPr>
        <p:spPr>
          <a:xfrm>
            <a:off x="10237031" y="4090006"/>
            <a:ext cx="101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IDIA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EEE8ED-3FE2-9BC7-15E4-83E95C0A7E4C}"/>
              </a:ext>
            </a:extLst>
          </p:cNvPr>
          <p:cNvSpPr txBox="1"/>
          <p:nvPr/>
        </p:nvSpPr>
        <p:spPr>
          <a:xfrm>
            <a:off x="474189" y="1152406"/>
            <a:ext cx="11290993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Funders operate (in principle) at different, multiple stages 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along the scaling pathway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funder (in sample) covers all stages in any systematic or integrated way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FE0E74-07BA-EAC4-72E6-DF3F15E94309}"/>
              </a:ext>
            </a:extLst>
          </p:cNvPr>
          <p:cNvSpPr txBox="1"/>
          <p:nvPr/>
        </p:nvSpPr>
        <p:spPr>
          <a:xfrm>
            <a:off x="474189" y="5631057"/>
            <a:ext cx="4451135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Good news</a:t>
            </a:r>
            <a:r>
              <a:rPr lang="en-US" sz="2400" dirty="0">
                <a:solidFill>
                  <a:schemeClr val="bg1"/>
                </a:solidFill>
              </a:rPr>
              <a:t>: overlaps in principle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Bad news</a:t>
            </a:r>
            <a:r>
              <a:rPr lang="en-US" sz="2400" dirty="0">
                <a:solidFill>
                  <a:schemeClr val="bg1"/>
                </a:solidFill>
              </a:rPr>
              <a:t>: big gaps in practice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A561C53-F462-DB54-F526-18CDC97D51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190" y="6462054"/>
            <a:ext cx="2743200" cy="365125"/>
          </a:xfrm>
        </p:spPr>
        <p:txBody>
          <a:bodyPr/>
          <a:lstStyle/>
          <a:p>
            <a:fld id="{1E16C723-17DA-D84F-8F38-6C2047957F95}" type="datetime1">
              <a:rPr lang="en-US" smtClean="0"/>
              <a:t>3/7/24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7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AC97-47D1-7982-6036-5D86C9E4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089"/>
            <a:ext cx="10515600" cy="7100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Funder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AA4AC-C1E4-8062-D908-4EEFD6176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655" y="960120"/>
            <a:ext cx="10685145" cy="5531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We have identified several differences in types of funders relevant for roles in mainstreaming and scaling pathway/ecosystem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400" dirty="0"/>
              <a:t>Smaller funders – mostly research and innovation funders or implementers:  foundations, challenge funds, small </a:t>
            </a:r>
            <a:r>
              <a:rPr lang="en-US" sz="2400" dirty="0" err="1"/>
              <a:t>bilaterals</a:t>
            </a:r>
            <a:r>
              <a:rPr lang="en-US" sz="2400" dirty="0"/>
              <a:t>. The main challenge: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/>
              <a:t>How to bridge the “valley of death” in funding scaling of innovative solutions (at stages 3 or 4 and beyond); no effective hand-off to larger funders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400" dirty="0"/>
              <a:t>Large funders – large </a:t>
            </a:r>
            <a:r>
              <a:rPr lang="en-US" sz="2400" dirty="0" err="1"/>
              <a:t>bilaterals</a:t>
            </a:r>
            <a:r>
              <a:rPr lang="en-US" sz="2400" dirty="0"/>
              <a:t> and foundations, MDBs and UN organizations (usually project funders).  Their challenges</a:t>
            </a:r>
            <a:r>
              <a:rPr lang="en-US" sz="2000" dirty="0"/>
              <a:t>: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2000" u="sng" dirty="0"/>
              <a:t>Don’t systematically integrate scaling into own designs</a:t>
            </a:r>
            <a:endParaRPr lang="en-US" sz="2000" strike="sngStrike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2000" dirty="0"/>
              <a:t>Could, but don’t systematically fund/support scaling stages 4-6. No explicit, </a:t>
            </a:r>
            <a:r>
              <a:rPr lang="en-US" sz="2000" u="sng" dirty="0"/>
              <a:t>systematic links between projects and innovations</a:t>
            </a:r>
            <a:r>
              <a:rPr lang="en-US" sz="2000" dirty="0"/>
              <a:t>, even when affiliated (IDB/IDB-Lab)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2000" dirty="0"/>
              <a:t>Don’t prepare for effective hand-off at project-end to government, private business and/or other funders to achieve </a:t>
            </a:r>
            <a:r>
              <a:rPr lang="en-US" sz="2000" u="sng" dirty="0"/>
              <a:t>sustainable scaling beyond project end</a:t>
            </a:r>
            <a:r>
              <a:rPr lang="en-US" sz="2000" dirty="0"/>
              <a:t>, either in funding or implementation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Ø"/>
            </a:pPr>
            <a:r>
              <a:rPr lang="en-US" sz="2000" dirty="0"/>
              <a:t>Result is valley of death for innovations and “pilots to nowhere” for projects here, too</a:t>
            </a:r>
            <a:endParaRPr lang="en-US" sz="2000" strike="sngStrike" dirty="0">
              <a:solidFill>
                <a:srgbClr val="FF0000"/>
              </a:solidFill>
            </a:endParaRP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33EE164-ACD5-B69F-191C-0CCC9A2B84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F97E08-E19E-5C42-989F-74099245670D}" type="datetime1">
              <a:rPr lang="en-US" smtClean="0"/>
              <a:t>3/7/24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34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1DB2B-1DF2-D5BD-1D60-9F208E768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262" y="112792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State of mainstreaming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5B17AF-2C2F-64A0-1E9E-B2F488240BC7}"/>
              </a:ext>
            </a:extLst>
          </p:cNvPr>
          <p:cNvSpPr txBox="1"/>
          <p:nvPr/>
        </p:nvSpPr>
        <p:spPr>
          <a:xfrm>
            <a:off x="266094" y="1585136"/>
            <a:ext cx="4554176" cy="3176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Interest </a:t>
            </a:r>
            <a:r>
              <a:rPr lang="en-US" sz="2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by funders </a:t>
            </a:r>
            <a:r>
              <a:rPr lang="en-US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scaling has grown 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Confirmed by funder interest in participating in our initiative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Driven by urgency of development and climate challenges and need to demonstrate impact, given constrained financial resources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6AB796-3B14-2D07-1AC9-B288E5B6C9BC}"/>
              </a:ext>
            </a:extLst>
          </p:cNvPr>
          <p:cNvCxnSpPr>
            <a:cxnSpLocks/>
          </p:cNvCxnSpPr>
          <p:nvPr/>
        </p:nvCxnSpPr>
        <p:spPr>
          <a:xfrm>
            <a:off x="4992130" y="1513582"/>
            <a:ext cx="0" cy="4967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819F84B-A5E6-1935-C917-1D2FCC2257D2}"/>
              </a:ext>
            </a:extLst>
          </p:cNvPr>
          <p:cNvSpPr txBox="1"/>
          <p:nvPr/>
        </p:nvSpPr>
        <p:spPr>
          <a:xfrm>
            <a:off x="4992130" y="1581377"/>
            <a:ext cx="7148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But mainstreaming in our sample still has a ways to go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A41E2B4-A4FE-CEDD-104D-7FAD7223027E}"/>
              </a:ext>
            </a:extLst>
          </p:cNvPr>
          <p:cNvSpPr txBox="1">
            <a:spLocks/>
          </p:cNvSpPr>
          <p:nvPr/>
        </p:nvSpPr>
        <p:spPr>
          <a:xfrm>
            <a:off x="250371" y="151480"/>
            <a:ext cx="17291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NOT TO BE CITED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04D2E3EC-30EB-435E-E7AA-18F4EE24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3FA3287-965A-6C45-ADD3-557BBBACE608}" type="datetime1">
              <a:rPr lang="en-US" smtClean="0"/>
              <a:t>3/7/24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946B39-3EA8-C788-D0F1-BBD5413A8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42" y="2266950"/>
            <a:ext cx="65532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7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9168A-AFA7-43D0-3F79-791039ED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19" y="389282"/>
            <a:ext cx="10533884" cy="60728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Overall Findings: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622B8-17B2-63B2-169F-A813FF03D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46" y="1021405"/>
            <a:ext cx="11271005" cy="5573948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A number of organizations have “impact at scale” or scaling explicitly mentioned in their multi-year missions and strategies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Fewer have set explicit targets for impact at scale (HarvestPlus, CGIAR, GCC, IFAD).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Few have created dedicated internal support units; those that exist, have limited leverage with operational units and limited human resources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Little or no integration of scaling into MEAL indicators,  frameworks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Ex-post evaluations of most large funders do not focus on scaling (IFAD does).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CGIAR, GCC and other smaller/innovation funders now including more and more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Significant confusion about transactional vs. transformational scaling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Near-universal commitment to leveraging partnerships to scale, actual experience creating scaling partnerships highly variable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Mostly transactional partnerships for larger funders; allows for greater scale, but not scaling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Smaller funders have difficulty finding partners who fund scaling, Stages 5 and 6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9D7AB51-B6A7-B594-78E0-1AB14B78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8DABC4B-F25D-194F-AB04-49296F7980C3}" type="datetime1">
              <a:rPr lang="en-US" smtClean="0"/>
              <a:t>3/7/24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40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9168A-AFA7-43D0-3F79-791039ED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50" y="225130"/>
            <a:ext cx="10533884" cy="669815"/>
          </a:xfrm>
        </p:spPr>
        <p:txBody>
          <a:bodyPr>
            <a:noAutofit/>
          </a:bodyPr>
          <a:lstStyle/>
          <a:p>
            <a:pPr algn="ctr"/>
            <a:r>
              <a:rPr lang="en-US" sz="3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Transactional vs. Transformational Scaling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622B8-17B2-63B2-169F-A813FF03D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6" y="894945"/>
            <a:ext cx="10734674" cy="582652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Ø"/>
            </a:pPr>
            <a:r>
              <a:rPr lang="en-US" sz="2600" u="sng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Transactional scaling</a:t>
            </a:r>
            <a:r>
              <a:rPr lang="en-US" sz="26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Scaling defined simply as “more”: more money, bigger projects, more people or places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Focuses on the impact a one-off project or program is expected to achieve at completion. 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Considered in absolute numbers, relation to baseline, not to long-term need, size of the problem.  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transformational scales does occurs after transactional through follow-up projects, usually involve significant and unnecessary costs and delays that could have been avoided.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Ø"/>
            </a:pPr>
            <a:r>
              <a:rPr lang="en-US" sz="2600" u="sng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Transformational scaling 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Innovations or projects are pursued with full attention to achieving long-term scale goals and following potential pathways to achieve these goals; directly or through handoffs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Projects/programs are designed, implemented and evaluated as steppingstones to sustainable scale. Preferably scaling continues after handoff to domestic actors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Explicit efforts to address systemic barriers, align intervention with enabling conditions for sustainability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Impacts are measured in relation to the long-term target, size of the problem, denominator</a:t>
            </a:r>
          </a:p>
          <a:p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CE24136-5521-BCD4-1A9F-1A6FA1FE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8604C39-C191-8745-B56F-4A468BCE3BA5}" type="datetime1">
              <a:rPr lang="en-US" smtClean="0"/>
              <a:t>3/7/24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30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60548</TotalTime>
  <Words>1850</Words>
  <Application>Microsoft Macintosh PowerPoint</Application>
  <PresentationFormat>Widescreen</PresentationFormat>
  <Paragraphs>171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The Mainstreaming Initiative: Getting funders to support scaling</vt:lpstr>
      <vt:lpstr>Case Study Funder Partners</vt:lpstr>
      <vt:lpstr>Focus of the Mainstreaming Initiative</vt:lpstr>
      <vt:lpstr>Potential Funder Roles along the Scaling Pathway</vt:lpstr>
      <vt:lpstr>Funder types</vt:lpstr>
      <vt:lpstr>State of mainstreaming</vt:lpstr>
      <vt:lpstr>Overall Findings: General</vt:lpstr>
      <vt:lpstr>Transactional vs. Transformational Scaling</vt:lpstr>
      <vt:lpstr>Overall Findings – Small Organizations</vt:lpstr>
      <vt:lpstr>Overall Findings:  Larger Organizations</vt:lpstr>
      <vt:lpstr>Lessons: Key Enabling Factors of Mainstreaming</vt:lpstr>
      <vt:lpstr>Key Enabling Factors of Mainstreaming (cont.) </vt:lpstr>
      <vt:lpstr>In Conclusion</vt:lpstr>
      <vt:lpstr>Annexes</vt:lpstr>
      <vt:lpstr>Why Funders (aka Donors)</vt:lpstr>
      <vt:lpstr>Specific Questions Addressed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Mainstreaming Scaling in Funder Organizations:  what does it Take?</dc:title>
  <dc:creator>Johannes Linn</dc:creator>
  <cp:lastModifiedBy>Johannes Friedrich Linn</cp:lastModifiedBy>
  <cp:revision>70</cp:revision>
  <dcterms:created xsi:type="dcterms:W3CDTF">2022-09-23T16:09:17Z</dcterms:created>
  <dcterms:modified xsi:type="dcterms:W3CDTF">2024-03-11T10:57:30Z</dcterms:modified>
</cp:coreProperties>
</file>