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llavi Roy" userId="6cfc54ee-ada4-457a-830d-dd36c0801e2b" providerId="ADAL" clId="{82EEAE0A-189B-4327-B628-D43F88D6530E}"/>
    <pc:docChg chg="custSel modSld">
      <pc:chgData name="Pallavi Roy" userId="6cfc54ee-ada4-457a-830d-dd36c0801e2b" providerId="ADAL" clId="{82EEAE0A-189B-4327-B628-D43F88D6530E}" dt="2024-03-20T13:00:17.633" v="109" actId="20577"/>
      <pc:docMkLst>
        <pc:docMk/>
      </pc:docMkLst>
      <pc:sldChg chg="modSp mod">
        <pc:chgData name="Pallavi Roy" userId="6cfc54ee-ada4-457a-830d-dd36c0801e2b" providerId="ADAL" clId="{82EEAE0A-189B-4327-B628-D43F88D6530E}" dt="2024-03-20T01:10:03.758" v="4" actId="14100"/>
        <pc:sldMkLst>
          <pc:docMk/>
          <pc:sldMk cId="3450739751" sldId="257"/>
        </pc:sldMkLst>
        <pc:spChg chg="mod">
          <ac:chgData name="Pallavi Roy" userId="6cfc54ee-ada4-457a-830d-dd36c0801e2b" providerId="ADAL" clId="{82EEAE0A-189B-4327-B628-D43F88D6530E}" dt="2024-03-20T01:10:03.758" v="4" actId="14100"/>
          <ac:spMkLst>
            <pc:docMk/>
            <pc:sldMk cId="3450739751" sldId="257"/>
            <ac:spMk id="3" creationId="{7BD0A336-9AFF-DBF7-BDBC-DDA8D81D47FB}"/>
          </ac:spMkLst>
        </pc:spChg>
      </pc:sldChg>
      <pc:sldChg chg="modSp mod">
        <pc:chgData name="Pallavi Roy" userId="6cfc54ee-ada4-457a-830d-dd36c0801e2b" providerId="ADAL" clId="{82EEAE0A-189B-4327-B628-D43F88D6530E}" dt="2024-03-20T01:09:54.993" v="2" actId="27636"/>
        <pc:sldMkLst>
          <pc:docMk/>
          <pc:sldMk cId="3867150725" sldId="259"/>
        </pc:sldMkLst>
        <pc:spChg chg="mod">
          <ac:chgData name="Pallavi Roy" userId="6cfc54ee-ada4-457a-830d-dd36c0801e2b" providerId="ADAL" clId="{82EEAE0A-189B-4327-B628-D43F88D6530E}" dt="2024-03-20T01:09:54.993" v="2" actId="27636"/>
          <ac:spMkLst>
            <pc:docMk/>
            <pc:sldMk cId="3867150725" sldId="259"/>
            <ac:spMk id="3" creationId="{A9965C87-5DA1-6AB5-9B45-F32F2335F05C}"/>
          </ac:spMkLst>
        </pc:spChg>
      </pc:sldChg>
      <pc:sldChg chg="modSp mod">
        <pc:chgData name="Pallavi Roy" userId="6cfc54ee-ada4-457a-830d-dd36c0801e2b" providerId="ADAL" clId="{82EEAE0A-189B-4327-B628-D43F88D6530E}" dt="2024-03-20T11:38:34.639" v="23" actId="27636"/>
        <pc:sldMkLst>
          <pc:docMk/>
          <pc:sldMk cId="1655139794" sldId="260"/>
        </pc:sldMkLst>
        <pc:spChg chg="mod">
          <ac:chgData name="Pallavi Roy" userId="6cfc54ee-ada4-457a-830d-dd36c0801e2b" providerId="ADAL" clId="{82EEAE0A-189B-4327-B628-D43F88D6530E}" dt="2024-03-20T01:10:19.211" v="6" actId="27636"/>
          <ac:spMkLst>
            <pc:docMk/>
            <pc:sldMk cId="1655139794" sldId="260"/>
            <ac:spMk id="2" creationId="{3D3685A2-87F7-29B2-9E4C-9C601D87662E}"/>
          </ac:spMkLst>
        </pc:spChg>
        <pc:spChg chg="mod">
          <ac:chgData name="Pallavi Roy" userId="6cfc54ee-ada4-457a-830d-dd36c0801e2b" providerId="ADAL" clId="{82EEAE0A-189B-4327-B628-D43F88D6530E}" dt="2024-03-20T11:38:34.639" v="23" actId="27636"/>
          <ac:spMkLst>
            <pc:docMk/>
            <pc:sldMk cId="1655139794" sldId="260"/>
            <ac:spMk id="3" creationId="{BB72116B-ECC8-B9ED-4F18-BDC00EC634A8}"/>
          </ac:spMkLst>
        </pc:spChg>
      </pc:sldChg>
      <pc:sldChg chg="modSp mod">
        <pc:chgData name="Pallavi Roy" userId="6cfc54ee-ada4-457a-830d-dd36c0801e2b" providerId="ADAL" clId="{82EEAE0A-189B-4327-B628-D43F88D6530E}" dt="2024-03-20T13:00:17.633" v="109" actId="20577"/>
        <pc:sldMkLst>
          <pc:docMk/>
          <pc:sldMk cId="2580809771" sldId="262"/>
        </pc:sldMkLst>
        <pc:spChg chg="mod">
          <ac:chgData name="Pallavi Roy" userId="6cfc54ee-ada4-457a-830d-dd36c0801e2b" providerId="ADAL" clId="{82EEAE0A-189B-4327-B628-D43F88D6530E}" dt="2024-03-20T11:39:33.411" v="93" actId="27636"/>
          <ac:spMkLst>
            <pc:docMk/>
            <pc:sldMk cId="2580809771" sldId="262"/>
            <ac:spMk id="2" creationId="{7D5A7E68-88D1-A950-F523-6155CF28F60F}"/>
          </ac:spMkLst>
        </pc:spChg>
        <pc:spChg chg="mod">
          <ac:chgData name="Pallavi Roy" userId="6cfc54ee-ada4-457a-830d-dd36c0801e2b" providerId="ADAL" clId="{82EEAE0A-189B-4327-B628-D43F88D6530E}" dt="2024-03-20T13:00:17.633" v="109" actId="20577"/>
          <ac:spMkLst>
            <pc:docMk/>
            <pc:sldMk cId="2580809771" sldId="262"/>
            <ac:spMk id="3" creationId="{9558FF7B-2270-ECC8-0342-24F9A613C91F}"/>
          </ac:spMkLst>
        </pc:spChg>
      </pc:sldChg>
      <pc:sldChg chg="modSp mod">
        <pc:chgData name="Pallavi Roy" userId="6cfc54ee-ada4-457a-830d-dd36c0801e2b" providerId="ADAL" clId="{82EEAE0A-189B-4327-B628-D43F88D6530E}" dt="2024-03-20T11:39:54.237" v="97" actId="20577"/>
        <pc:sldMkLst>
          <pc:docMk/>
          <pc:sldMk cId="1825551903" sldId="263"/>
        </pc:sldMkLst>
        <pc:spChg chg="mod">
          <ac:chgData name="Pallavi Roy" userId="6cfc54ee-ada4-457a-830d-dd36c0801e2b" providerId="ADAL" clId="{82EEAE0A-189B-4327-B628-D43F88D6530E}" dt="2024-03-20T11:39:54.237" v="97" actId="20577"/>
          <ac:spMkLst>
            <pc:docMk/>
            <pc:sldMk cId="1825551903" sldId="263"/>
            <ac:spMk id="3" creationId="{731FEB5D-D7D6-F1AC-B350-86AA987AD289}"/>
          </ac:spMkLst>
        </pc:spChg>
      </pc:sldChg>
      <pc:sldChg chg="modSp mod">
        <pc:chgData name="Pallavi Roy" userId="6cfc54ee-ada4-457a-830d-dd36c0801e2b" providerId="ADAL" clId="{82EEAE0A-189B-4327-B628-D43F88D6530E}" dt="2024-03-20T11:37:11.207" v="19" actId="20577"/>
        <pc:sldMkLst>
          <pc:docMk/>
          <pc:sldMk cId="504733535" sldId="265"/>
        </pc:sldMkLst>
        <pc:spChg chg="mod">
          <ac:chgData name="Pallavi Roy" userId="6cfc54ee-ada4-457a-830d-dd36c0801e2b" providerId="ADAL" clId="{82EEAE0A-189B-4327-B628-D43F88D6530E}" dt="2024-03-20T11:36:44.486" v="11" actId="14100"/>
          <ac:spMkLst>
            <pc:docMk/>
            <pc:sldMk cId="504733535" sldId="265"/>
            <ac:spMk id="2" creationId="{8DDFD92B-7A06-A880-A270-CCEB6BE89FBA}"/>
          </ac:spMkLst>
        </pc:spChg>
        <pc:spChg chg="mod">
          <ac:chgData name="Pallavi Roy" userId="6cfc54ee-ada4-457a-830d-dd36c0801e2b" providerId="ADAL" clId="{82EEAE0A-189B-4327-B628-D43F88D6530E}" dt="2024-03-20T11:37:11.207" v="19" actId="20577"/>
          <ac:spMkLst>
            <pc:docMk/>
            <pc:sldMk cId="504733535" sldId="265"/>
            <ac:spMk id="3" creationId="{4B52A37F-4D24-15D5-4DC6-BFD8486B419B}"/>
          </ac:spMkLst>
        </pc:spChg>
      </pc:sldChg>
      <pc:sldChg chg="modSp mod">
        <pc:chgData name="Pallavi Roy" userId="6cfc54ee-ada4-457a-830d-dd36c0801e2b" providerId="ADAL" clId="{82EEAE0A-189B-4327-B628-D43F88D6530E}" dt="2024-03-20T11:38:16.549" v="20" actId="14100"/>
        <pc:sldMkLst>
          <pc:docMk/>
          <pc:sldMk cId="3309883439" sldId="266"/>
        </pc:sldMkLst>
        <pc:spChg chg="mod">
          <ac:chgData name="Pallavi Roy" userId="6cfc54ee-ada4-457a-830d-dd36c0801e2b" providerId="ADAL" clId="{82EEAE0A-189B-4327-B628-D43F88D6530E}" dt="2024-03-20T11:38:16.549" v="20" actId="14100"/>
          <ac:spMkLst>
            <pc:docMk/>
            <pc:sldMk cId="3309883439" sldId="266"/>
            <ac:spMk id="3" creationId="{362D0CC4-319B-273D-A458-A30A9219FDD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3E05-260A-8CE2-45CC-CD26EC92F5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136023-1B1D-B83D-F09B-C94F9DC4A7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135FEC-9626-1280-31E0-B9333EA7E788}"/>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2A432307-43EC-9AA2-CC80-AF08AB7BB4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FBB732-68CD-EBFF-BA65-52A98521BAB8}"/>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4196849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A2F02-B06E-500F-989F-27EB24DB23A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F76B10-F4B7-A6C1-F1E7-406D63A7F5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EBA9AA-AAC8-B936-7763-44C084AF26C2}"/>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3386FBE5-987E-3726-E7F4-49C0831547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516195-DB99-6E0D-D139-83E1179BBDDA}"/>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392504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3CE1B8-7809-A554-0643-E56AC7A61A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BD6E53-789A-43F4-FE9C-0DF45A48C0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59BFB6-B3F7-D4CC-85CC-3CD6F7D59FAD}"/>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02A66243-3779-BFFE-ADEF-084D32EF62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D3C15B-70F4-586C-1AD6-23FB65E7A107}"/>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196824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DA92-628D-F31C-4AB6-1BD9B4C61B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FC78B9-8F54-0CD4-DA4F-24FB074566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E356BA-7E03-CFE5-9CDD-2EBE5CC0DE54}"/>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B706BE58-258F-BACE-F961-6C8D6CDFEE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260265-73D2-AA0D-AB1B-774CF1C39058}"/>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63689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A6E3F-A150-6F07-D4EF-D01A6EB650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47B53BA-9FAD-50DA-48D7-CD568C87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E5C153-B113-1F84-AF02-B6844EABBAE0}"/>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FB66D94D-3E18-EBF0-A722-B19EAAF3CB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DD027F-D0A3-2DA7-9B06-15BD571F8F7A}"/>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360882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7DC55-78D8-2E62-C10C-F84D1EDE25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742BE4-FD53-52DF-AF1B-4F4AE53FBF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045921-2CA1-7EA0-96F2-006EC0B540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3203B00-777A-1289-3303-C60B836FD1D7}"/>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6" name="Footer Placeholder 5">
            <a:extLst>
              <a:ext uri="{FF2B5EF4-FFF2-40B4-BE49-F238E27FC236}">
                <a16:creationId xmlns:a16="http://schemas.microsoft.com/office/drawing/2014/main" id="{C6069D72-0404-3F2B-AFA7-18D25A55FF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366BF1-0694-7D90-F952-93295BB5E7E7}"/>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194576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03B1E-9A09-7330-5B75-420052DAAF7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C25D74-B398-DA7A-936A-D041D253CD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0933F9-9BAB-68C2-FEF1-F196534D53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D1E4AD-900B-7F37-2AF5-10B59A09CE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587DF2-A4A7-88E5-4FD5-91F3151CE9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04BE30-4A9F-B5C0-E350-07FB29950E4C}"/>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8" name="Footer Placeholder 7">
            <a:extLst>
              <a:ext uri="{FF2B5EF4-FFF2-40B4-BE49-F238E27FC236}">
                <a16:creationId xmlns:a16="http://schemas.microsoft.com/office/drawing/2014/main" id="{84C4F883-1D64-2CED-7C8C-9EDA93B3A8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73119B-D673-5687-EC04-E215D914F61C}"/>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93804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8D97C-CEF8-294C-A41A-8948DC2B43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32CB8D-7FA1-2A53-E773-83479705CBB2}"/>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4" name="Footer Placeholder 3">
            <a:extLst>
              <a:ext uri="{FF2B5EF4-FFF2-40B4-BE49-F238E27FC236}">
                <a16:creationId xmlns:a16="http://schemas.microsoft.com/office/drawing/2014/main" id="{4DF1B88B-299A-C1D2-08F9-124BC2198E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650C63-AB2A-5B28-3192-FF96AC345E91}"/>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365968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85121C-F234-0A1A-422F-04FB691B6D62}"/>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3" name="Footer Placeholder 2">
            <a:extLst>
              <a:ext uri="{FF2B5EF4-FFF2-40B4-BE49-F238E27FC236}">
                <a16:creationId xmlns:a16="http://schemas.microsoft.com/office/drawing/2014/main" id="{80A0CD9A-51E0-6A2A-6328-5DDAD59B1D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94995B-C2A5-AFC0-6A77-A65468A48A9C}"/>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413248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69A6B-CAB3-F182-4915-767EE84AB2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D569362-F37D-6BC0-42DE-15F084C354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36CFF9-527B-C00A-B7F4-52442F412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9A1CB0-D264-D66A-F6ED-9F6BBE4DD289}"/>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6" name="Footer Placeholder 5">
            <a:extLst>
              <a:ext uri="{FF2B5EF4-FFF2-40B4-BE49-F238E27FC236}">
                <a16:creationId xmlns:a16="http://schemas.microsoft.com/office/drawing/2014/main" id="{DECC3B22-F429-6E5B-0672-6B997A6632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5DA98A-3650-D07C-B25A-3382754616A3}"/>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17018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7A753-22C7-6DA0-8941-A4C6FB660D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C49F3DE-8D9A-8DED-6F95-872DECF39F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95A734D-57FF-28EB-F3C6-039308E78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1F1267-7F5E-9747-800E-B7342A031221}"/>
              </a:ext>
            </a:extLst>
          </p:cNvPr>
          <p:cNvSpPr>
            <a:spLocks noGrp="1"/>
          </p:cNvSpPr>
          <p:nvPr>
            <p:ph type="dt" sz="half" idx="10"/>
          </p:nvPr>
        </p:nvSpPr>
        <p:spPr/>
        <p:txBody>
          <a:bodyPr/>
          <a:lstStyle/>
          <a:p>
            <a:fld id="{8B0B46E3-E17F-4943-ACBC-46E389C083E3}" type="datetimeFigureOut">
              <a:rPr lang="en-GB" smtClean="0"/>
              <a:t>20/03/2024</a:t>
            </a:fld>
            <a:endParaRPr lang="en-GB"/>
          </a:p>
        </p:txBody>
      </p:sp>
      <p:sp>
        <p:nvSpPr>
          <p:cNvPr id="6" name="Footer Placeholder 5">
            <a:extLst>
              <a:ext uri="{FF2B5EF4-FFF2-40B4-BE49-F238E27FC236}">
                <a16:creationId xmlns:a16="http://schemas.microsoft.com/office/drawing/2014/main" id="{2092AF4E-8D6C-AF86-27B1-33E730BB4F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D323D1-CE9A-9C8B-A640-1A20E7E314D0}"/>
              </a:ext>
            </a:extLst>
          </p:cNvPr>
          <p:cNvSpPr>
            <a:spLocks noGrp="1"/>
          </p:cNvSpPr>
          <p:nvPr>
            <p:ph type="sldNum" sz="quarter" idx="12"/>
          </p:nvPr>
        </p:nvSpPr>
        <p:spPr/>
        <p:txBody>
          <a:bodyPr/>
          <a:lstStyle/>
          <a:p>
            <a:fld id="{82CAAAAC-3E2D-4EBA-9C20-35C9F7D78B98}" type="slidenum">
              <a:rPr lang="en-GB" smtClean="0"/>
              <a:t>‹#›</a:t>
            </a:fld>
            <a:endParaRPr lang="en-GB"/>
          </a:p>
        </p:txBody>
      </p:sp>
    </p:spTree>
    <p:extLst>
      <p:ext uri="{BB962C8B-B14F-4D97-AF65-F5344CB8AC3E}">
        <p14:creationId xmlns:p14="http://schemas.microsoft.com/office/powerpoint/2010/main" val="393153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2342AA-381F-EF3E-3FD3-672CE34322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8D7D1A-311B-7A64-32B1-E3CF5BE90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7F123-DF9A-9BD0-9C06-257AC2223F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B46E3-E17F-4943-ACBC-46E389C083E3}" type="datetimeFigureOut">
              <a:rPr lang="en-GB" smtClean="0"/>
              <a:t>20/03/2024</a:t>
            </a:fld>
            <a:endParaRPr lang="en-GB"/>
          </a:p>
        </p:txBody>
      </p:sp>
      <p:sp>
        <p:nvSpPr>
          <p:cNvPr id="5" name="Footer Placeholder 4">
            <a:extLst>
              <a:ext uri="{FF2B5EF4-FFF2-40B4-BE49-F238E27FC236}">
                <a16:creationId xmlns:a16="http://schemas.microsoft.com/office/drawing/2014/main" id="{D5CF0918-CFDC-C1AB-29BE-D03B089552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2D6B9F5-E34C-22D8-F99A-2921A9DC79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CAAAAC-3E2D-4EBA-9C20-35C9F7D78B98}" type="slidenum">
              <a:rPr lang="en-GB" smtClean="0"/>
              <a:t>‹#›</a:t>
            </a:fld>
            <a:endParaRPr lang="en-GB"/>
          </a:p>
        </p:txBody>
      </p:sp>
    </p:spTree>
    <p:extLst>
      <p:ext uri="{BB962C8B-B14F-4D97-AF65-F5344CB8AC3E}">
        <p14:creationId xmlns:p14="http://schemas.microsoft.com/office/powerpoint/2010/main" val="325958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1B234-BA83-5F3D-B835-F53FAD80C396}"/>
              </a:ext>
            </a:extLst>
          </p:cNvPr>
          <p:cNvSpPr>
            <a:spLocks noGrp="1"/>
          </p:cNvSpPr>
          <p:nvPr>
            <p:ph type="ctrTitle"/>
          </p:nvPr>
        </p:nvSpPr>
        <p:spPr/>
        <p:txBody>
          <a:bodyPr>
            <a:normAutofit/>
          </a:bodyPr>
          <a:lstStyle/>
          <a:p>
            <a:r>
              <a:rPr lang="en-GB" sz="4400" dirty="0"/>
              <a:t>Scaling up with power, capabilities and interest in sight: Case study of a Nigerian SME cluster</a:t>
            </a:r>
          </a:p>
        </p:txBody>
      </p:sp>
      <p:sp>
        <p:nvSpPr>
          <p:cNvPr id="3" name="Subtitle 2">
            <a:extLst>
              <a:ext uri="{FF2B5EF4-FFF2-40B4-BE49-F238E27FC236}">
                <a16:creationId xmlns:a16="http://schemas.microsoft.com/office/drawing/2014/main" id="{244BB33B-3481-F80A-D511-3AB0DF5D75E8}"/>
              </a:ext>
            </a:extLst>
          </p:cNvPr>
          <p:cNvSpPr>
            <a:spLocks noGrp="1"/>
          </p:cNvSpPr>
          <p:nvPr>
            <p:ph type="subTitle" idx="1"/>
          </p:nvPr>
        </p:nvSpPr>
        <p:spPr>
          <a:xfrm>
            <a:off x="1524000" y="3602037"/>
            <a:ext cx="9144000" cy="1970087"/>
          </a:xfrm>
        </p:spPr>
        <p:txBody>
          <a:bodyPr>
            <a:normAutofit fontScale="92500" lnSpcReduction="10000"/>
          </a:bodyPr>
          <a:lstStyle/>
          <a:p>
            <a:r>
              <a:rPr lang="en-GB" dirty="0"/>
              <a:t>Pallavi Roy</a:t>
            </a:r>
          </a:p>
          <a:p>
            <a:r>
              <a:rPr lang="en-GB" dirty="0"/>
              <a:t>SOAS-ACE (Anti-Corruption Evidence programme)</a:t>
            </a:r>
          </a:p>
          <a:p>
            <a:r>
              <a:rPr lang="en-GB" dirty="0"/>
              <a:t>For the Scaling Up Community of Practice </a:t>
            </a:r>
          </a:p>
          <a:p>
            <a:r>
              <a:rPr lang="en-GB" dirty="0"/>
              <a:t>Annual Forum</a:t>
            </a:r>
          </a:p>
          <a:p>
            <a:r>
              <a:rPr lang="en-GB" dirty="0"/>
              <a:t>20/03/2024</a:t>
            </a:r>
          </a:p>
        </p:txBody>
      </p:sp>
    </p:spTree>
    <p:extLst>
      <p:ext uri="{BB962C8B-B14F-4D97-AF65-F5344CB8AC3E}">
        <p14:creationId xmlns:p14="http://schemas.microsoft.com/office/powerpoint/2010/main" val="421205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FD92B-7A06-A880-A270-CCEB6BE89FBA}"/>
              </a:ext>
            </a:extLst>
          </p:cNvPr>
          <p:cNvSpPr>
            <a:spLocks noGrp="1"/>
          </p:cNvSpPr>
          <p:nvPr>
            <p:ph type="title"/>
          </p:nvPr>
        </p:nvSpPr>
        <p:spPr>
          <a:xfrm>
            <a:off x="838200" y="365126"/>
            <a:ext cx="10515600" cy="711200"/>
          </a:xfrm>
        </p:spPr>
        <p:txBody>
          <a:bodyPr/>
          <a:lstStyle/>
          <a:p>
            <a:r>
              <a:rPr lang="en-GB" dirty="0"/>
              <a:t>Scaling and financial sustainability</a:t>
            </a:r>
          </a:p>
        </p:txBody>
      </p:sp>
      <p:sp>
        <p:nvSpPr>
          <p:cNvPr id="3" name="Content Placeholder 2">
            <a:extLst>
              <a:ext uri="{FF2B5EF4-FFF2-40B4-BE49-F238E27FC236}">
                <a16:creationId xmlns:a16="http://schemas.microsoft.com/office/drawing/2014/main" id="{4B52A37F-4D24-15D5-4DC6-BFD8486B419B}"/>
              </a:ext>
            </a:extLst>
          </p:cNvPr>
          <p:cNvSpPr>
            <a:spLocks noGrp="1"/>
          </p:cNvSpPr>
          <p:nvPr>
            <p:ph idx="1"/>
          </p:nvPr>
        </p:nvSpPr>
        <p:spPr>
          <a:xfrm>
            <a:off x="838200" y="1285876"/>
            <a:ext cx="10515600" cy="5095874"/>
          </a:xfrm>
        </p:spPr>
        <p:txBody>
          <a:bodyPr>
            <a:normAutofit fontScale="92500" lnSpcReduction="20000"/>
          </a:bodyPr>
          <a:lstStyle/>
          <a:p>
            <a:r>
              <a:rPr lang="en-US" dirty="0"/>
              <a:t>Scaling, especially for interventions directly related to livelihoods, also needs to be planned with financial sustainability in sight </a:t>
            </a:r>
          </a:p>
          <a:p>
            <a:r>
              <a:rPr lang="en-US" dirty="0"/>
              <a:t>Private finance is usually unavailable in fragile contexts. Aid will run out, governments will not have the budgets to keep financing loss-making projects</a:t>
            </a:r>
          </a:p>
          <a:p>
            <a:r>
              <a:rPr lang="en-US" dirty="0"/>
              <a:t>A mechanism that bakes in a self-sustaining financing model into the scaling exercise through horizontal enforcement will ensure resources are not captured and economic viability is protected </a:t>
            </a:r>
          </a:p>
          <a:p>
            <a:r>
              <a:rPr lang="en-US" dirty="0"/>
              <a:t>Makes it easier to attract private financing through this de-risking and helps crowd-in funding. Attractive for donors too</a:t>
            </a:r>
          </a:p>
          <a:p>
            <a:r>
              <a:rPr lang="en-US" dirty="0"/>
              <a:t>Helps address the sustainability of governance arrangements, micro-level political sustainability and helps mitigate conflict drivers (not always violent)</a:t>
            </a:r>
          </a:p>
          <a:p>
            <a:r>
              <a:rPr lang="en-US" dirty="0"/>
              <a:t>Our intervention is based on such a model and is already receiving interest from financiers and operators</a:t>
            </a:r>
            <a:endParaRPr lang="en-GB" dirty="0"/>
          </a:p>
        </p:txBody>
      </p:sp>
    </p:spTree>
    <p:extLst>
      <p:ext uri="{BB962C8B-B14F-4D97-AF65-F5344CB8AC3E}">
        <p14:creationId xmlns:p14="http://schemas.microsoft.com/office/powerpoint/2010/main" val="504733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9494-5F49-CEB3-68D8-5B315F26A0CB}"/>
              </a:ext>
            </a:extLst>
          </p:cNvPr>
          <p:cNvSpPr>
            <a:spLocks noGrp="1"/>
          </p:cNvSpPr>
          <p:nvPr>
            <p:ph type="title"/>
          </p:nvPr>
        </p:nvSpPr>
        <p:spPr>
          <a:xfrm>
            <a:off x="838200" y="365126"/>
            <a:ext cx="10515600" cy="673100"/>
          </a:xfrm>
        </p:spPr>
        <p:txBody>
          <a:bodyPr>
            <a:normAutofit fontScale="90000"/>
          </a:bodyPr>
          <a:lstStyle/>
          <a:p>
            <a:r>
              <a:rPr lang="en-GB" dirty="0"/>
              <a:t>To conclude</a:t>
            </a:r>
          </a:p>
        </p:txBody>
      </p:sp>
      <p:sp>
        <p:nvSpPr>
          <p:cNvPr id="3" name="Content Placeholder 2">
            <a:extLst>
              <a:ext uri="{FF2B5EF4-FFF2-40B4-BE49-F238E27FC236}">
                <a16:creationId xmlns:a16="http://schemas.microsoft.com/office/drawing/2014/main" id="{362D0CC4-319B-273D-A458-A30A9219FDD4}"/>
              </a:ext>
            </a:extLst>
          </p:cNvPr>
          <p:cNvSpPr>
            <a:spLocks noGrp="1"/>
          </p:cNvSpPr>
          <p:nvPr>
            <p:ph idx="1"/>
          </p:nvPr>
        </p:nvSpPr>
        <p:spPr>
          <a:xfrm>
            <a:off x="838200" y="1285874"/>
            <a:ext cx="10515600" cy="5206999"/>
          </a:xfrm>
        </p:spPr>
        <p:txBody>
          <a:bodyPr>
            <a:normAutofit fontScale="92500" lnSpcReduction="10000"/>
          </a:bodyPr>
          <a:lstStyle/>
          <a:p>
            <a:r>
              <a:rPr lang="en-US" dirty="0"/>
              <a:t>Vertical enforcement is itself difficult to enforce in isolation in fragile contexts. </a:t>
            </a:r>
          </a:p>
          <a:p>
            <a:r>
              <a:rPr lang="en-US" dirty="0"/>
              <a:t>PCI mapping allows us to look for horizontal enforcement that may be already working and needing to be strengthened, or identifying potential strategies for incentivizing horizontal checking interests </a:t>
            </a:r>
          </a:p>
          <a:p>
            <a:r>
              <a:rPr lang="en-US" dirty="0"/>
              <a:t>Resilience is about building sustainability into governance mechanisms and this can only be the case when sufficiently powerful actors demand productivity-enhancing rule following in their own interest</a:t>
            </a:r>
          </a:p>
          <a:p>
            <a:r>
              <a:rPr lang="en-US" dirty="0"/>
              <a:t>In fragile contexts this provides the best chance at adherence and once this is established scaling is likely to be successful. Otherwise, the failures of vertical enforcement will persist.</a:t>
            </a:r>
          </a:p>
          <a:p>
            <a:r>
              <a:rPr lang="en-US" dirty="0"/>
              <a:t>Might seem like a lot of homework in fragile contexts where solutions are immediately needed, but not doing this homework locks in failure</a:t>
            </a:r>
          </a:p>
          <a:p>
            <a:endParaRPr lang="en-GB" dirty="0"/>
          </a:p>
        </p:txBody>
      </p:sp>
    </p:spTree>
    <p:extLst>
      <p:ext uri="{BB962C8B-B14F-4D97-AF65-F5344CB8AC3E}">
        <p14:creationId xmlns:p14="http://schemas.microsoft.com/office/powerpoint/2010/main" val="330988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1F835-AE4E-A342-46A5-645E0603D7F2}"/>
              </a:ext>
            </a:extLst>
          </p:cNvPr>
          <p:cNvSpPr>
            <a:spLocks noGrp="1"/>
          </p:cNvSpPr>
          <p:nvPr>
            <p:ph type="title"/>
          </p:nvPr>
        </p:nvSpPr>
        <p:spPr/>
        <p:txBody>
          <a:bodyPr/>
          <a:lstStyle/>
          <a:p>
            <a:r>
              <a:rPr lang="en-GB" dirty="0"/>
              <a:t>Fragile contexts, governance and scaling</a:t>
            </a:r>
          </a:p>
        </p:txBody>
      </p:sp>
      <p:sp>
        <p:nvSpPr>
          <p:cNvPr id="3" name="Content Placeholder 2">
            <a:extLst>
              <a:ext uri="{FF2B5EF4-FFF2-40B4-BE49-F238E27FC236}">
                <a16:creationId xmlns:a16="http://schemas.microsoft.com/office/drawing/2014/main" id="{7BD0A336-9AFF-DBF7-BDBC-DDA8D81D47FB}"/>
              </a:ext>
            </a:extLst>
          </p:cNvPr>
          <p:cNvSpPr>
            <a:spLocks noGrp="1"/>
          </p:cNvSpPr>
          <p:nvPr>
            <p:ph idx="1"/>
          </p:nvPr>
        </p:nvSpPr>
        <p:spPr>
          <a:xfrm>
            <a:off x="838200" y="1504950"/>
            <a:ext cx="10515600" cy="4876800"/>
          </a:xfrm>
        </p:spPr>
        <p:txBody>
          <a:bodyPr/>
          <a:lstStyle/>
          <a:p>
            <a:r>
              <a:rPr lang="en-US" dirty="0"/>
              <a:t>Fragile contexts have especially weak(er) governance systems</a:t>
            </a:r>
          </a:p>
          <a:p>
            <a:r>
              <a:rPr lang="en-US" dirty="0"/>
              <a:t>Rent capture, leakages and distributional conflicts are sustained because of the adverse distribution of power</a:t>
            </a:r>
          </a:p>
          <a:p>
            <a:r>
              <a:rPr lang="en-US" dirty="0"/>
              <a:t>Attempting to scale in such a context without considering these structural drivers would be counterproductive. The coping capacities one needs to exit states of fragility might even be weakened</a:t>
            </a:r>
          </a:p>
          <a:p>
            <a:r>
              <a:rPr lang="en-US" dirty="0"/>
              <a:t>Any attempt to scale programmes, interventions, operations in fragile contexts requires even greater enforcement capabilities that are not available in the best of times.</a:t>
            </a:r>
          </a:p>
          <a:p>
            <a:endParaRPr lang="en-US" dirty="0"/>
          </a:p>
          <a:p>
            <a:endParaRPr lang="en-GB" dirty="0"/>
          </a:p>
        </p:txBody>
      </p:sp>
    </p:spTree>
    <p:extLst>
      <p:ext uri="{BB962C8B-B14F-4D97-AF65-F5344CB8AC3E}">
        <p14:creationId xmlns:p14="http://schemas.microsoft.com/office/powerpoint/2010/main" val="3450739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796-74C2-C1F5-E270-485540BB8A56}"/>
              </a:ext>
            </a:extLst>
          </p:cNvPr>
          <p:cNvSpPr>
            <a:spLocks noGrp="1"/>
          </p:cNvSpPr>
          <p:nvPr>
            <p:ph type="title"/>
          </p:nvPr>
        </p:nvSpPr>
        <p:spPr/>
        <p:txBody>
          <a:bodyPr/>
          <a:lstStyle/>
          <a:p>
            <a:r>
              <a:rPr lang="en-GB" dirty="0"/>
              <a:t>From fragility to resilience</a:t>
            </a:r>
          </a:p>
        </p:txBody>
      </p:sp>
      <p:sp>
        <p:nvSpPr>
          <p:cNvPr id="3" name="Content Placeholder 2">
            <a:extLst>
              <a:ext uri="{FF2B5EF4-FFF2-40B4-BE49-F238E27FC236}">
                <a16:creationId xmlns:a16="http://schemas.microsoft.com/office/drawing/2014/main" id="{7D001E75-5992-D640-92C7-8293BB97C885}"/>
              </a:ext>
            </a:extLst>
          </p:cNvPr>
          <p:cNvSpPr>
            <a:spLocks noGrp="1"/>
          </p:cNvSpPr>
          <p:nvPr>
            <p:ph idx="1"/>
          </p:nvPr>
        </p:nvSpPr>
        <p:spPr>
          <a:xfrm>
            <a:off x="838200" y="1690688"/>
            <a:ext cx="10515600" cy="4486275"/>
          </a:xfrm>
        </p:spPr>
        <p:txBody>
          <a:bodyPr>
            <a:normAutofit fontScale="92500" lnSpcReduction="10000"/>
          </a:bodyPr>
          <a:lstStyle/>
          <a:p>
            <a:r>
              <a:rPr lang="en-US" sz="3500" dirty="0"/>
              <a:t>In a number of situations the solution to enforcement is top-down using formal accountability structures and can even be </a:t>
            </a:r>
            <a:r>
              <a:rPr lang="en-US" sz="3500" dirty="0" err="1"/>
              <a:t>securitised</a:t>
            </a:r>
            <a:endParaRPr lang="en-US" sz="3500" dirty="0"/>
          </a:p>
          <a:p>
            <a:r>
              <a:rPr lang="en-US" sz="3500" dirty="0"/>
              <a:t>This can exacerbate fragility and vulnerability and set off a series of countermoves that can be conflictual in the worst case and at other times lead to high levels of illegality and violations of rule of law</a:t>
            </a:r>
          </a:p>
          <a:p>
            <a:r>
              <a:rPr lang="en-US" sz="3500" dirty="0"/>
              <a:t>Scaling has to be about building resilience so that weak governance mechanisms do not get exacerbated</a:t>
            </a:r>
          </a:p>
          <a:p>
            <a:r>
              <a:rPr lang="en-US" sz="3500" dirty="0"/>
              <a:t>Technical solutions are not sufficient to provide answers </a:t>
            </a:r>
          </a:p>
          <a:p>
            <a:endParaRPr lang="en-GB" dirty="0"/>
          </a:p>
        </p:txBody>
      </p:sp>
    </p:spTree>
    <p:extLst>
      <p:ext uri="{BB962C8B-B14F-4D97-AF65-F5344CB8AC3E}">
        <p14:creationId xmlns:p14="http://schemas.microsoft.com/office/powerpoint/2010/main" val="1591034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61D92-35D3-002C-63F6-D515F62959B8}"/>
              </a:ext>
            </a:extLst>
          </p:cNvPr>
          <p:cNvSpPr>
            <a:spLocks noGrp="1"/>
          </p:cNvSpPr>
          <p:nvPr>
            <p:ph type="title"/>
          </p:nvPr>
        </p:nvSpPr>
        <p:spPr>
          <a:xfrm>
            <a:off x="838200" y="365125"/>
            <a:ext cx="10515600" cy="1292225"/>
          </a:xfrm>
        </p:spPr>
        <p:txBody>
          <a:bodyPr>
            <a:normAutofit fontScale="90000"/>
          </a:bodyPr>
          <a:lstStyle/>
          <a:p>
            <a:r>
              <a:rPr lang="en-GB" dirty="0"/>
              <a:t>Non-technical considerations needed, but which ones?</a:t>
            </a:r>
          </a:p>
        </p:txBody>
      </p:sp>
      <p:sp>
        <p:nvSpPr>
          <p:cNvPr id="3" name="Content Placeholder 2">
            <a:extLst>
              <a:ext uri="{FF2B5EF4-FFF2-40B4-BE49-F238E27FC236}">
                <a16:creationId xmlns:a16="http://schemas.microsoft.com/office/drawing/2014/main" id="{A9965C87-5DA1-6AB5-9B45-F32F2335F05C}"/>
              </a:ext>
            </a:extLst>
          </p:cNvPr>
          <p:cNvSpPr>
            <a:spLocks noGrp="1"/>
          </p:cNvSpPr>
          <p:nvPr>
            <p:ph idx="1"/>
          </p:nvPr>
        </p:nvSpPr>
        <p:spPr>
          <a:xfrm>
            <a:off x="838200" y="1495425"/>
            <a:ext cx="10515600" cy="4895850"/>
          </a:xfrm>
        </p:spPr>
        <p:txBody>
          <a:bodyPr>
            <a:normAutofit fontScale="77500" lnSpcReduction="20000"/>
          </a:bodyPr>
          <a:lstStyle/>
          <a:p>
            <a:r>
              <a:rPr lang="en-GB" sz="3600" dirty="0"/>
              <a:t>But none of this is possible without a PE mapping or what we specifically do, that is mapping the power, capability, interests (PCI) of the relevant actors. </a:t>
            </a:r>
          </a:p>
          <a:p>
            <a:r>
              <a:rPr lang="en-GB" sz="3600" dirty="0"/>
              <a:t>Central to this analysis is the SOAS-ACE approach of horizontal enforcement where anti-corruption strategies include ‘insiders’ or those productive players interested in upholding rules in their sector for their own benefit. </a:t>
            </a:r>
          </a:p>
          <a:p>
            <a:r>
              <a:rPr lang="en-GB" sz="3600" dirty="0"/>
              <a:t>This is necessary and can support weak top-down vertical enforcement structures </a:t>
            </a:r>
          </a:p>
          <a:p>
            <a:r>
              <a:rPr lang="en-GB" sz="3600" dirty="0"/>
              <a:t>Without horizontal demands for enforcement, vertical enforcement is unlikely to discipline powerful, politically connected players who have little incentive to adhere to rules. </a:t>
            </a:r>
          </a:p>
          <a:p>
            <a:r>
              <a:rPr lang="en-GB" sz="3600" dirty="0"/>
              <a:t>Yet strengthening vertical enforcement is the ‘go-to’ solution favoured in many fragile contexts</a:t>
            </a:r>
          </a:p>
          <a:p>
            <a:endParaRPr lang="en-GB" dirty="0"/>
          </a:p>
        </p:txBody>
      </p:sp>
    </p:spTree>
    <p:extLst>
      <p:ext uri="{BB962C8B-B14F-4D97-AF65-F5344CB8AC3E}">
        <p14:creationId xmlns:p14="http://schemas.microsoft.com/office/powerpoint/2010/main" val="3867150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85A2-87F7-29B2-9E4C-9C601D87662E}"/>
              </a:ext>
            </a:extLst>
          </p:cNvPr>
          <p:cNvSpPr>
            <a:spLocks noGrp="1"/>
          </p:cNvSpPr>
          <p:nvPr>
            <p:ph type="title"/>
          </p:nvPr>
        </p:nvSpPr>
        <p:spPr>
          <a:xfrm>
            <a:off x="838200" y="365126"/>
            <a:ext cx="10515600" cy="596900"/>
          </a:xfrm>
        </p:spPr>
        <p:txBody>
          <a:bodyPr>
            <a:normAutofit fontScale="90000"/>
          </a:bodyPr>
          <a:lstStyle/>
          <a:p>
            <a:r>
              <a:rPr lang="en-GB" dirty="0"/>
              <a:t>What does PCI stand for?</a:t>
            </a:r>
          </a:p>
        </p:txBody>
      </p:sp>
      <p:sp>
        <p:nvSpPr>
          <p:cNvPr id="3" name="Content Placeholder 2">
            <a:extLst>
              <a:ext uri="{FF2B5EF4-FFF2-40B4-BE49-F238E27FC236}">
                <a16:creationId xmlns:a16="http://schemas.microsoft.com/office/drawing/2014/main" id="{BB72116B-ECC8-B9ED-4F18-BDC00EC634A8}"/>
              </a:ext>
            </a:extLst>
          </p:cNvPr>
          <p:cNvSpPr>
            <a:spLocks noGrp="1"/>
          </p:cNvSpPr>
          <p:nvPr>
            <p:ph idx="1"/>
          </p:nvPr>
        </p:nvSpPr>
        <p:spPr>
          <a:xfrm>
            <a:off x="838200" y="962026"/>
            <a:ext cx="10515600" cy="5419723"/>
          </a:xfrm>
        </p:spPr>
        <p:txBody>
          <a:bodyPr>
            <a:normAutofit fontScale="92500" lnSpcReduction="10000"/>
          </a:bodyPr>
          <a:lstStyle/>
          <a:p>
            <a:r>
              <a:rPr lang="en-US" dirty="0"/>
              <a:t>Power is relative and describes the likelihood of a specific actor winning against another in contests over resources (holding power)</a:t>
            </a:r>
          </a:p>
          <a:p>
            <a:r>
              <a:rPr lang="en-US" dirty="0"/>
              <a:t>Capabilities describe how organizations make a living and organizations with productive capabilities are more likely to support the enforcement of productivity-enhancing rules </a:t>
            </a:r>
          </a:p>
          <a:p>
            <a:r>
              <a:rPr lang="en-US" dirty="0"/>
              <a:t>Interests depend on capabilities (productive or otherwise) but also on opportunities: productive organizations may have unproductive interests if they can get away with it </a:t>
            </a:r>
          </a:p>
          <a:p>
            <a:r>
              <a:rPr lang="en-US" dirty="0"/>
              <a:t>By looking at PCI together, we arrive at an understanding of the organizations that are likely to engage in horizontal or peer to peer checking that supports the enforcement of productivity-enhancing rules </a:t>
            </a:r>
          </a:p>
          <a:p>
            <a:r>
              <a:rPr lang="en-US" dirty="0"/>
              <a:t>Contexts may be fragile, but they are usually not anarchic. This methodology helps us identify why all resources are not captured and who the actors are that prevent this from happening and strengthen their capabilities and incentives through policy</a:t>
            </a:r>
          </a:p>
          <a:p>
            <a:endParaRPr lang="en-US" dirty="0"/>
          </a:p>
          <a:p>
            <a:endParaRPr lang="en-GB" dirty="0"/>
          </a:p>
        </p:txBody>
      </p:sp>
    </p:spTree>
    <p:extLst>
      <p:ext uri="{BB962C8B-B14F-4D97-AF65-F5344CB8AC3E}">
        <p14:creationId xmlns:p14="http://schemas.microsoft.com/office/powerpoint/2010/main" val="1655139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58BC9-D3DF-49A3-C867-71F1643545ED}"/>
              </a:ext>
            </a:extLst>
          </p:cNvPr>
          <p:cNvSpPr>
            <a:spLocks noGrp="1"/>
          </p:cNvSpPr>
          <p:nvPr>
            <p:ph type="title"/>
          </p:nvPr>
        </p:nvSpPr>
        <p:spPr>
          <a:xfrm>
            <a:off x="838200" y="365126"/>
            <a:ext cx="10515600" cy="787400"/>
          </a:xfrm>
        </p:spPr>
        <p:txBody>
          <a:bodyPr>
            <a:normAutofit fontScale="90000"/>
          </a:bodyPr>
          <a:lstStyle/>
          <a:p>
            <a:r>
              <a:rPr lang="en-GB" dirty="0"/>
              <a:t>How does PCI help identify horizontal enforcement?</a:t>
            </a:r>
          </a:p>
        </p:txBody>
      </p:sp>
      <p:sp>
        <p:nvSpPr>
          <p:cNvPr id="3" name="Content Placeholder 2">
            <a:extLst>
              <a:ext uri="{FF2B5EF4-FFF2-40B4-BE49-F238E27FC236}">
                <a16:creationId xmlns:a16="http://schemas.microsoft.com/office/drawing/2014/main" id="{C6B1E83D-19F3-716E-E855-5B14E40403DA}"/>
              </a:ext>
            </a:extLst>
          </p:cNvPr>
          <p:cNvSpPr>
            <a:spLocks noGrp="1"/>
          </p:cNvSpPr>
          <p:nvPr>
            <p:ph idx="1"/>
          </p:nvPr>
        </p:nvSpPr>
        <p:spPr>
          <a:xfrm>
            <a:off x="838200" y="1371600"/>
            <a:ext cx="10515600" cy="5200650"/>
          </a:xfrm>
        </p:spPr>
        <p:txBody>
          <a:bodyPr>
            <a:normAutofit fontScale="92500"/>
          </a:bodyPr>
          <a:lstStyle/>
          <a:p>
            <a:r>
              <a:rPr lang="en-US" dirty="0"/>
              <a:t>In some cases, actors with the power, capabilities and interest to engage in horizontal checking may already exist and need to be incentivized further </a:t>
            </a:r>
          </a:p>
          <a:p>
            <a:r>
              <a:rPr lang="en-US" dirty="0"/>
              <a:t>In other cases, actors with the appropriate </a:t>
            </a:r>
            <a:r>
              <a:rPr lang="en-US" b="1" dirty="0"/>
              <a:t>power </a:t>
            </a:r>
            <a:r>
              <a:rPr lang="en-US" dirty="0"/>
              <a:t>and </a:t>
            </a:r>
            <a:r>
              <a:rPr lang="en-US" b="1" dirty="0"/>
              <a:t>capabilities </a:t>
            </a:r>
            <a:r>
              <a:rPr lang="en-US" dirty="0"/>
              <a:t>may exist, but they may not be interested in following or enforcing rules because of various reasons: policy can seek to create conditions for them to become </a:t>
            </a:r>
            <a:r>
              <a:rPr lang="en-US" b="1" dirty="0"/>
              <a:t>interested </a:t>
            </a:r>
            <a:r>
              <a:rPr lang="en-US" dirty="0"/>
              <a:t>in supporting rule following</a:t>
            </a:r>
          </a:p>
          <a:p>
            <a:r>
              <a:rPr lang="en-US" dirty="0"/>
              <a:t>In both cases what ensures rule enforcement is horizontal enforcement. Even where it seems vertical enforcement is in in action it is the peer to peer checking that allows vertical enforcement to be successful.</a:t>
            </a:r>
          </a:p>
          <a:p>
            <a:r>
              <a:rPr lang="en-US" dirty="0"/>
              <a:t>Horizontal enforcement helps us achieve resilience, sustainability, as well as the potential for scaling that may help exit fragility: as this case study from Nigeria will show</a:t>
            </a:r>
            <a:endParaRPr lang="en-GB" dirty="0"/>
          </a:p>
        </p:txBody>
      </p:sp>
    </p:spTree>
    <p:extLst>
      <p:ext uri="{BB962C8B-B14F-4D97-AF65-F5344CB8AC3E}">
        <p14:creationId xmlns:p14="http://schemas.microsoft.com/office/powerpoint/2010/main" val="21099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A7E68-88D1-A950-F523-6155CF28F60F}"/>
              </a:ext>
            </a:extLst>
          </p:cNvPr>
          <p:cNvSpPr>
            <a:spLocks noGrp="1"/>
          </p:cNvSpPr>
          <p:nvPr>
            <p:ph type="title"/>
          </p:nvPr>
        </p:nvSpPr>
        <p:spPr>
          <a:xfrm>
            <a:off x="838200" y="365126"/>
            <a:ext cx="10515600" cy="654049"/>
          </a:xfrm>
        </p:spPr>
        <p:txBody>
          <a:bodyPr>
            <a:normAutofit fontScale="90000"/>
          </a:bodyPr>
          <a:lstStyle/>
          <a:p>
            <a:r>
              <a:rPr lang="en-GB" dirty="0"/>
              <a:t>PCI mapping of the Nigerian power sector</a:t>
            </a:r>
          </a:p>
        </p:txBody>
      </p:sp>
      <p:sp>
        <p:nvSpPr>
          <p:cNvPr id="3" name="Content Placeholder 2">
            <a:extLst>
              <a:ext uri="{FF2B5EF4-FFF2-40B4-BE49-F238E27FC236}">
                <a16:creationId xmlns:a16="http://schemas.microsoft.com/office/drawing/2014/main" id="{9558FF7B-2270-ECC8-0342-24F9A613C91F}"/>
              </a:ext>
            </a:extLst>
          </p:cNvPr>
          <p:cNvSpPr>
            <a:spLocks noGrp="1"/>
          </p:cNvSpPr>
          <p:nvPr>
            <p:ph idx="1"/>
          </p:nvPr>
        </p:nvSpPr>
        <p:spPr>
          <a:xfrm>
            <a:off x="838200" y="1209676"/>
            <a:ext cx="10515600" cy="5153024"/>
          </a:xfrm>
        </p:spPr>
        <p:txBody>
          <a:bodyPr>
            <a:normAutofit fontScale="85000" lnSpcReduction="20000"/>
          </a:bodyPr>
          <a:lstStyle/>
          <a:p>
            <a:r>
              <a:rPr lang="en-US" dirty="0"/>
              <a:t>Due to the failure of grid-based supply, over 80 % of SMEs own or use a generator, or self-generate in Nigeria (the power sector can well </a:t>
            </a:r>
            <a:r>
              <a:rPr lang="en-US"/>
              <a:t>be designated </a:t>
            </a:r>
            <a:r>
              <a:rPr lang="en-US" dirty="0"/>
              <a:t>as fragile)</a:t>
            </a:r>
          </a:p>
          <a:p>
            <a:r>
              <a:rPr lang="en-US" dirty="0"/>
              <a:t>Attempts to enforce in such a situation where SMEs get no more than 4 to 5 hours of power a day are politically unfeasible: there are too many reasons that make even the most productive actors uninterested in enforcing rules in this system </a:t>
            </a:r>
          </a:p>
          <a:p>
            <a:r>
              <a:rPr lang="en-US" dirty="0"/>
              <a:t>Costly self-generation is both a cause and an effect of some types of corruption such as the theft of power from the grid and non-payment of bills</a:t>
            </a:r>
          </a:p>
          <a:p>
            <a:r>
              <a:rPr lang="en-US" dirty="0"/>
              <a:t>Alternative methods of improving power supplies not only have to be economically viable, they also have to address problems of corruption particularly at the level of non-payment of bills and power theft</a:t>
            </a:r>
          </a:p>
          <a:p>
            <a:r>
              <a:rPr lang="en-US" dirty="0"/>
              <a:t>The most plausible anti-corruption strategy is a bottom-up approach to identify feasible and implementable solutions that work within the constraints of the sector’s distribution of power (not being able to depend on politically connected grid players to deliver reforms)</a:t>
            </a:r>
          </a:p>
          <a:p>
            <a:endParaRPr lang="en-GB" dirty="0"/>
          </a:p>
        </p:txBody>
      </p:sp>
    </p:spTree>
    <p:extLst>
      <p:ext uri="{BB962C8B-B14F-4D97-AF65-F5344CB8AC3E}">
        <p14:creationId xmlns:p14="http://schemas.microsoft.com/office/powerpoint/2010/main" val="2580809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720EE-5147-B977-7AC5-1A8CBCD81283}"/>
              </a:ext>
            </a:extLst>
          </p:cNvPr>
          <p:cNvSpPr>
            <a:spLocks noGrp="1"/>
          </p:cNvSpPr>
          <p:nvPr>
            <p:ph type="title"/>
          </p:nvPr>
        </p:nvSpPr>
        <p:spPr>
          <a:xfrm>
            <a:off x="838200" y="365126"/>
            <a:ext cx="10515600" cy="863600"/>
          </a:xfrm>
        </p:spPr>
        <p:txBody>
          <a:bodyPr/>
          <a:lstStyle/>
          <a:p>
            <a:r>
              <a:rPr lang="en-GB" dirty="0"/>
              <a:t>What the mapping led to</a:t>
            </a:r>
          </a:p>
        </p:txBody>
      </p:sp>
      <p:sp>
        <p:nvSpPr>
          <p:cNvPr id="3" name="Content Placeholder 2">
            <a:extLst>
              <a:ext uri="{FF2B5EF4-FFF2-40B4-BE49-F238E27FC236}">
                <a16:creationId xmlns:a16="http://schemas.microsoft.com/office/drawing/2014/main" id="{731FEB5D-D7D6-F1AC-B350-86AA987AD289}"/>
              </a:ext>
            </a:extLst>
          </p:cNvPr>
          <p:cNvSpPr>
            <a:spLocks noGrp="1"/>
          </p:cNvSpPr>
          <p:nvPr>
            <p:ph idx="1"/>
          </p:nvPr>
        </p:nvSpPr>
        <p:spPr>
          <a:xfrm>
            <a:off x="838200" y="1228726"/>
            <a:ext cx="10515600" cy="5067299"/>
          </a:xfrm>
        </p:spPr>
        <p:txBody>
          <a:bodyPr>
            <a:normAutofit lnSpcReduction="10000"/>
          </a:bodyPr>
          <a:lstStyle/>
          <a:p>
            <a:r>
              <a:rPr lang="en-US" dirty="0"/>
              <a:t>Our research established willingness to pay by SMEs for power at prices higher than those available in the grid, as they already self-generate at considerably higher prices (cost of corruption like paying off engineers, buying black-market diesel, cost of maintaining generator, cost of diesel).</a:t>
            </a:r>
          </a:p>
          <a:p>
            <a:r>
              <a:rPr lang="en-US" dirty="0"/>
              <a:t>SMEs are willing to monitor each other against free riding, allowing them to pay the embedded generation cost and ensure supply </a:t>
            </a:r>
          </a:p>
          <a:p>
            <a:r>
              <a:rPr lang="en-US" dirty="0"/>
              <a:t> This horizontal checking creates a self-sustaining virtuous cycle which enables sustainable rule-following behaviour</a:t>
            </a:r>
          </a:p>
          <a:p>
            <a:r>
              <a:rPr lang="en-US" dirty="0"/>
              <a:t>Economic risks for potential investors in power generation are reduced because willingness to pay can be established together with horizontal checks that significantly raise the probability of payments</a:t>
            </a:r>
            <a:endParaRPr lang="en-GB" dirty="0"/>
          </a:p>
        </p:txBody>
      </p:sp>
    </p:spTree>
    <p:extLst>
      <p:ext uri="{BB962C8B-B14F-4D97-AF65-F5344CB8AC3E}">
        <p14:creationId xmlns:p14="http://schemas.microsoft.com/office/powerpoint/2010/main" val="182555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F5F50-F199-3DD3-7EEA-5D3DC185B171}"/>
              </a:ext>
            </a:extLst>
          </p:cNvPr>
          <p:cNvSpPr>
            <a:spLocks noGrp="1"/>
          </p:cNvSpPr>
          <p:nvPr>
            <p:ph type="title"/>
          </p:nvPr>
        </p:nvSpPr>
        <p:spPr>
          <a:xfrm>
            <a:off x="838200" y="365126"/>
            <a:ext cx="10515600" cy="844550"/>
          </a:xfrm>
        </p:spPr>
        <p:txBody>
          <a:bodyPr/>
          <a:lstStyle/>
          <a:p>
            <a:r>
              <a:rPr lang="en-GB" dirty="0"/>
              <a:t>Methodological scaling too</a:t>
            </a:r>
          </a:p>
        </p:txBody>
      </p:sp>
      <p:sp>
        <p:nvSpPr>
          <p:cNvPr id="3" name="Content Placeholder 2">
            <a:extLst>
              <a:ext uri="{FF2B5EF4-FFF2-40B4-BE49-F238E27FC236}">
                <a16:creationId xmlns:a16="http://schemas.microsoft.com/office/drawing/2014/main" id="{9B8B3E52-B8BC-FA6A-F717-B0D40B5A0FEC}"/>
              </a:ext>
            </a:extLst>
          </p:cNvPr>
          <p:cNvSpPr>
            <a:spLocks noGrp="1"/>
          </p:cNvSpPr>
          <p:nvPr>
            <p:ph idx="1"/>
          </p:nvPr>
        </p:nvSpPr>
        <p:spPr>
          <a:xfrm>
            <a:off x="838200" y="1495425"/>
            <a:ext cx="10515600" cy="4681538"/>
          </a:xfrm>
        </p:spPr>
        <p:txBody>
          <a:bodyPr>
            <a:normAutofit/>
          </a:bodyPr>
          <a:lstStyle/>
          <a:p>
            <a:r>
              <a:rPr lang="en-US" sz="3200" dirty="0"/>
              <a:t>Our first phase of research was a ‘proof of concept’ conducted in South-Eastern Nigeria </a:t>
            </a:r>
          </a:p>
          <a:p>
            <a:r>
              <a:rPr lang="en-US" sz="3200" dirty="0"/>
              <a:t>Based on this moving to an intervention in an SME cluster in Abuja</a:t>
            </a:r>
          </a:p>
          <a:p>
            <a:r>
              <a:rPr lang="en-US" sz="3200" dirty="0"/>
              <a:t>The intervention aims to demonstrate impact: this is necessary to generate confidence in contexts where trust is low, as it is in fragile contexts</a:t>
            </a:r>
          </a:p>
          <a:p>
            <a:r>
              <a:rPr lang="en-US" sz="3200" dirty="0"/>
              <a:t>Final stage will be to move to scaling up for the entire cluster</a:t>
            </a:r>
          </a:p>
          <a:p>
            <a:endParaRPr lang="en-GB" dirty="0"/>
          </a:p>
        </p:txBody>
      </p:sp>
    </p:spTree>
    <p:extLst>
      <p:ext uri="{BB962C8B-B14F-4D97-AF65-F5344CB8AC3E}">
        <p14:creationId xmlns:p14="http://schemas.microsoft.com/office/powerpoint/2010/main" val="841575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1269</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Scaling up with power, capabilities and interest in sight: Case study of a Nigerian SME cluster</vt:lpstr>
      <vt:lpstr>Fragile contexts, governance and scaling</vt:lpstr>
      <vt:lpstr>From fragility to resilience</vt:lpstr>
      <vt:lpstr>Non-technical considerations needed, but which ones?</vt:lpstr>
      <vt:lpstr>What does PCI stand for?</vt:lpstr>
      <vt:lpstr>How does PCI help identify horizontal enforcement?</vt:lpstr>
      <vt:lpstr>PCI mapping of the Nigerian power sector</vt:lpstr>
      <vt:lpstr>What the mapping led to</vt:lpstr>
      <vt:lpstr>Methodological scaling too</vt:lpstr>
      <vt:lpstr>Scaling and financial sustainability</vt:lpstr>
      <vt:lpstr>To conclude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Scaling up with power, capabilities and interest in sight: Case study of a Nigerian SME cluster</dc:title>
  <dc:creator>Pallavi Roy</dc:creator>
  <cp:lastModifiedBy>Pallavi Roy</cp:lastModifiedBy>
  <cp:revision>2</cp:revision>
  <dcterms:created xsi:type="dcterms:W3CDTF">2024-03-19T23:31:26Z</dcterms:created>
  <dcterms:modified xsi:type="dcterms:W3CDTF">2024-03-20T13:00:19Z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98fac97-8d33-4425-95a4-f76d2cce012e_Enabled">
    <vt:lpwstr>true</vt:lpwstr>
  </property>
  <property fmtid="{D5CDD505-2E9C-101B-9397-08002B2CF9AE}" pid="3" name="MSIP_Label_b98fac97-8d33-4425-95a4-f76d2cce012e_SetDate">
    <vt:lpwstr>2024-03-20T00:17:55Z</vt:lpwstr>
  </property>
  <property fmtid="{D5CDD505-2E9C-101B-9397-08002B2CF9AE}" pid="4" name="MSIP_Label_b98fac97-8d33-4425-95a4-f76d2cce012e_Method">
    <vt:lpwstr>Standard</vt:lpwstr>
  </property>
  <property fmtid="{D5CDD505-2E9C-101B-9397-08002B2CF9AE}" pid="5" name="MSIP_Label_b98fac97-8d33-4425-95a4-f76d2cce012e_Name">
    <vt:lpwstr>defa4170-0d19-0005-0004-bc88714345d2</vt:lpwstr>
  </property>
  <property fmtid="{D5CDD505-2E9C-101B-9397-08002B2CF9AE}" pid="6" name="MSIP_Label_b98fac97-8d33-4425-95a4-f76d2cce012e_SiteId">
    <vt:lpwstr>674dd0a1-ae62-42c7-a39f-69ee199537a8</vt:lpwstr>
  </property>
  <property fmtid="{D5CDD505-2E9C-101B-9397-08002B2CF9AE}" pid="7" name="MSIP_Label_b98fac97-8d33-4425-95a4-f76d2cce012e_ActionId">
    <vt:lpwstr>2a81349b-3a90-4a34-addb-294e5239b04d</vt:lpwstr>
  </property>
  <property fmtid="{D5CDD505-2E9C-101B-9397-08002B2CF9AE}" pid="8" name="MSIP_Label_b98fac97-8d33-4425-95a4-f76d2cce012e_ContentBits">
    <vt:lpwstr>0</vt:lpwstr>
  </property>
</Properties>
</file>