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377" r:id="rId5"/>
    <p:sldId id="416" r:id="rId6"/>
    <p:sldId id="450" r:id="rId7"/>
    <p:sldId id="453" r:id="rId8"/>
    <p:sldId id="454" r:id="rId9"/>
    <p:sldId id="438" r:id="rId10"/>
    <p:sldId id="381" r:id="rId11"/>
    <p:sldId id="457" r:id="rId12"/>
    <p:sldId id="458" r:id="rId13"/>
    <p:sldId id="459" r:id="rId14"/>
    <p:sldId id="461" r:id="rId15"/>
    <p:sldId id="460" r:id="rId16"/>
    <p:sldId id="442" r:id="rId17"/>
    <p:sldId id="376" r:id="rId18"/>
    <p:sldId id="443" r:id="rId19"/>
    <p:sldId id="382" r:id="rId20"/>
    <p:sldId id="378" r:id="rId21"/>
    <p:sldId id="379" r:id="rId22"/>
    <p:sldId id="444" r:id="rId23"/>
    <p:sldId id="445" r:id="rId24"/>
    <p:sldId id="446" r:id="rId25"/>
    <p:sldId id="389" r:id="rId26"/>
    <p:sldId id="44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B9C00D-64B8-F29C-7F97-C2C69AA5BE40}" name="Maurice Walker" initials="MW" userId="S::Maurice.Walker@acer.org::bbbe080d-dd25-4543-813b-02295ed8d98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obertson, Sally" initials="RS" lastIdx="20" clrIdx="0">
    <p:extLst>
      <p:ext uri="{19B8F6BF-5375-455C-9EA6-DF929625EA0E}">
        <p15:presenceInfo xmlns:p15="http://schemas.microsoft.com/office/powerpoint/2012/main" userId="S-1-5-21-289890051-1308978032-336231458-15521" providerId="AD"/>
      </p:ext>
    </p:extLst>
  </p:cmAuthor>
  <p:cmAuthor id="2" name="Maurice Walker" initials="MW" lastIdx="7" clrIdx="1">
    <p:extLst>
      <p:ext uri="{19B8F6BF-5375-455C-9EA6-DF929625EA0E}">
        <p15:presenceInfo xmlns:p15="http://schemas.microsoft.com/office/powerpoint/2012/main" userId="S::Maurice.Walker@acer.org::bbbe080d-dd25-4543-813b-02295ed8d982" providerId="AD"/>
      </p:ext>
    </p:extLst>
  </p:cmAuthor>
  <p:cmAuthor id="3" name="Sally Robertson" initials="SR" lastIdx="33" clrIdx="2">
    <p:extLst>
      <p:ext uri="{19B8F6BF-5375-455C-9EA6-DF929625EA0E}">
        <p15:presenceInfo xmlns:p15="http://schemas.microsoft.com/office/powerpoint/2012/main" userId="S::Sally.Robertson@acer.org::44787f3f-6735-4be2-a15f-6c96f11fb7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6FB7"/>
    <a:srgbClr val="F58521"/>
    <a:srgbClr val="673560"/>
    <a:srgbClr val="0090C2"/>
    <a:srgbClr val="528FC7"/>
    <a:srgbClr val="3372B4"/>
    <a:srgbClr val="00C08B"/>
    <a:srgbClr val="7CAFDE"/>
    <a:srgbClr val="FAB679"/>
    <a:srgbClr val="077E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18" d="100"/>
          <a:sy n="18" d="100"/>
        </p:scale>
        <p:origin x="2996" y="2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CEFB98-F65F-4911-984C-B6E957B17CC0}" type="datetimeFigureOut">
              <a:rPr lang="en-AU" smtClean="0"/>
              <a:t>19/03/2024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F1DDC7-87AD-454A-92DD-D60576A5FE45}" type="slidenum">
              <a:rPr lang="en-AU" smtClean="0"/>
              <a:t>‹#›</a:t>
            </a:fld>
            <a:endParaRPr lang="en-AU"/>
          </a:p>
        </p:txBody>
      </p:sp>
    </p:spTree>
    <p:extLst>
      <p:ext uri="{BB962C8B-B14F-4D97-AF65-F5344CB8AC3E}">
        <p14:creationId xmlns:p14="http://schemas.microsoft.com/office/powerpoint/2010/main" val="186500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170305"/>
            <a:endParaRPr lang="en-AU" sz="1100" b="0" i="0" dirty="0">
              <a:solidFill>
                <a:srgbClr val="1A202C"/>
              </a:solidFill>
              <a:effectLst/>
            </a:endParaRPr>
          </a:p>
        </p:txBody>
      </p:sp>
      <p:sp>
        <p:nvSpPr>
          <p:cNvPr id="4" name="Slide Number Placeholder 3"/>
          <p:cNvSpPr>
            <a:spLocks noGrp="1"/>
          </p:cNvSpPr>
          <p:nvPr>
            <p:ph type="sldNum" sz="quarter" idx="5"/>
          </p:nvPr>
        </p:nvSpPr>
        <p:spPr/>
        <p:txBody>
          <a:bodyPr/>
          <a:lstStyle/>
          <a:p>
            <a:fld id="{DDF1DDC7-87AD-454A-92DD-D60576A5FE45}" type="slidenum">
              <a:rPr lang="en-AU" smtClean="0"/>
              <a:t>1</a:t>
            </a:fld>
            <a:endParaRPr lang="en-AU"/>
          </a:p>
        </p:txBody>
      </p:sp>
    </p:spTree>
    <p:extLst>
      <p:ext uri="{BB962C8B-B14F-4D97-AF65-F5344CB8AC3E}">
        <p14:creationId xmlns:p14="http://schemas.microsoft.com/office/powerpoint/2010/main" val="2320234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ACER has created an empirical learning progression using items from a range of assessments (in English) and conducted an international standard setting exercise to locate the MPLs on that scale.</a:t>
            </a:r>
          </a:p>
          <a:p>
            <a:endParaRPr lang="en-GB" dirty="0"/>
          </a:p>
          <a:p>
            <a:r>
              <a:rPr lang="en-GB" dirty="0"/>
              <a:t>More information about the learning progression and the international standard setting exercise is available at the links.</a:t>
            </a:r>
          </a:p>
        </p:txBody>
      </p:sp>
      <p:sp>
        <p:nvSpPr>
          <p:cNvPr id="4" name="Slide Number Placeholder 3"/>
          <p:cNvSpPr>
            <a:spLocks noGrp="1"/>
          </p:cNvSpPr>
          <p:nvPr>
            <p:ph type="sldNum" sz="quarter" idx="5"/>
          </p:nvPr>
        </p:nvSpPr>
        <p:spPr/>
        <p:txBody>
          <a:bodyPr/>
          <a:lstStyle/>
          <a:p>
            <a:fld id="{DDF1DDC7-87AD-454A-92DD-D60576A5FE45}" type="slidenum">
              <a:rPr lang="en-AU" smtClean="0"/>
              <a:t>14</a:t>
            </a:fld>
            <a:endParaRPr lang="en-AU"/>
          </a:p>
        </p:txBody>
      </p:sp>
    </p:spTree>
    <p:extLst>
      <p:ext uri="{BB962C8B-B14F-4D97-AF65-F5344CB8AC3E}">
        <p14:creationId xmlns:p14="http://schemas.microsoft.com/office/powerpoint/2010/main" val="1608402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15</a:t>
            </a:fld>
            <a:endParaRPr lang="en-AU"/>
          </a:p>
        </p:txBody>
      </p:sp>
    </p:spTree>
    <p:extLst>
      <p:ext uri="{BB962C8B-B14F-4D97-AF65-F5344CB8AC3E}">
        <p14:creationId xmlns:p14="http://schemas.microsoft.com/office/powerpoint/2010/main" val="117442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16</a:t>
            </a:fld>
            <a:endParaRPr lang="en-AU"/>
          </a:p>
        </p:txBody>
      </p:sp>
    </p:spTree>
    <p:extLst>
      <p:ext uri="{BB962C8B-B14F-4D97-AF65-F5344CB8AC3E}">
        <p14:creationId xmlns:p14="http://schemas.microsoft.com/office/powerpoint/2010/main" val="10193451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17</a:t>
            </a:fld>
            <a:endParaRPr lang="en-AU"/>
          </a:p>
        </p:txBody>
      </p:sp>
    </p:spTree>
    <p:extLst>
      <p:ext uri="{BB962C8B-B14F-4D97-AF65-F5344CB8AC3E}">
        <p14:creationId xmlns:p14="http://schemas.microsoft.com/office/powerpoint/2010/main" val="18494672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dirty="0"/>
              <a:t>As with any standard pairwise comparison exercise, items across these two sets are compared in pairs – multiple times. That is, we see one item many times during the process as we compare it to many others, one at a time.</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In the example here, item A is a new item that is being compared to existing items 1, 2, 3 and 4.</a:t>
            </a:r>
          </a:p>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18</a:t>
            </a:fld>
            <a:endParaRPr lang="en-AU"/>
          </a:p>
        </p:txBody>
      </p:sp>
    </p:spTree>
    <p:extLst>
      <p:ext uri="{BB962C8B-B14F-4D97-AF65-F5344CB8AC3E}">
        <p14:creationId xmlns:p14="http://schemas.microsoft.com/office/powerpoint/2010/main" val="20522591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AU" dirty="0"/>
              <a:t>Combining the comparisons of many judges allows us to place the new set of items into a difficulty order, and through the comparisons with the existing item set we can map these new items to the existing scale.</a:t>
            </a:r>
          </a:p>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19</a:t>
            </a:fld>
            <a:endParaRPr lang="en-AU"/>
          </a:p>
        </p:txBody>
      </p:sp>
    </p:spTree>
    <p:extLst>
      <p:ext uri="{BB962C8B-B14F-4D97-AF65-F5344CB8AC3E}">
        <p14:creationId xmlns:p14="http://schemas.microsoft.com/office/powerpoint/2010/main" val="428713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20</a:t>
            </a:fld>
            <a:endParaRPr lang="en-AU"/>
          </a:p>
        </p:txBody>
      </p:sp>
    </p:spTree>
    <p:extLst>
      <p:ext uri="{BB962C8B-B14F-4D97-AF65-F5344CB8AC3E}">
        <p14:creationId xmlns:p14="http://schemas.microsoft.com/office/powerpoint/2010/main" val="6913005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21</a:t>
            </a:fld>
            <a:endParaRPr lang="en-AU"/>
          </a:p>
        </p:txBody>
      </p:sp>
    </p:spTree>
    <p:extLst>
      <p:ext uri="{BB962C8B-B14F-4D97-AF65-F5344CB8AC3E}">
        <p14:creationId xmlns:p14="http://schemas.microsoft.com/office/powerpoint/2010/main" val="40058999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our studies, we have determined that PCM provides reliable item location estimates enabling robust statistical linking of assessment instruments and MPLs cut-scores via LPSs</a:t>
            </a:r>
          </a:p>
          <a:p>
            <a:endParaRPr lang="en-GB" dirty="0"/>
          </a:p>
        </p:txBody>
      </p:sp>
      <p:sp>
        <p:nvSpPr>
          <p:cNvPr id="4" name="Slide Number Placeholder 3"/>
          <p:cNvSpPr>
            <a:spLocks noGrp="1"/>
          </p:cNvSpPr>
          <p:nvPr>
            <p:ph type="sldNum" sz="quarter" idx="5"/>
          </p:nvPr>
        </p:nvSpPr>
        <p:spPr/>
        <p:txBody>
          <a:bodyPr/>
          <a:lstStyle/>
          <a:p>
            <a:fld id="{DDF1DDC7-87AD-454A-92DD-D60576A5FE45}" type="slidenum">
              <a:rPr lang="en-AU" smtClean="0"/>
              <a:t>22</a:t>
            </a:fld>
            <a:endParaRPr lang="en-AU"/>
          </a:p>
        </p:txBody>
      </p:sp>
    </p:spTree>
    <p:extLst>
      <p:ext uri="{BB962C8B-B14F-4D97-AF65-F5344CB8AC3E}">
        <p14:creationId xmlns:p14="http://schemas.microsoft.com/office/powerpoint/2010/main" val="3045553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A8270-E874-F9DA-095E-698AF63DFB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9F8423-F7C5-9699-9E35-BBE1935D43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AF231C-2BE1-BD3B-8F2A-861558E9A6FB}"/>
              </a:ext>
            </a:extLst>
          </p:cNvPr>
          <p:cNvSpPr>
            <a:spLocks noGrp="1"/>
          </p:cNvSpPr>
          <p:nvPr>
            <p:ph type="body" idx="1"/>
          </p:nvPr>
        </p:nvSpPr>
        <p:spPr/>
        <p:txBody>
          <a:bodyPr/>
          <a:lstStyle/>
          <a:p>
            <a:pPr indent="-1170305"/>
            <a:endParaRPr lang="en-AU" sz="1100" b="0" i="0" dirty="0">
              <a:solidFill>
                <a:srgbClr val="1A202C"/>
              </a:solidFill>
              <a:effectLst/>
            </a:endParaRPr>
          </a:p>
        </p:txBody>
      </p:sp>
      <p:sp>
        <p:nvSpPr>
          <p:cNvPr id="4" name="Slide Number Placeholder 3">
            <a:extLst>
              <a:ext uri="{FF2B5EF4-FFF2-40B4-BE49-F238E27FC236}">
                <a16:creationId xmlns:a16="http://schemas.microsoft.com/office/drawing/2014/main" id="{8FA1DC2E-A78E-F3F6-9958-A827268B1C6D}"/>
              </a:ext>
            </a:extLst>
          </p:cNvPr>
          <p:cNvSpPr>
            <a:spLocks noGrp="1"/>
          </p:cNvSpPr>
          <p:nvPr>
            <p:ph type="sldNum" sz="quarter" idx="5"/>
          </p:nvPr>
        </p:nvSpPr>
        <p:spPr/>
        <p:txBody>
          <a:bodyPr/>
          <a:lstStyle/>
          <a:p>
            <a:fld id="{DDF1DDC7-87AD-454A-92DD-D60576A5FE45}" type="slidenum">
              <a:rPr lang="en-AU" smtClean="0"/>
              <a:t>23</a:t>
            </a:fld>
            <a:endParaRPr lang="en-AU"/>
          </a:p>
        </p:txBody>
      </p:sp>
    </p:spTree>
    <p:extLst>
      <p:ext uri="{BB962C8B-B14F-4D97-AF65-F5344CB8AC3E}">
        <p14:creationId xmlns:p14="http://schemas.microsoft.com/office/powerpoint/2010/main" val="347260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dirty="0">
                <a:latin typeface="Calibri" panose="020F0502020204030204" pitchFamily="34" charset="0"/>
                <a:cs typeface="Calibri" panose="020F0502020204030204" pitchFamily="34" charset="0"/>
              </a:rPr>
              <a:t>As a technical partner of the UNESCO Institute for Statistics (UIS), ACER has been </a:t>
            </a:r>
            <a:r>
              <a:rPr lang="en-US" sz="1200" dirty="0">
                <a:latin typeface="Calibri" panose="020F0502020204030204" pitchFamily="34" charset="0"/>
                <a:cs typeface="Calibri" panose="020F0502020204030204" pitchFamily="34" charset="0"/>
              </a:rPr>
              <a:t>developing methods and tools that countries can use to monitor and report progress towards achieving </a:t>
            </a:r>
            <a:r>
              <a:rPr lang="en-US" b="0" dirty="0">
                <a:solidFill>
                  <a:schemeClr val="tx1"/>
                </a:solidFill>
                <a:latin typeface="+mn-lt"/>
                <a:cs typeface="+mn-cs"/>
              </a:rPr>
              <a:t>SDG 4.</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0" dirty="0">
              <a:solidFill>
                <a:schemeClr val="tx1"/>
              </a:solidFill>
              <a:latin typeface="+mn-lt"/>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dirty="0">
                <a:solidFill>
                  <a:schemeClr val="tx1"/>
                </a:solidFill>
                <a:latin typeface="+mn-lt"/>
                <a:cs typeface="+mn-cs"/>
              </a:rPr>
              <a:t>The link takes you to a page of options for reporting on SDG 4.1.1a</a:t>
            </a:r>
          </a:p>
        </p:txBody>
      </p:sp>
      <p:sp>
        <p:nvSpPr>
          <p:cNvPr id="4" name="Slide Number Placeholder 3"/>
          <p:cNvSpPr>
            <a:spLocks noGrp="1"/>
          </p:cNvSpPr>
          <p:nvPr>
            <p:ph type="sldNum" sz="quarter" idx="5"/>
          </p:nvPr>
        </p:nvSpPr>
        <p:spPr/>
        <p:txBody>
          <a:bodyPr/>
          <a:lstStyle/>
          <a:p>
            <a:fld id="{DDF1DDC7-87AD-454A-92DD-D60576A5FE45}" type="slidenum">
              <a:rPr lang="en-AU" smtClean="0"/>
              <a:t>2</a:t>
            </a:fld>
            <a:endParaRPr lang="en-AU"/>
          </a:p>
        </p:txBody>
      </p:sp>
    </p:spTree>
    <p:extLst>
      <p:ext uri="{BB962C8B-B14F-4D97-AF65-F5344CB8AC3E}">
        <p14:creationId xmlns:p14="http://schemas.microsoft.com/office/powerpoint/2010/main" val="1092783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u="none" dirty="0"/>
              <a:t>However, </a:t>
            </a:r>
            <a:r>
              <a:rPr lang="en-AU" u="sng" dirty="0"/>
              <a:t>this excludes a significant number of countries, typically in low and middle income contexts, that are not regularly participating in international assessments</a:t>
            </a:r>
            <a:r>
              <a:rPr lang="en-AU" u="none"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u="sng" dirty="0"/>
              <a:t>Also, </a:t>
            </a:r>
            <a:r>
              <a:rPr lang="en-AU" b="1" u="none" dirty="0"/>
              <a:t>using national assessments for global monitoring provides an additional, global perspective to locally relevant data, and helps to build </a:t>
            </a:r>
            <a:r>
              <a:rPr lang="en-AU" b="1" dirty="0"/>
              <a:t>local capacity </a:t>
            </a:r>
            <a:r>
              <a:rPr lang="en-AU" b="0" dirty="0"/>
              <a:t>in assessment development, analysis and reporting.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dirty="0"/>
              <a:t>That’s why we wanted to be involved in developing methods that </a:t>
            </a:r>
            <a:r>
              <a:rPr lang="en-AU" b="1" u="sng" dirty="0"/>
              <a:t>enable countries to use their own national learning assessments </a:t>
            </a:r>
            <a:r>
              <a:rPr lang="en-AU" b="1" dirty="0"/>
              <a:t>for global monitoring.</a:t>
            </a:r>
          </a:p>
          <a:p>
            <a:endParaRPr lang="en-AU" b="1" dirty="0"/>
          </a:p>
        </p:txBody>
      </p:sp>
      <p:sp>
        <p:nvSpPr>
          <p:cNvPr id="4" name="Slide Number Placeholder 3"/>
          <p:cNvSpPr>
            <a:spLocks noGrp="1"/>
          </p:cNvSpPr>
          <p:nvPr>
            <p:ph type="sldNum" sz="quarter" idx="5"/>
          </p:nvPr>
        </p:nvSpPr>
        <p:spPr/>
        <p:txBody>
          <a:bodyPr/>
          <a:lstStyle/>
          <a:p>
            <a:fld id="{DDF1DDC7-87AD-454A-92DD-D60576A5FE45}" type="slidenum">
              <a:rPr lang="en-AU" smtClean="0"/>
              <a:t>6</a:t>
            </a:fld>
            <a:endParaRPr lang="en-AU"/>
          </a:p>
        </p:txBody>
      </p:sp>
    </p:spTree>
    <p:extLst>
      <p:ext uri="{BB962C8B-B14F-4D97-AF65-F5344CB8AC3E}">
        <p14:creationId xmlns:p14="http://schemas.microsoft.com/office/powerpoint/2010/main" val="207558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Times New Roman" panose="02020603050405020304" pitchFamily="18" charset="0"/>
                <a:ea typeface="Calibri" panose="020F0502020204030204" pitchFamily="34" charset="0"/>
              </a:rPr>
              <a:t>UIS, with support of a technical advisory group, are currently finalising a range of criteria that a national assessment must meet in order to be eligible for SDG reporting. It is anticipated that the next (maybe final) draft of these will be ready by end of March.</a:t>
            </a:r>
          </a:p>
          <a:p>
            <a:endParaRPr lang="en-GB" sz="1200" dirty="0">
              <a:effectLst/>
              <a:latin typeface="Times New Roman" panose="02020603050405020304" pitchFamily="18" charset="0"/>
              <a:ea typeface="Calibri" panose="020F0502020204030204" pitchFamily="34" charset="0"/>
            </a:endParaRPr>
          </a:p>
          <a:p>
            <a:r>
              <a:rPr lang="en-GB" sz="1200" dirty="0">
                <a:effectLst/>
                <a:latin typeface="Times New Roman" panose="02020603050405020304" pitchFamily="18" charset="0"/>
                <a:ea typeface="Calibri" panose="020F0502020204030204" pitchFamily="34" charset="0"/>
              </a:rPr>
              <a:t>All evidence that an assessment meets these criteria must be in the public domain.</a:t>
            </a:r>
          </a:p>
        </p:txBody>
      </p:sp>
      <p:sp>
        <p:nvSpPr>
          <p:cNvPr id="4" name="Slide Number Placeholder 3"/>
          <p:cNvSpPr>
            <a:spLocks noGrp="1"/>
          </p:cNvSpPr>
          <p:nvPr>
            <p:ph type="sldNum" sz="quarter" idx="5"/>
          </p:nvPr>
        </p:nvSpPr>
        <p:spPr/>
        <p:txBody>
          <a:bodyPr/>
          <a:lstStyle/>
          <a:p>
            <a:fld id="{DDF1DDC7-87AD-454A-92DD-D60576A5FE45}" type="slidenum">
              <a:rPr lang="en-AU" smtClean="0"/>
              <a:t>7</a:t>
            </a:fld>
            <a:endParaRPr lang="en-AU"/>
          </a:p>
        </p:txBody>
      </p:sp>
    </p:spTree>
    <p:extLst>
      <p:ext uri="{BB962C8B-B14F-4D97-AF65-F5344CB8AC3E}">
        <p14:creationId xmlns:p14="http://schemas.microsoft.com/office/powerpoint/2010/main" val="15455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draft criteria and are subject to change</a:t>
            </a:r>
          </a:p>
        </p:txBody>
      </p:sp>
      <p:sp>
        <p:nvSpPr>
          <p:cNvPr id="4" name="Slide Number Placeholder 3"/>
          <p:cNvSpPr>
            <a:spLocks noGrp="1"/>
          </p:cNvSpPr>
          <p:nvPr>
            <p:ph type="sldNum" sz="quarter" idx="5"/>
          </p:nvPr>
        </p:nvSpPr>
        <p:spPr/>
        <p:txBody>
          <a:bodyPr/>
          <a:lstStyle/>
          <a:p>
            <a:fld id="{DDF1DDC7-87AD-454A-92DD-D60576A5FE45}" type="slidenum">
              <a:rPr lang="en-AU" smtClean="0"/>
              <a:t>8</a:t>
            </a:fld>
            <a:endParaRPr lang="en-AU"/>
          </a:p>
        </p:txBody>
      </p:sp>
    </p:spTree>
    <p:extLst>
      <p:ext uri="{BB962C8B-B14F-4D97-AF65-F5344CB8AC3E}">
        <p14:creationId xmlns:p14="http://schemas.microsoft.com/office/powerpoint/2010/main" val="2857597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Times New Roman" panose="02020603050405020304" pitchFamily="18" charset="0"/>
                <a:ea typeface="Calibri" panose="020F0502020204030204" pitchFamily="34" charset="0"/>
              </a:rPr>
              <a:t>The preferred method is some form of statistical linking, using a common person design (learners take the national assessment alongside an assessment that is already linked to the MPL such as AMPL). This, however, can be expensive and so two judgemental methods have been proposed – Policy Linking and the Pairwise Comparison Method.</a:t>
            </a:r>
          </a:p>
        </p:txBody>
      </p:sp>
      <p:sp>
        <p:nvSpPr>
          <p:cNvPr id="4" name="Slide Number Placeholder 3"/>
          <p:cNvSpPr>
            <a:spLocks noGrp="1"/>
          </p:cNvSpPr>
          <p:nvPr>
            <p:ph type="sldNum" sz="quarter" idx="5"/>
          </p:nvPr>
        </p:nvSpPr>
        <p:spPr/>
        <p:txBody>
          <a:bodyPr/>
          <a:lstStyle/>
          <a:p>
            <a:fld id="{DDF1DDC7-87AD-454A-92DD-D60576A5FE45}" type="slidenum">
              <a:rPr lang="en-AU" smtClean="0"/>
              <a:t>10</a:t>
            </a:fld>
            <a:endParaRPr lang="en-AU"/>
          </a:p>
        </p:txBody>
      </p:sp>
    </p:spTree>
    <p:extLst>
      <p:ext uri="{BB962C8B-B14F-4D97-AF65-F5344CB8AC3E}">
        <p14:creationId xmlns:p14="http://schemas.microsoft.com/office/powerpoint/2010/main" val="743335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Administration of AMPL is managed by UIS and countries wishing to implement AMPL must gain approval from UIS.</a:t>
            </a:r>
          </a:p>
          <a:p>
            <a:endParaRPr lang="en-GB" dirty="0"/>
          </a:p>
          <a:p>
            <a:r>
              <a:rPr lang="en-GB" dirty="0"/>
              <a:t>The website provides lots of information about AMPL, including a report on the most recent administrations in 2023 in The Gambia, Kenya, Lesotho and Zambia</a:t>
            </a:r>
          </a:p>
        </p:txBody>
      </p:sp>
      <p:sp>
        <p:nvSpPr>
          <p:cNvPr id="4" name="Slide Number Placeholder 3"/>
          <p:cNvSpPr>
            <a:spLocks noGrp="1"/>
          </p:cNvSpPr>
          <p:nvPr>
            <p:ph type="sldNum" sz="quarter" idx="5"/>
          </p:nvPr>
        </p:nvSpPr>
        <p:spPr/>
        <p:txBody>
          <a:bodyPr/>
          <a:lstStyle/>
          <a:p>
            <a:fld id="{DDF1DDC7-87AD-454A-92DD-D60576A5FE45}" type="slidenum">
              <a:rPr lang="en-AU" smtClean="0"/>
              <a:t>11</a:t>
            </a:fld>
            <a:endParaRPr lang="en-AU"/>
          </a:p>
        </p:txBody>
      </p:sp>
    </p:spTree>
    <p:extLst>
      <p:ext uri="{BB962C8B-B14F-4D97-AF65-F5344CB8AC3E}">
        <p14:creationId xmlns:p14="http://schemas.microsoft.com/office/powerpoint/2010/main" val="19638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administer the AMPL as standalone without linking to the national assessment (as most countries to date have) but this means the national assessment cannot be used for reporting.</a:t>
            </a:r>
          </a:p>
          <a:p>
            <a:endParaRPr lang="en-GB" dirty="0"/>
          </a:p>
          <a:p>
            <a:r>
              <a:rPr lang="en-GB" dirty="0"/>
              <a:t>To date, no country has administered an integrated AMPL.</a:t>
            </a:r>
          </a:p>
        </p:txBody>
      </p:sp>
      <p:sp>
        <p:nvSpPr>
          <p:cNvPr id="4" name="Slide Number Placeholder 3"/>
          <p:cNvSpPr>
            <a:spLocks noGrp="1"/>
          </p:cNvSpPr>
          <p:nvPr>
            <p:ph type="sldNum" sz="quarter" idx="5"/>
          </p:nvPr>
        </p:nvSpPr>
        <p:spPr/>
        <p:txBody>
          <a:bodyPr/>
          <a:lstStyle/>
          <a:p>
            <a:fld id="{DDF1DDC7-87AD-454A-92DD-D60576A5FE45}" type="slidenum">
              <a:rPr lang="en-AU" smtClean="0"/>
              <a:t>12</a:t>
            </a:fld>
            <a:endParaRPr lang="en-AU"/>
          </a:p>
        </p:txBody>
      </p:sp>
    </p:spTree>
    <p:extLst>
      <p:ext uri="{BB962C8B-B14F-4D97-AF65-F5344CB8AC3E}">
        <p14:creationId xmlns:p14="http://schemas.microsoft.com/office/powerpoint/2010/main" val="1476529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Policy linking has been around for a while, so I won’t discuss here (the toolkit is available at https://gaml.uis.unesco.org/policy-linking/)</a:t>
            </a:r>
          </a:p>
          <a:p>
            <a:endParaRPr lang="en-GB" dirty="0"/>
          </a:p>
          <a:p>
            <a:r>
              <a:rPr lang="en-GB" dirty="0"/>
              <a:t>Instead, I’ll focus on the PCM</a:t>
            </a:r>
          </a:p>
        </p:txBody>
      </p:sp>
      <p:sp>
        <p:nvSpPr>
          <p:cNvPr id="4" name="Slide Number Placeholder 3"/>
          <p:cNvSpPr>
            <a:spLocks noGrp="1"/>
          </p:cNvSpPr>
          <p:nvPr>
            <p:ph type="sldNum" sz="quarter" idx="5"/>
          </p:nvPr>
        </p:nvSpPr>
        <p:spPr/>
        <p:txBody>
          <a:bodyPr/>
          <a:lstStyle/>
          <a:p>
            <a:fld id="{DDF1DDC7-87AD-454A-92DD-D60576A5FE45}" type="slidenum">
              <a:rPr lang="en-AU" smtClean="0"/>
              <a:t>13</a:t>
            </a:fld>
            <a:endParaRPr lang="en-AU"/>
          </a:p>
        </p:txBody>
      </p:sp>
    </p:spTree>
    <p:extLst>
      <p:ext uri="{BB962C8B-B14F-4D97-AF65-F5344CB8AC3E}">
        <p14:creationId xmlns:p14="http://schemas.microsoft.com/office/powerpoint/2010/main" val="474632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66E6DA2-0905-3A4A-A1CA-65409126899A}"/>
              </a:ext>
            </a:extLst>
          </p:cNvPr>
          <p:cNvSpPr/>
          <p:nvPr userDrawn="1"/>
        </p:nvSpPr>
        <p:spPr>
          <a:xfrm>
            <a:off x="0" y="0"/>
            <a:ext cx="12192000" cy="6858000"/>
          </a:xfrm>
          <a:prstGeom prst="rect">
            <a:avLst/>
          </a:prstGeom>
          <a:solidFill>
            <a:srgbClr val="009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1AB2738B-0E00-4642-AD60-2769B2559EBD}"/>
              </a:ext>
            </a:extLst>
          </p:cNvPr>
          <p:cNvSpPr>
            <a:spLocks noGrp="1"/>
          </p:cNvSpPr>
          <p:nvPr>
            <p:ph type="ctrTitle"/>
          </p:nvPr>
        </p:nvSpPr>
        <p:spPr>
          <a:xfrm>
            <a:off x="207820" y="1122363"/>
            <a:ext cx="11785399" cy="2387600"/>
          </a:xfrm>
          <a:prstGeom prst="rect">
            <a:avLst/>
          </a:prstGeom>
        </p:spPr>
        <p:txBody>
          <a:bodyPr anchor="b">
            <a:normAutofit/>
          </a:bodyPr>
          <a:lstStyle>
            <a:lvl1pPr algn="ctr">
              <a:defRPr sz="4400" b="1" i="0">
                <a:solidFill>
                  <a:schemeClr val="bg1"/>
                </a:solidFill>
                <a:latin typeface="Arial Black" panose="020B0604020202020204" pitchFamily="34" charset="0"/>
                <a:cs typeface="Arial Black" panose="020B0604020202020204" pitchFamily="34" charset="0"/>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70BA0877-4924-044A-939F-2F14F5850648}"/>
              </a:ext>
            </a:extLst>
          </p:cNvPr>
          <p:cNvSpPr>
            <a:spLocks noGrp="1"/>
          </p:cNvSpPr>
          <p:nvPr>
            <p:ph type="subTitle" idx="1" hasCustomPrompt="1"/>
          </p:nvPr>
        </p:nvSpPr>
        <p:spPr>
          <a:xfrm>
            <a:off x="207820" y="3794538"/>
            <a:ext cx="11785399" cy="1655762"/>
          </a:xfrm>
          <a:prstGeom prst="rect">
            <a:avLst/>
          </a:prstGeom>
        </p:spPr>
        <p:txBody>
          <a:bodyPr anchor="ctr">
            <a:normAutofit/>
          </a:bodyPr>
          <a:lstStyle>
            <a:lvl1pPr marL="0" indent="0" algn="l">
              <a:buNone/>
              <a:defRPr lang="en-US" dirty="0"/>
            </a:lvl1pPr>
            <a:lvl2pPr marL="180000" indent="-180000" algn="ctr">
              <a:buNone/>
              <a:defRPr sz="200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1"/>
            <a:r>
              <a:rPr lang="en-GB"/>
              <a:t>Second level</a:t>
            </a:r>
          </a:p>
        </p:txBody>
      </p:sp>
      <p:sp>
        <p:nvSpPr>
          <p:cNvPr id="6"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pic>
        <p:nvPicPr>
          <p:cNvPr id="8" name="Picture 7">
            <a:extLst>
              <a:ext uri="{FF2B5EF4-FFF2-40B4-BE49-F238E27FC236}">
                <a16:creationId xmlns:a16="http://schemas.microsoft.com/office/drawing/2014/main" id="{E484C8D5-3450-4A4C-8E09-E68E4509028C}"/>
              </a:ext>
            </a:extLst>
          </p:cNvPr>
          <p:cNvPicPr>
            <a:picLocks noChangeAspect="1"/>
          </p:cNvPicPr>
          <p:nvPr userDrawn="1"/>
        </p:nvPicPr>
        <p:blipFill>
          <a:blip r:embed="rId2"/>
          <a:stretch>
            <a:fillRect/>
          </a:stretch>
        </p:blipFill>
        <p:spPr>
          <a:xfrm>
            <a:off x="207820" y="207820"/>
            <a:ext cx="1859973" cy="624373"/>
          </a:xfrm>
          <a:prstGeom prst="rect">
            <a:avLst/>
          </a:prstGeom>
        </p:spPr>
      </p:pic>
    </p:spTree>
    <p:extLst>
      <p:ext uri="{BB962C8B-B14F-4D97-AF65-F5344CB8AC3E}">
        <p14:creationId xmlns:p14="http://schemas.microsoft.com/office/powerpoint/2010/main" val="278164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66E6DA2-0905-3A4A-A1CA-65409126899A}"/>
              </a:ext>
            </a:extLst>
          </p:cNvPr>
          <p:cNvSpPr/>
          <p:nvPr userDrawn="1"/>
        </p:nvSpPr>
        <p:spPr>
          <a:xfrm>
            <a:off x="0" y="0"/>
            <a:ext cx="12192000" cy="6858000"/>
          </a:xfrm>
          <a:prstGeom prst="rect">
            <a:avLst/>
          </a:prstGeom>
          <a:solidFill>
            <a:srgbClr val="009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1AB2738B-0E00-4642-AD60-2769B2559EBD}"/>
              </a:ext>
            </a:extLst>
          </p:cNvPr>
          <p:cNvSpPr>
            <a:spLocks noGrp="1"/>
          </p:cNvSpPr>
          <p:nvPr>
            <p:ph type="ctrTitle"/>
          </p:nvPr>
        </p:nvSpPr>
        <p:spPr>
          <a:xfrm>
            <a:off x="207820" y="2235200"/>
            <a:ext cx="11785399" cy="2387600"/>
          </a:xfrm>
          <a:prstGeom prst="rect">
            <a:avLst/>
          </a:prstGeom>
        </p:spPr>
        <p:txBody>
          <a:bodyPr anchor="ctr">
            <a:normAutofit/>
          </a:bodyPr>
          <a:lstStyle>
            <a:lvl1pPr algn="ctr">
              <a:defRPr sz="4400" b="1" i="0">
                <a:solidFill>
                  <a:schemeClr val="bg1"/>
                </a:solidFill>
                <a:latin typeface="Arial Black" panose="020B0604020202020204" pitchFamily="34" charset="0"/>
                <a:cs typeface="Arial Black" panose="020B0604020202020204" pitchFamily="34" charset="0"/>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70BA0877-4924-044A-939F-2F14F5850648}"/>
              </a:ext>
            </a:extLst>
          </p:cNvPr>
          <p:cNvSpPr>
            <a:spLocks noGrp="1"/>
          </p:cNvSpPr>
          <p:nvPr>
            <p:ph type="subTitle" idx="1" hasCustomPrompt="1"/>
          </p:nvPr>
        </p:nvSpPr>
        <p:spPr>
          <a:xfrm>
            <a:off x="207820" y="4622800"/>
            <a:ext cx="11785399" cy="685394"/>
          </a:xfrm>
          <a:prstGeom prst="rect">
            <a:avLst/>
          </a:prstGeom>
        </p:spPr>
        <p:txBody>
          <a:bodyPr anchor="ctr">
            <a:normAutofit/>
          </a:bodyPr>
          <a:lstStyle>
            <a:lvl1pPr marL="0" indent="0" algn="l">
              <a:buNone/>
              <a:defRPr lang="en-US" dirty="0"/>
            </a:lvl1pPr>
            <a:lvl2pPr marL="180000" indent="-180000" algn="ctr">
              <a:buNone/>
              <a:defRPr sz="2000">
                <a:solidFill>
                  <a:schemeClr val="bg1"/>
                </a:solidFill>
              </a:defRPr>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1"/>
            <a:r>
              <a:rPr lang="en-GB"/>
              <a:t>Second level</a:t>
            </a:r>
          </a:p>
        </p:txBody>
      </p:sp>
      <p:sp>
        <p:nvSpPr>
          <p:cNvPr id="7" name="Slide Number Placeholder 5">
            <a:extLst>
              <a:ext uri="{FF2B5EF4-FFF2-40B4-BE49-F238E27FC236}">
                <a16:creationId xmlns:a16="http://schemas.microsoft.com/office/drawing/2014/main" id="{69B09D38-922C-3A4A-A3C1-C1896BF1EC2A}"/>
              </a:ext>
            </a:extLst>
          </p:cNvPr>
          <p:cNvSpPr txBox="1">
            <a:spLocks/>
          </p:cNvSpPr>
          <p:nvPr userDrawn="1"/>
        </p:nvSpPr>
        <p:spPr>
          <a:xfrm>
            <a:off x="449450" y="6416299"/>
            <a:ext cx="495947" cy="441702"/>
          </a:xfrm>
          <a:prstGeom prst="rect">
            <a:avLst/>
          </a:prstGeom>
          <a:solidFill>
            <a:schemeClr val="accent4">
              <a:lumMod val="40000"/>
              <a:lumOff val="60000"/>
            </a:schemeClr>
          </a:solidFill>
        </p:spPr>
        <p:txBody>
          <a:bodyPr vert="horz" lIns="91440" tIns="45720" rIns="91440" bIns="45720" rtlCol="0" anchor="ctr"/>
          <a:lstStyle>
            <a:defPPr>
              <a:defRPr lang="en-US"/>
            </a:defPPr>
            <a:lvl1pPr marL="0" algn="r" defTabSz="914400" rtl="0" eaLnBrk="1" latinLnBrk="0" hangingPunct="1">
              <a:defRPr lang="en-US" sz="1800" b="1" i="0" kern="1200" smtClean="0">
                <a:solidFill>
                  <a:schemeClr val="bg2">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B58AFE-E949-5449-BA34-C58BD9114F5E}" type="slidenum">
              <a:rPr lang="en-AU" smtClean="0"/>
              <a:pPr/>
              <a:t>‹#›</a:t>
            </a:fld>
            <a:endParaRPr lang="en-AU"/>
          </a:p>
        </p:txBody>
      </p:sp>
    </p:spTree>
    <p:extLst>
      <p:ext uri="{BB962C8B-B14F-4D97-AF65-F5344CB8AC3E}">
        <p14:creationId xmlns:p14="http://schemas.microsoft.com/office/powerpoint/2010/main" val="1781862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ED5C2C-E882-1C40-B169-ECC6B773F1ED}"/>
              </a:ext>
            </a:extLst>
          </p:cNvPr>
          <p:cNvSpPr/>
          <p:nvPr userDrawn="1"/>
        </p:nvSpPr>
        <p:spPr>
          <a:xfrm>
            <a:off x="0" y="6001202"/>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a:extLst>
              <a:ext uri="{FF2B5EF4-FFF2-40B4-BE49-F238E27FC236}">
                <a16:creationId xmlns:a16="http://schemas.microsoft.com/office/drawing/2014/main" id="{49CCAFCA-8AD5-A74D-B274-B27ED6F384B4}"/>
              </a:ext>
            </a:extLst>
          </p:cNvPr>
          <p:cNvSpPr/>
          <p:nvPr userDrawn="1"/>
        </p:nvSpPr>
        <p:spPr>
          <a:xfrm>
            <a:off x="0" y="0"/>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Title 1">
            <a:extLst>
              <a:ext uri="{FF2B5EF4-FFF2-40B4-BE49-F238E27FC236}">
                <a16:creationId xmlns:a16="http://schemas.microsoft.com/office/drawing/2014/main" id="{3B1235F0-C4B9-254C-B0CC-30DCC11DA035}"/>
              </a:ext>
            </a:extLst>
          </p:cNvPr>
          <p:cNvSpPr>
            <a:spLocks noGrp="1"/>
          </p:cNvSpPr>
          <p:nvPr>
            <p:ph type="ctrTitle"/>
          </p:nvPr>
        </p:nvSpPr>
        <p:spPr>
          <a:xfrm>
            <a:off x="207820" y="1713599"/>
            <a:ext cx="11785399" cy="3430801"/>
          </a:xfrm>
          <a:prstGeom prst="rect">
            <a:avLst/>
          </a:prstGeom>
        </p:spPr>
        <p:txBody>
          <a:bodyPr anchor="ctr">
            <a:normAutofit/>
          </a:bodyPr>
          <a:lstStyle>
            <a:lvl1pPr algn="l">
              <a:defRPr sz="3600" b="1" i="0">
                <a:solidFill>
                  <a:srgbClr val="0090C2"/>
                </a:solidFill>
                <a:latin typeface="Arial Black" panose="020B0604020202020204" pitchFamily="34" charset="0"/>
                <a:cs typeface="Arial Black" panose="020B0604020202020204" pitchFamily="34" charset="0"/>
              </a:defRPr>
            </a:lvl1pPr>
          </a:lstStyle>
          <a:p>
            <a:r>
              <a:rPr lang="en-GB"/>
              <a:t>Click to edit Master title style</a:t>
            </a:r>
            <a:endParaRPr lang="en-US"/>
          </a:p>
        </p:txBody>
      </p:sp>
      <p:sp>
        <p:nvSpPr>
          <p:cNvPr id="6"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426176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ED5C2C-E882-1C40-B169-ECC6B773F1ED}"/>
              </a:ext>
            </a:extLst>
          </p:cNvPr>
          <p:cNvSpPr/>
          <p:nvPr userDrawn="1"/>
        </p:nvSpPr>
        <p:spPr>
          <a:xfrm>
            <a:off x="0" y="6001200"/>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a:extLst>
              <a:ext uri="{FF2B5EF4-FFF2-40B4-BE49-F238E27FC236}">
                <a16:creationId xmlns:a16="http://schemas.microsoft.com/office/drawing/2014/main" id="{49CCAFCA-8AD5-A74D-B274-B27ED6F384B4}"/>
              </a:ext>
            </a:extLst>
          </p:cNvPr>
          <p:cNvSpPr/>
          <p:nvPr userDrawn="1"/>
        </p:nvSpPr>
        <p:spPr>
          <a:xfrm>
            <a:off x="0" y="0"/>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a:extLst>
              <a:ext uri="{FF2B5EF4-FFF2-40B4-BE49-F238E27FC236}">
                <a16:creationId xmlns:a16="http://schemas.microsoft.com/office/drawing/2014/main" id="{EFFB7BCD-5A3B-F840-B56F-3122ACC87EAD}"/>
              </a:ext>
            </a:extLst>
          </p:cNvPr>
          <p:cNvSpPr>
            <a:spLocks noGrp="1"/>
          </p:cNvSpPr>
          <p:nvPr>
            <p:ph idx="1"/>
          </p:nvPr>
        </p:nvSpPr>
        <p:spPr>
          <a:xfrm>
            <a:off x="207820" y="1759227"/>
            <a:ext cx="5784270" cy="3339548"/>
          </a:xfrm>
          <a:prstGeom prst="rect">
            <a:avLst/>
          </a:prstGeom>
        </p:spPr>
        <p:txBody>
          <a:bodyPr anchor="ctr"/>
          <a:lstStyle>
            <a:lvl1pPr>
              <a:defRPr b="1" i="0">
                <a:latin typeface="Arial" panose="020B0604020202020204" pitchFamily="34" charset="0"/>
                <a:cs typeface="Arial" panose="020B0604020202020204" pitchFamily="34" charset="0"/>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2">
            <a:extLst>
              <a:ext uri="{FF2B5EF4-FFF2-40B4-BE49-F238E27FC236}">
                <a16:creationId xmlns:a16="http://schemas.microsoft.com/office/drawing/2014/main" id="{F86EB8AF-7083-E546-AB9B-D33237DBF577}"/>
              </a:ext>
            </a:extLst>
          </p:cNvPr>
          <p:cNvSpPr>
            <a:spLocks noGrp="1"/>
          </p:cNvSpPr>
          <p:nvPr>
            <p:ph idx="13"/>
          </p:nvPr>
        </p:nvSpPr>
        <p:spPr>
          <a:xfrm>
            <a:off x="6208950" y="1759227"/>
            <a:ext cx="5784269" cy="3339548"/>
          </a:xfrm>
          <a:prstGeom prst="rect">
            <a:avLst/>
          </a:prstGeom>
        </p:spPr>
        <p:txBody>
          <a:bodyPr anchor="ctr"/>
          <a:lstStyle>
            <a:lvl1pPr>
              <a:defRPr b="1" i="0">
                <a:latin typeface="Arial" panose="020B0604020202020204" pitchFamily="34" charset="0"/>
                <a:cs typeface="Arial" panose="020B0604020202020204" pitchFamily="34" charset="0"/>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9"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59038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9595B2-9886-6343-94DB-5C397191BB3E}"/>
              </a:ext>
            </a:extLst>
          </p:cNvPr>
          <p:cNvSpPr/>
          <p:nvPr userDrawn="1"/>
        </p:nvSpPr>
        <p:spPr>
          <a:xfrm>
            <a:off x="0" y="856800"/>
            <a:ext cx="12192000" cy="5144402"/>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a:extLst>
              <a:ext uri="{FF2B5EF4-FFF2-40B4-BE49-F238E27FC236}">
                <a16:creationId xmlns:a16="http://schemas.microsoft.com/office/drawing/2014/main" id="{EFFB7BCD-5A3B-F840-B56F-3122ACC87EAD}"/>
              </a:ext>
            </a:extLst>
          </p:cNvPr>
          <p:cNvSpPr>
            <a:spLocks noGrp="1"/>
          </p:cNvSpPr>
          <p:nvPr>
            <p:ph idx="1"/>
          </p:nvPr>
        </p:nvSpPr>
        <p:spPr>
          <a:xfrm>
            <a:off x="207820" y="1759227"/>
            <a:ext cx="5784270" cy="3339548"/>
          </a:xfrm>
          <a:prstGeom prst="rect">
            <a:avLst/>
          </a:prstGeom>
        </p:spPr>
        <p:txBody>
          <a:bodyPr anchor="ctr"/>
          <a:lstStyle>
            <a:lvl1pPr>
              <a:defRPr b="1" i="0">
                <a:latin typeface="Arial" panose="020B0604020202020204" pitchFamily="34" charset="0"/>
                <a:cs typeface="Arial" panose="020B0604020202020204" pitchFamily="34" charset="0"/>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Content Placeholder 2">
            <a:extLst>
              <a:ext uri="{FF2B5EF4-FFF2-40B4-BE49-F238E27FC236}">
                <a16:creationId xmlns:a16="http://schemas.microsoft.com/office/drawing/2014/main" id="{F86EB8AF-7083-E546-AB9B-D33237DBF577}"/>
              </a:ext>
            </a:extLst>
          </p:cNvPr>
          <p:cNvSpPr>
            <a:spLocks noGrp="1"/>
          </p:cNvSpPr>
          <p:nvPr>
            <p:ph idx="13"/>
          </p:nvPr>
        </p:nvSpPr>
        <p:spPr>
          <a:xfrm>
            <a:off x="6208950" y="1759227"/>
            <a:ext cx="5784269" cy="3339548"/>
          </a:xfrm>
          <a:prstGeom prst="rect">
            <a:avLst/>
          </a:prstGeom>
        </p:spPr>
        <p:txBody>
          <a:bodyPr anchor="ctr"/>
          <a:lstStyle>
            <a:lvl1pPr>
              <a:defRPr b="1" i="0">
                <a:latin typeface="Arial" panose="020B0604020202020204" pitchFamily="34" charset="0"/>
                <a:cs typeface="Arial" panose="020B0604020202020204" pitchFamily="34" charset="0"/>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3694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2ED5C2C-E882-1C40-B169-ECC6B773F1ED}"/>
              </a:ext>
            </a:extLst>
          </p:cNvPr>
          <p:cNvSpPr/>
          <p:nvPr userDrawn="1"/>
        </p:nvSpPr>
        <p:spPr>
          <a:xfrm>
            <a:off x="0" y="6001202"/>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a:extLst>
              <a:ext uri="{FF2B5EF4-FFF2-40B4-BE49-F238E27FC236}">
                <a16:creationId xmlns:a16="http://schemas.microsoft.com/office/drawing/2014/main" id="{49CCAFCA-8AD5-A74D-B274-B27ED6F384B4}"/>
              </a:ext>
            </a:extLst>
          </p:cNvPr>
          <p:cNvSpPr/>
          <p:nvPr userDrawn="1"/>
        </p:nvSpPr>
        <p:spPr>
          <a:xfrm>
            <a:off x="0" y="0"/>
            <a:ext cx="12192000" cy="8568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a:extLst>
              <a:ext uri="{FF2B5EF4-FFF2-40B4-BE49-F238E27FC236}">
                <a16:creationId xmlns:a16="http://schemas.microsoft.com/office/drawing/2014/main" id="{EFFB7BCD-5A3B-F840-B56F-3122ACC87EAD}"/>
              </a:ext>
            </a:extLst>
          </p:cNvPr>
          <p:cNvSpPr>
            <a:spLocks noGrp="1"/>
          </p:cNvSpPr>
          <p:nvPr>
            <p:ph idx="1" hasCustomPrompt="1"/>
          </p:nvPr>
        </p:nvSpPr>
        <p:spPr>
          <a:xfrm>
            <a:off x="207820" y="1759227"/>
            <a:ext cx="3787200" cy="3339548"/>
          </a:xfrm>
          <a:prstGeom prst="rect">
            <a:avLst/>
          </a:prstGeom>
        </p:spPr>
        <p:txBody>
          <a:bodyPr/>
          <a:lstStyle/>
          <a:p>
            <a:pPr lvl="1"/>
            <a:r>
              <a:rPr lang="en-GB"/>
              <a:t>Second level</a:t>
            </a:r>
          </a:p>
          <a:p>
            <a:pPr lvl="2"/>
            <a:r>
              <a:rPr lang="en-GB"/>
              <a:t>Third level</a:t>
            </a:r>
          </a:p>
          <a:p>
            <a:pPr lvl="3"/>
            <a:r>
              <a:rPr lang="en-GB"/>
              <a:t>Fourth level</a:t>
            </a:r>
          </a:p>
          <a:p>
            <a:pPr lvl="4"/>
            <a:r>
              <a:rPr lang="en-GB"/>
              <a:t>Fifth level</a:t>
            </a:r>
            <a:endParaRPr lang="en-US"/>
          </a:p>
        </p:txBody>
      </p:sp>
      <p:sp>
        <p:nvSpPr>
          <p:cNvPr id="9" name="Content Placeholder 2">
            <a:extLst>
              <a:ext uri="{FF2B5EF4-FFF2-40B4-BE49-F238E27FC236}">
                <a16:creationId xmlns:a16="http://schemas.microsoft.com/office/drawing/2014/main" id="{05F1982A-FB59-3245-976F-F8CADE13B0E1}"/>
              </a:ext>
            </a:extLst>
          </p:cNvPr>
          <p:cNvSpPr>
            <a:spLocks noGrp="1"/>
          </p:cNvSpPr>
          <p:nvPr>
            <p:ph idx="13" hasCustomPrompt="1"/>
          </p:nvPr>
        </p:nvSpPr>
        <p:spPr>
          <a:xfrm>
            <a:off x="8196982" y="1759227"/>
            <a:ext cx="3787200" cy="3339548"/>
          </a:xfrm>
          <a:prstGeom prst="rect">
            <a:avLst/>
          </a:prstGeom>
        </p:spPr>
        <p:txBody>
          <a:bodyPr/>
          <a:lstStyle/>
          <a:p>
            <a:pPr lvl="1"/>
            <a:r>
              <a:rPr lang="en-GB"/>
              <a:t>Second level</a:t>
            </a:r>
          </a:p>
          <a:p>
            <a:pPr lvl="2"/>
            <a:r>
              <a:rPr lang="en-GB"/>
              <a:t>Third level</a:t>
            </a:r>
          </a:p>
          <a:p>
            <a:pPr lvl="3"/>
            <a:r>
              <a:rPr lang="en-GB"/>
              <a:t>Fourth level</a:t>
            </a:r>
          </a:p>
          <a:p>
            <a:pPr lvl="4"/>
            <a:r>
              <a:rPr lang="en-GB"/>
              <a:t>Fifth level</a:t>
            </a:r>
            <a:endParaRPr lang="en-US"/>
          </a:p>
        </p:txBody>
      </p:sp>
      <p:sp>
        <p:nvSpPr>
          <p:cNvPr id="10" name="Content Placeholder 2">
            <a:extLst>
              <a:ext uri="{FF2B5EF4-FFF2-40B4-BE49-F238E27FC236}">
                <a16:creationId xmlns:a16="http://schemas.microsoft.com/office/drawing/2014/main" id="{26C50BF5-FA24-E349-9264-0AA41C59819D}"/>
              </a:ext>
            </a:extLst>
          </p:cNvPr>
          <p:cNvSpPr>
            <a:spLocks noGrp="1"/>
          </p:cNvSpPr>
          <p:nvPr>
            <p:ph idx="14" hasCustomPrompt="1"/>
          </p:nvPr>
        </p:nvSpPr>
        <p:spPr>
          <a:xfrm>
            <a:off x="4202401" y="1759227"/>
            <a:ext cx="3787200" cy="3339548"/>
          </a:xfrm>
          <a:prstGeom prst="rect">
            <a:avLst/>
          </a:prstGeom>
        </p:spPr>
        <p:txBody>
          <a:bodyPr/>
          <a:lstStyle/>
          <a:p>
            <a:pPr lvl="1"/>
            <a:r>
              <a:rPr lang="en-GB"/>
              <a:t>Second level</a:t>
            </a:r>
          </a:p>
          <a:p>
            <a:pPr lvl="2"/>
            <a:r>
              <a:rPr lang="en-GB"/>
              <a:t>Third level</a:t>
            </a:r>
          </a:p>
          <a:p>
            <a:pPr lvl="3"/>
            <a:r>
              <a:rPr lang="en-GB"/>
              <a:t>Fourth level</a:t>
            </a:r>
          </a:p>
          <a:p>
            <a:pPr lvl="4"/>
            <a:r>
              <a:rPr lang="en-GB"/>
              <a:t>Fifth level</a:t>
            </a:r>
            <a:endParaRPr lang="en-US"/>
          </a:p>
        </p:txBody>
      </p:sp>
      <p:sp>
        <p:nvSpPr>
          <p:cNvPr id="12"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182905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B8CDE871-C786-B24B-A6A5-6E2135D9E7D5}"/>
              </a:ext>
            </a:extLst>
          </p:cNvPr>
          <p:cNvSpPr>
            <a:spLocks noGrp="1"/>
          </p:cNvSpPr>
          <p:nvPr>
            <p:ph idx="1"/>
          </p:nvPr>
        </p:nvSpPr>
        <p:spPr>
          <a:xfrm>
            <a:off x="207820" y="1759227"/>
            <a:ext cx="6918537" cy="3339548"/>
          </a:xfrm>
          <a:prstGeom prst="rect">
            <a:avLst/>
          </a:prstGeom>
        </p:spPr>
        <p:txBody>
          <a:bodyPr anchor="ctr"/>
          <a:lstStyle>
            <a:lvl1pPr>
              <a:defRPr b="1" i="0">
                <a:latin typeface="Arial" panose="020B0604020202020204" pitchFamily="34" charset="0"/>
                <a:cs typeface="Arial" panose="020B0604020202020204" pitchFamily="34" charset="0"/>
              </a:defRPr>
            </a:lvl1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Slide Number Placeholder 5">
            <a:extLst>
              <a:ext uri="{FF2B5EF4-FFF2-40B4-BE49-F238E27FC236}">
                <a16:creationId xmlns:a16="http://schemas.microsoft.com/office/drawing/2014/main" id="{69B09D38-922C-3A4A-A3C1-C1896BF1EC2A}"/>
              </a:ext>
            </a:extLst>
          </p:cNvPr>
          <p:cNvSpPr>
            <a:spLocks noGrp="1"/>
          </p:cNvSpPr>
          <p:nvPr>
            <p:ph type="sldNum" sz="quarter" idx="12"/>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310292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5" name="Flowchart: Delay 4">
            <a:extLst>
              <a:ext uri="{FF2B5EF4-FFF2-40B4-BE49-F238E27FC236}">
                <a16:creationId xmlns:a16="http://schemas.microsoft.com/office/drawing/2014/main" id="{8F0CD463-940D-082F-2CF1-0EC1B5042A73}"/>
              </a:ext>
            </a:extLst>
          </p:cNvPr>
          <p:cNvSpPr/>
          <p:nvPr userDrawn="1"/>
        </p:nvSpPr>
        <p:spPr>
          <a:xfrm>
            <a:off x="0" y="0"/>
            <a:ext cx="3593805" cy="6858000"/>
          </a:xfrm>
          <a:prstGeom prst="flowChartDelay">
            <a:avLst/>
          </a:prstGeom>
          <a:solidFill>
            <a:srgbClr val="F58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1">
            <a:extLst>
              <a:ext uri="{FF2B5EF4-FFF2-40B4-BE49-F238E27FC236}">
                <a16:creationId xmlns:a16="http://schemas.microsoft.com/office/drawing/2014/main" id="{B7FE82F1-6467-C8FE-2E16-7776C5AFFBDE}"/>
              </a:ext>
            </a:extLst>
          </p:cNvPr>
          <p:cNvSpPr txBox="1">
            <a:spLocks/>
          </p:cNvSpPr>
          <p:nvPr userDrawn="1"/>
        </p:nvSpPr>
        <p:spPr>
          <a:xfrm>
            <a:off x="686834" y="988682"/>
            <a:ext cx="3200400" cy="4461163"/>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spcAft>
                <a:spcPts val="600"/>
              </a:spcAft>
              <a:buNone/>
              <a:defRPr sz="3600" b="1" i="0" kern="1200">
                <a:solidFill>
                  <a:srgbClr val="0090C2"/>
                </a:solidFill>
                <a:latin typeface="Arial Black" panose="020B0604020202020204" pitchFamily="34" charset="0"/>
                <a:ea typeface="+mj-ea"/>
                <a:cs typeface="Arial Black" panose="020B0604020202020204" pitchFamily="34" charset="0"/>
              </a:defRPr>
            </a:lvl1pPr>
          </a:lstStyle>
          <a:p>
            <a:pPr marL="0" marR="0" lvl="0" indent="0" algn="l" defTabSz="914400" rtl="0" eaLnBrk="1" fontAlgn="auto" latinLnBrk="0" hangingPunct="1">
              <a:lnSpc>
                <a:spcPct val="90000"/>
              </a:lnSpc>
              <a:spcBef>
                <a:spcPct val="0"/>
              </a:spcBef>
              <a:spcAft>
                <a:spcPts val="600"/>
              </a:spcAft>
              <a:buClrTx/>
              <a:buSzTx/>
              <a:buFontTx/>
              <a:buNone/>
              <a:tabLst/>
              <a:defRPr/>
            </a:pPr>
            <a:endParaRPr kumimoji="0" lang="en-US" sz="4400" b="1" i="0" u="none" strike="noStrike" kern="1200" cap="none" spc="0" normalizeH="0" baseline="0" noProof="0">
              <a:ln>
                <a:noFill/>
              </a:ln>
              <a:solidFill>
                <a:srgbClr val="FFFFFF"/>
              </a:solidFill>
              <a:effectLst/>
              <a:uLnTx/>
              <a:uFillTx/>
              <a:latin typeface="Calibri Light" panose="020F0302020204030204"/>
              <a:ea typeface="+mj-ea"/>
              <a:cs typeface="+mj-cs"/>
            </a:endParaRPr>
          </a:p>
        </p:txBody>
      </p:sp>
      <p:sp>
        <p:nvSpPr>
          <p:cNvPr id="2" name="Title 1"/>
          <p:cNvSpPr>
            <a:spLocks noGrp="1"/>
          </p:cNvSpPr>
          <p:nvPr>
            <p:ph type="title"/>
          </p:nvPr>
        </p:nvSpPr>
        <p:spPr>
          <a:xfrm>
            <a:off x="514935" y="1594884"/>
            <a:ext cx="2796364" cy="3731973"/>
          </a:xfrm>
        </p:spPr>
        <p:txBody>
          <a:bodyPr>
            <a:normAutofit/>
          </a:bodyPr>
          <a:lstStyle>
            <a:lvl1pPr>
              <a:defRPr sz="4400">
                <a:solidFill>
                  <a:schemeClr val="bg1"/>
                </a:solidFill>
                <a:latin typeface="+mj-lt"/>
              </a:defRPr>
            </a:lvl1pPr>
          </a:lstStyle>
          <a:p>
            <a:r>
              <a:rPr lang="en-US"/>
              <a:t>Click to edit Master title style</a:t>
            </a:r>
          </a:p>
        </p:txBody>
      </p:sp>
    </p:spTree>
    <p:extLst>
      <p:ext uri="{BB962C8B-B14F-4D97-AF65-F5344CB8AC3E}">
        <p14:creationId xmlns:p14="http://schemas.microsoft.com/office/powerpoint/2010/main" val="421100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C7B1B52-BB96-B597-84B6-DD369C7732DB}"/>
              </a:ext>
            </a:extLst>
          </p:cNvPr>
          <p:cNvSpPr/>
          <p:nvPr userDrawn="1"/>
        </p:nvSpPr>
        <p:spPr>
          <a:xfrm>
            <a:off x="0" y="0"/>
            <a:ext cx="5157787" cy="6858000"/>
          </a:xfrm>
          <a:prstGeom prst="rect">
            <a:avLst/>
          </a:prstGeom>
          <a:solidFill>
            <a:srgbClr val="FAF0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a:extLst>
              <a:ext uri="{FF2B5EF4-FFF2-40B4-BE49-F238E27FC236}">
                <a16:creationId xmlns:a16="http://schemas.microsoft.com/office/drawing/2014/main" id="{8E564C6E-DEE5-8E14-4BB7-50D591651A99}"/>
              </a:ext>
            </a:extLst>
          </p:cNvPr>
          <p:cNvSpPr>
            <a:spLocks noGrp="1"/>
          </p:cNvSpPr>
          <p:nvPr>
            <p:ph type="title"/>
          </p:nvPr>
        </p:nvSpPr>
        <p:spPr>
          <a:xfrm>
            <a:off x="838200" y="68262"/>
            <a:ext cx="3544019" cy="5832206"/>
          </a:xfrm>
        </p:spPr>
        <p:txBody>
          <a:bodyPr>
            <a:normAutofit/>
          </a:bodyPr>
          <a:lstStyle>
            <a:lvl1pPr>
              <a:defRPr lang="en-AU" sz="3600" b="1" i="0" kern="1200" dirty="0">
                <a:solidFill>
                  <a:srgbClr val="0090C2"/>
                </a:solidFill>
                <a:latin typeface="Arial Black" panose="020B0604020202020204" pitchFamily="34" charset="0"/>
                <a:ea typeface="+mj-ea"/>
                <a:cs typeface="Arial Black" panose="020B0604020202020204" pitchFamily="34" charset="0"/>
              </a:defRPr>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3691AB3F-BC2A-23A6-7DBF-89DC3019CAA0}"/>
              </a:ext>
            </a:extLst>
          </p:cNvPr>
          <p:cNvSpPr>
            <a:spLocks noGrp="1"/>
          </p:cNvSpPr>
          <p:nvPr>
            <p:ph type="body" idx="1"/>
          </p:nvPr>
        </p:nvSpPr>
        <p:spPr>
          <a:xfrm>
            <a:off x="5997575" y="1219382"/>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4E2992-D6E9-96D5-1AE0-251659A35684}"/>
              </a:ext>
            </a:extLst>
          </p:cNvPr>
          <p:cNvSpPr>
            <a:spLocks noGrp="1"/>
          </p:cNvSpPr>
          <p:nvPr>
            <p:ph sz="half" idx="2"/>
          </p:nvPr>
        </p:nvSpPr>
        <p:spPr>
          <a:xfrm>
            <a:off x="5997574" y="2043294"/>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E4DF1235-792A-35AE-D0DA-7B1E6B9C0319}"/>
              </a:ext>
            </a:extLst>
          </p:cNvPr>
          <p:cNvSpPr>
            <a:spLocks noGrp="1"/>
          </p:cNvSpPr>
          <p:nvPr>
            <p:ph type="dt" sz="half" idx="10"/>
          </p:nvPr>
        </p:nvSpPr>
        <p:spPr/>
        <p:txBody>
          <a:bodyPr/>
          <a:lstStyle/>
          <a:p>
            <a:fld id="{C58D469A-DB0C-4E86-885B-33FB2A551A45}" type="datetimeFigureOut">
              <a:rPr lang="en-AU" smtClean="0"/>
              <a:t>19/03/2024</a:t>
            </a:fld>
            <a:endParaRPr lang="en-AU"/>
          </a:p>
        </p:txBody>
      </p:sp>
      <p:sp>
        <p:nvSpPr>
          <p:cNvPr id="8" name="Footer Placeholder 7">
            <a:extLst>
              <a:ext uri="{FF2B5EF4-FFF2-40B4-BE49-F238E27FC236}">
                <a16:creationId xmlns:a16="http://schemas.microsoft.com/office/drawing/2014/main" id="{61BA1E61-D623-61FB-BE08-E2908FE36FC1}"/>
              </a:ext>
            </a:extLst>
          </p:cNvPr>
          <p:cNvSpPr>
            <a:spLocks noGrp="1"/>
          </p:cNvSpPr>
          <p:nvPr>
            <p:ph type="ftr" sz="quarter" idx="11"/>
          </p:nvPr>
        </p:nvSpPr>
        <p:spPr/>
        <p:txBody>
          <a:bodyPr/>
          <a:lstStyle/>
          <a:p>
            <a:endParaRPr lang="en-AU"/>
          </a:p>
        </p:txBody>
      </p:sp>
      <p:sp>
        <p:nvSpPr>
          <p:cNvPr id="12" name="Slide Number Placeholder 5">
            <a:extLst>
              <a:ext uri="{FF2B5EF4-FFF2-40B4-BE49-F238E27FC236}">
                <a16:creationId xmlns:a16="http://schemas.microsoft.com/office/drawing/2014/main" id="{B162939B-A032-4BDA-2B55-3C84294C1156}"/>
              </a:ext>
            </a:extLst>
          </p:cNvPr>
          <p:cNvSpPr txBox="1">
            <a:spLocks/>
          </p:cNvSpPr>
          <p:nvPr userDrawn="1"/>
        </p:nvSpPr>
        <p:spPr>
          <a:xfrm>
            <a:off x="449450" y="6416299"/>
            <a:ext cx="495947" cy="441702"/>
          </a:xfrm>
          <a:prstGeom prst="rect">
            <a:avLst/>
          </a:prstGeom>
          <a:solidFill>
            <a:schemeClr val="accent4">
              <a:lumMod val="40000"/>
              <a:lumOff val="60000"/>
            </a:schemeClr>
          </a:solidFill>
        </p:spPr>
        <p:txBody>
          <a:bodyPr vert="horz" lIns="91440" tIns="45720" rIns="91440" bIns="45720" rtlCol="0" anchor="ctr"/>
          <a:lstStyle>
            <a:defPPr>
              <a:defRPr lang="en-US"/>
            </a:defPPr>
            <a:lvl1pPr marL="0" algn="r" defTabSz="914400" rtl="0" eaLnBrk="1" latinLnBrk="0" hangingPunct="1">
              <a:defRPr lang="en-US" sz="1800" b="1" i="0" kern="1200" smtClean="0">
                <a:solidFill>
                  <a:schemeClr val="bg2">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B58AFE-E949-5449-BA34-C58BD9114F5E}" type="slidenum">
              <a:rPr lang="en-AU" smtClean="0"/>
              <a:pPr/>
              <a:t>‹#›</a:t>
            </a:fld>
            <a:endParaRPr lang="en-AU"/>
          </a:p>
        </p:txBody>
      </p:sp>
    </p:spTree>
    <p:extLst>
      <p:ext uri="{BB962C8B-B14F-4D97-AF65-F5344CB8AC3E}">
        <p14:creationId xmlns:p14="http://schemas.microsoft.com/office/powerpoint/2010/main" val="389228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FB359A-D2F5-F64B-8A4A-54AC2AB2D3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6FF0506-5938-5B4D-A6FB-17EF934D6E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5">
            <a:extLst>
              <a:ext uri="{FF2B5EF4-FFF2-40B4-BE49-F238E27FC236}">
                <a16:creationId xmlns:a16="http://schemas.microsoft.com/office/drawing/2014/main" id="{69B09D38-922C-3A4A-A3C1-C1896BF1EC2A}"/>
              </a:ext>
            </a:extLst>
          </p:cNvPr>
          <p:cNvSpPr>
            <a:spLocks noGrp="1"/>
          </p:cNvSpPr>
          <p:nvPr>
            <p:ph type="sldNum" sz="quarter" idx="4"/>
          </p:nvPr>
        </p:nvSpPr>
        <p:spPr>
          <a:xfrm>
            <a:off x="449450" y="6416299"/>
            <a:ext cx="495947" cy="441702"/>
          </a:xfrm>
          <a:prstGeom prst="rect">
            <a:avLst/>
          </a:prstGeom>
          <a:solidFill>
            <a:schemeClr val="accent4">
              <a:lumMod val="40000"/>
              <a:lumOff val="60000"/>
            </a:schemeClr>
          </a:solidFill>
        </p:spPr>
        <p:txBody>
          <a:bodyPr/>
          <a:lstStyle>
            <a:lvl1pPr>
              <a:defRPr lang="en-US" sz="1800" b="1" i="0" kern="1200" smtClean="0">
                <a:solidFill>
                  <a:schemeClr val="bg2">
                    <a:lumMod val="50000"/>
                  </a:schemeClr>
                </a:solidFill>
                <a:latin typeface="+mn-lt"/>
                <a:ea typeface="+mn-ea"/>
                <a:cs typeface="+mn-cs"/>
              </a:defRPr>
            </a:lvl1pPr>
          </a:lstStyle>
          <a:p>
            <a:fld id="{F1B58AFE-E949-5449-BA34-C58BD9114F5E}" type="slidenum">
              <a:rPr lang="en-AU" smtClean="0"/>
              <a:pPr/>
              <a:t>‹#›</a:t>
            </a:fld>
            <a:endParaRPr lang="en-AU"/>
          </a:p>
        </p:txBody>
      </p:sp>
    </p:spTree>
    <p:extLst>
      <p:ext uri="{BB962C8B-B14F-4D97-AF65-F5344CB8AC3E}">
        <p14:creationId xmlns:p14="http://schemas.microsoft.com/office/powerpoint/2010/main" val="1506328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1" r:id="rId8"/>
    <p:sldLayoutId id="2147483672" r:id="rId9"/>
  </p:sldLayoutIdLst>
  <p:hf hdr="0" ftr="0" dt="0"/>
  <p:txStyles>
    <p:titleStyle>
      <a:lvl1pPr algn="l" defTabSz="914400" rtl="0" eaLnBrk="1" latinLnBrk="0" hangingPunct="1">
        <a:lnSpc>
          <a:spcPct val="90000"/>
        </a:lnSpc>
        <a:spcBef>
          <a:spcPct val="0"/>
        </a:spcBef>
        <a:spcAft>
          <a:spcPts val="600"/>
        </a:spcAft>
        <a:buNone/>
        <a:defRPr sz="3600" b="1" i="0" kern="1200">
          <a:solidFill>
            <a:srgbClr val="0090C2"/>
          </a:solidFill>
          <a:latin typeface="Arial" panose="020B0604020202020204" pitchFamily="34" charset="0"/>
          <a:ea typeface="+mj-ea"/>
          <a:cs typeface="Arial" panose="020B0604020202020204" pitchFamily="34" charset="0"/>
        </a:defRPr>
      </a:lvl1pPr>
    </p:titleStyle>
    <p:bodyStyle>
      <a:lvl1pPr marL="144000" indent="-144000" algn="l" defTabSz="914400" rtl="0" eaLnBrk="1" latinLnBrk="0" hangingPunct="1">
        <a:lnSpc>
          <a:spcPct val="90000"/>
        </a:lnSpc>
        <a:spcBef>
          <a:spcPts val="0"/>
        </a:spcBef>
        <a:spcAft>
          <a:spcPts val="600"/>
        </a:spcAft>
        <a:buFont typeface="Arial" panose="020B0604020202020204" pitchFamily="34" charset="0"/>
        <a:buChar char="•"/>
        <a:defRPr sz="2400" b="1" i="0" kern="1200">
          <a:solidFill>
            <a:srgbClr val="0090C2"/>
          </a:solidFill>
          <a:latin typeface="Arial" panose="020B0604020202020204" pitchFamily="34" charset="0"/>
          <a:ea typeface="+mn-ea"/>
          <a:cs typeface="Arial" panose="020B0604020202020204" pitchFamily="34" charset="0"/>
        </a:defRPr>
      </a:lvl1pPr>
      <a:lvl2pPr marL="180000" indent="-180000" algn="l" defTabSz="914400" rtl="0" eaLnBrk="1" latinLnBrk="0" hangingPunct="1">
        <a:lnSpc>
          <a:spcPct val="90000"/>
        </a:lnSpc>
        <a:spcBef>
          <a:spcPts val="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80000" indent="-1800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80000" indent="-1800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180000" indent="-1800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tcg.uis.unesco.org/wp-content/uploads/sites/4/2022/11/WG_GAML_5_ISSE_ACER.pdf#:~:text=The%20International%20Standard%20Setting%20Exercise%20is%20a%20step,assessments%20for%20monitoring%20progress%20towards%20achieving%20SDG%204." TargetMode="External"/><Relationship Id="rId4" Type="http://schemas.openxmlformats.org/officeDocument/2006/relationships/hyperlink" Target="https://learning-progression-explorer.acer.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hyperlink" Target="https://learningdata.uis.unesco.org/index.php/navigator/what-are-the-options-for-reporting-on-sdg-indicator-4-1-1/#4.4"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tcg.uis.unesco.org/wp-content/uploads/sites/4/2022/11/WG_GAML_12_Pairwise-Comparison-Method_ACER.pdf"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research.acer.edu.au/gem/20/"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B69D-33F6-79CB-D97E-A9C609ADB411}"/>
              </a:ext>
            </a:extLst>
          </p:cNvPr>
          <p:cNvSpPr>
            <a:spLocks noGrp="1"/>
          </p:cNvSpPr>
          <p:nvPr>
            <p:ph type="ctrTitle"/>
          </p:nvPr>
        </p:nvSpPr>
        <p:spPr>
          <a:xfrm>
            <a:off x="193964" y="3075147"/>
            <a:ext cx="11804071" cy="2834650"/>
          </a:xfrm>
        </p:spPr>
        <p:txBody>
          <a:bodyPr>
            <a:normAutofit/>
          </a:bodyPr>
          <a:lstStyle/>
          <a:p>
            <a:pPr>
              <a:lnSpc>
                <a:spcPct val="100000"/>
              </a:lnSpc>
              <a:spcAft>
                <a:spcPts val="0"/>
              </a:spcAft>
            </a:pPr>
            <a:r>
              <a:rPr lang="en-AU" dirty="0">
                <a:solidFill>
                  <a:srgbClr val="206FB7"/>
                </a:solidFill>
              </a:rPr>
              <a:t>Reporting against SDG 4.1.1</a:t>
            </a:r>
            <a:br>
              <a:rPr lang="en-AU" dirty="0">
                <a:solidFill>
                  <a:srgbClr val="206FB7"/>
                </a:solidFill>
              </a:rPr>
            </a:br>
            <a:br>
              <a:rPr lang="en-AU" dirty="0">
                <a:solidFill>
                  <a:srgbClr val="206FB7"/>
                </a:solidFill>
              </a:rPr>
            </a:br>
            <a:r>
              <a:rPr lang="en-AU" sz="1800" b="0" dirty="0">
                <a:solidFill>
                  <a:srgbClr val="206FB7"/>
                </a:solidFill>
                <a:latin typeface="Arial" panose="020B0604020202020204" pitchFamily="34" charset="0"/>
                <a:cs typeface="Arial" panose="020B0604020202020204" pitchFamily="34" charset="0"/>
              </a:rPr>
              <a:t>Colin Watson, ACER UK</a:t>
            </a:r>
            <a:br>
              <a:rPr lang="en-AU" sz="1800" b="0" dirty="0">
                <a:solidFill>
                  <a:srgbClr val="206FB7"/>
                </a:solidFill>
                <a:latin typeface="Arial" panose="020B0604020202020204" pitchFamily="34" charset="0"/>
                <a:cs typeface="Arial" panose="020B0604020202020204" pitchFamily="34" charset="0"/>
              </a:rPr>
            </a:br>
            <a:br>
              <a:rPr lang="en-AU" sz="1800" b="0" dirty="0">
                <a:solidFill>
                  <a:srgbClr val="206FB7"/>
                </a:solidFill>
                <a:latin typeface="Arial" panose="020B0604020202020204" pitchFamily="34" charset="0"/>
                <a:cs typeface="Arial" panose="020B0604020202020204" pitchFamily="34" charset="0"/>
              </a:rPr>
            </a:br>
            <a:r>
              <a:rPr lang="en-AU" sz="1800" b="0" dirty="0">
                <a:solidFill>
                  <a:srgbClr val="206FB7"/>
                </a:solidFill>
                <a:latin typeface="Arial" panose="020B0604020202020204" pitchFamily="34" charset="0"/>
                <a:cs typeface="Arial" panose="020B0604020202020204" pitchFamily="34" charset="0"/>
              </a:rPr>
              <a:t>19 March 2024</a:t>
            </a:r>
          </a:p>
        </p:txBody>
      </p:sp>
      <p:pic>
        <p:nvPicPr>
          <p:cNvPr id="7" name="Picture 6" descr="A black and white logo&#10;&#10;Description automatically generated">
            <a:extLst>
              <a:ext uri="{FF2B5EF4-FFF2-40B4-BE49-F238E27FC236}">
                <a16:creationId xmlns:a16="http://schemas.microsoft.com/office/drawing/2014/main" id="{60EF7DFA-053B-EE3F-0803-ABF252165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065" y="1269873"/>
            <a:ext cx="3271003" cy="1110906"/>
          </a:xfrm>
          <a:prstGeom prst="rect">
            <a:avLst/>
          </a:prstGeom>
        </p:spPr>
      </p:pic>
    </p:spTree>
    <p:extLst>
      <p:ext uri="{BB962C8B-B14F-4D97-AF65-F5344CB8AC3E}">
        <p14:creationId xmlns:p14="http://schemas.microsoft.com/office/powerpoint/2010/main" val="1349532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B69D-33F6-79CB-D97E-A9C609ADB411}"/>
              </a:ext>
            </a:extLst>
          </p:cNvPr>
          <p:cNvSpPr>
            <a:spLocks noGrp="1"/>
          </p:cNvSpPr>
          <p:nvPr>
            <p:ph type="ctrTitle"/>
          </p:nvPr>
        </p:nvSpPr>
        <p:spPr>
          <a:xfrm>
            <a:off x="207820" y="3428999"/>
            <a:ext cx="11804071" cy="2220103"/>
          </a:xfrm>
        </p:spPr>
        <p:txBody>
          <a:bodyPr>
            <a:normAutofit/>
          </a:bodyPr>
          <a:lstStyle/>
          <a:p>
            <a:pPr>
              <a:lnSpc>
                <a:spcPct val="100000"/>
              </a:lnSpc>
            </a:pPr>
            <a:r>
              <a:rPr lang="en-AU" dirty="0">
                <a:solidFill>
                  <a:srgbClr val="206FB7"/>
                </a:solidFill>
              </a:rPr>
              <a:t>Linking national assessments to global standards</a:t>
            </a:r>
            <a:endParaRPr lang="en-AU" sz="1800" b="0" dirty="0">
              <a:solidFill>
                <a:srgbClr val="206FB7"/>
              </a:solidFill>
              <a:latin typeface="Arial" panose="020B0604020202020204" pitchFamily="34" charset="0"/>
              <a:cs typeface="Arial" panose="020B0604020202020204" pitchFamily="34" charset="0"/>
            </a:endParaRPr>
          </a:p>
        </p:txBody>
      </p:sp>
      <p:pic>
        <p:nvPicPr>
          <p:cNvPr id="7" name="Picture 6" descr="A black and white logo&#10;&#10;Description automatically generated">
            <a:extLst>
              <a:ext uri="{FF2B5EF4-FFF2-40B4-BE49-F238E27FC236}">
                <a16:creationId xmlns:a16="http://schemas.microsoft.com/office/drawing/2014/main" id="{60EF7DFA-053B-EE3F-0803-ABF252165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724" y="1208897"/>
            <a:ext cx="3271003" cy="1110906"/>
          </a:xfrm>
          <a:prstGeom prst="rect">
            <a:avLst/>
          </a:prstGeom>
        </p:spPr>
      </p:pic>
    </p:spTree>
    <p:extLst>
      <p:ext uri="{BB962C8B-B14F-4D97-AF65-F5344CB8AC3E}">
        <p14:creationId xmlns:p14="http://schemas.microsoft.com/office/powerpoint/2010/main" val="393653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Assessment </a:t>
            </a:r>
            <a:br>
              <a:rPr lang="en-GB" dirty="0">
                <a:solidFill>
                  <a:srgbClr val="206FB7"/>
                </a:solidFill>
              </a:rPr>
            </a:br>
            <a:r>
              <a:rPr lang="en-GB" dirty="0">
                <a:solidFill>
                  <a:srgbClr val="206FB7"/>
                </a:solidFill>
              </a:rPr>
              <a:t>for </a:t>
            </a:r>
            <a:br>
              <a:rPr lang="en-GB" dirty="0">
                <a:solidFill>
                  <a:srgbClr val="206FB7"/>
                </a:solidFill>
              </a:rPr>
            </a:br>
            <a:r>
              <a:rPr lang="en-GB" dirty="0">
                <a:solidFill>
                  <a:srgbClr val="206FB7"/>
                </a:solidFill>
              </a:rPr>
              <a:t>Minimum </a:t>
            </a:r>
            <a:br>
              <a:rPr lang="en-GB" dirty="0">
                <a:solidFill>
                  <a:srgbClr val="206FB7"/>
                </a:solidFill>
              </a:rPr>
            </a:br>
            <a:r>
              <a:rPr lang="en-GB" dirty="0">
                <a:solidFill>
                  <a:srgbClr val="206FB7"/>
                </a:solidFill>
              </a:rPr>
              <a:t>Proficiency </a:t>
            </a:r>
            <a:br>
              <a:rPr lang="en-GB" dirty="0">
                <a:solidFill>
                  <a:srgbClr val="206FB7"/>
                </a:solidFill>
              </a:rPr>
            </a:br>
            <a:r>
              <a:rPr lang="en-GB" dirty="0">
                <a:solidFill>
                  <a:srgbClr val="206FB7"/>
                </a:solidFill>
              </a:rPr>
              <a:t>Level</a:t>
            </a:r>
            <a:br>
              <a:rPr lang="en-GB" dirty="0">
                <a:solidFill>
                  <a:srgbClr val="206FB7"/>
                </a:solidFill>
              </a:rPr>
            </a:br>
            <a:br>
              <a:rPr lang="en-GB" dirty="0">
                <a:solidFill>
                  <a:srgbClr val="206FB7"/>
                </a:solidFill>
              </a:rPr>
            </a:br>
            <a:r>
              <a:rPr lang="en-GB" dirty="0">
                <a:solidFill>
                  <a:srgbClr val="206FB7"/>
                </a:solidFill>
              </a:rPr>
              <a:t>(AMPL)</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marL="0" indent="0">
              <a:spcAft>
                <a:spcPts val="1800"/>
              </a:spcAft>
              <a:buNone/>
            </a:pPr>
            <a:r>
              <a:rPr lang="en-GB" dirty="0">
                <a:solidFill>
                  <a:srgbClr val="206FB7"/>
                </a:solidFill>
              </a:rPr>
              <a:t>AMPLs are robust tools to measure the attainment of a single proficiency level (a or b) for reading and mathematics at a given level of the education cycle. </a:t>
            </a:r>
          </a:p>
          <a:p>
            <a:pPr marL="0" indent="0">
              <a:spcAft>
                <a:spcPts val="1800"/>
              </a:spcAft>
              <a:buNone/>
            </a:pPr>
            <a:r>
              <a:rPr lang="en-GB" dirty="0">
                <a:solidFill>
                  <a:srgbClr val="206FB7"/>
                </a:solidFill>
              </a:rPr>
              <a:t>AMPLs allow to identify the proportion of learners achieving at least the Minimum Proficiency Level (MPL).</a:t>
            </a:r>
          </a:p>
          <a:p>
            <a:pPr marL="0" indent="0">
              <a:spcAft>
                <a:spcPts val="1800"/>
              </a:spcAft>
              <a:buNone/>
            </a:pPr>
            <a:endParaRPr lang="en-GB" dirty="0">
              <a:solidFill>
                <a:srgbClr val="206FB7"/>
              </a:solidFill>
            </a:endParaRPr>
          </a:p>
          <a:p>
            <a:pPr marL="0" indent="0" algn="r">
              <a:spcAft>
                <a:spcPts val="1800"/>
              </a:spcAft>
              <a:buNone/>
            </a:pPr>
            <a:r>
              <a:rPr lang="en-GB" dirty="0">
                <a:solidFill>
                  <a:srgbClr val="206FB7"/>
                </a:solidFill>
              </a:rPr>
              <a:t>https://ampl.uis.unesco.org/</a:t>
            </a:r>
          </a:p>
        </p:txBody>
      </p:sp>
    </p:spTree>
    <p:extLst>
      <p:ext uri="{BB962C8B-B14F-4D97-AF65-F5344CB8AC3E}">
        <p14:creationId xmlns:p14="http://schemas.microsoft.com/office/powerpoint/2010/main" val="3280294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Linking a</a:t>
            </a:r>
            <a:br>
              <a:rPr lang="en-GB" dirty="0">
                <a:solidFill>
                  <a:srgbClr val="206FB7"/>
                </a:solidFill>
              </a:rPr>
            </a:br>
            <a:br>
              <a:rPr lang="en-GB" dirty="0">
                <a:solidFill>
                  <a:srgbClr val="206FB7"/>
                </a:solidFill>
              </a:rPr>
            </a:br>
            <a:r>
              <a:rPr lang="en-GB" dirty="0">
                <a:solidFill>
                  <a:srgbClr val="206FB7"/>
                </a:solidFill>
              </a:rPr>
              <a:t>national </a:t>
            </a:r>
            <a:br>
              <a:rPr lang="en-GB" dirty="0">
                <a:solidFill>
                  <a:srgbClr val="206FB7"/>
                </a:solidFill>
              </a:rPr>
            </a:br>
            <a:br>
              <a:rPr lang="en-GB" dirty="0">
                <a:solidFill>
                  <a:srgbClr val="206FB7"/>
                </a:solidFill>
              </a:rPr>
            </a:br>
            <a:r>
              <a:rPr lang="en-GB" dirty="0">
                <a:solidFill>
                  <a:srgbClr val="206FB7"/>
                </a:solidFill>
              </a:rPr>
              <a:t>assessment </a:t>
            </a:r>
            <a:br>
              <a:rPr lang="en-GB" dirty="0">
                <a:solidFill>
                  <a:srgbClr val="206FB7"/>
                </a:solidFill>
              </a:rPr>
            </a:br>
            <a:br>
              <a:rPr lang="en-GB" dirty="0">
                <a:solidFill>
                  <a:srgbClr val="206FB7"/>
                </a:solidFill>
              </a:rPr>
            </a:br>
            <a:r>
              <a:rPr lang="en-GB" dirty="0">
                <a:solidFill>
                  <a:srgbClr val="206FB7"/>
                </a:solidFill>
              </a:rPr>
              <a:t>to AMPL</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marL="0" indent="0">
              <a:spcAft>
                <a:spcPts val="1800"/>
              </a:spcAft>
              <a:buNone/>
            </a:pPr>
            <a:r>
              <a:rPr lang="en-GB" dirty="0">
                <a:solidFill>
                  <a:srgbClr val="206FB7"/>
                </a:solidFill>
              </a:rPr>
              <a:t>Standalone</a:t>
            </a:r>
          </a:p>
          <a:p>
            <a:pPr marL="0" indent="0">
              <a:spcAft>
                <a:spcPts val="1800"/>
              </a:spcAft>
              <a:buNone/>
            </a:pPr>
            <a:r>
              <a:rPr lang="en-GB" dirty="0">
                <a:solidFill>
                  <a:srgbClr val="206FB7"/>
                </a:solidFill>
              </a:rPr>
              <a:t>Administering AMPL to a sample of learners at around the same time as the national assessment is administered</a:t>
            </a:r>
          </a:p>
          <a:p>
            <a:pPr marL="0" indent="0">
              <a:spcAft>
                <a:spcPts val="1800"/>
              </a:spcAft>
              <a:buNone/>
            </a:pPr>
            <a:endParaRPr lang="en-GB" dirty="0">
              <a:solidFill>
                <a:srgbClr val="206FB7"/>
              </a:solidFill>
            </a:endParaRPr>
          </a:p>
          <a:p>
            <a:pPr marL="0" indent="0">
              <a:spcAft>
                <a:spcPts val="1800"/>
              </a:spcAft>
              <a:buNone/>
            </a:pPr>
            <a:r>
              <a:rPr lang="en-GB" dirty="0">
                <a:solidFill>
                  <a:srgbClr val="206FB7"/>
                </a:solidFill>
              </a:rPr>
              <a:t>Integrated</a:t>
            </a:r>
          </a:p>
          <a:p>
            <a:pPr marL="0" indent="0">
              <a:spcAft>
                <a:spcPts val="1800"/>
              </a:spcAft>
              <a:buNone/>
            </a:pPr>
            <a:r>
              <a:rPr lang="en-GB" dirty="0">
                <a:solidFill>
                  <a:srgbClr val="206FB7"/>
                </a:solidFill>
              </a:rPr>
              <a:t>Including a portion of the AMPL into the national assessment</a:t>
            </a:r>
          </a:p>
        </p:txBody>
      </p:sp>
    </p:spTree>
    <p:extLst>
      <p:ext uri="{BB962C8B-B14F-4D97-AF65-F5344CB8AC3E}">
        <p14:creationId xmlns:p14="http://schemas.microsoft.com/office/powerpoint/2010/main" val="3310355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B69D-33F6-79CB-D97E-A9C609ADB411}"/>
              </a:ext>
            </a:extLst>
          </p:cNvPr>
          <p:cNvSpPr>
            <a:spLocks noGrp="1"/>
          </p:cNvSpPr>
          <p:nvPr>
            <p:ph type="ctrTitle"/>
          </p:nvPr>
        </p:nvSpPr>
        <p:spPr>
          <a:xfrm>
            <a:off x="207820" y="3428999"/>
            <a:ext cx="11804071" cy="2220103"/>
          </a:xfrm>
        </p:spPr>
        <p:txBody>
          <a:bodyPr>
            <a:normAutofit/>
          </a:bodyPr>
          <a:lstStyle/>
          <a:p>
            <a:pPr>
              <a:lnSpc>
                <a:spcPts val="2700"/>
              </a:lnSpc>
              <a:spcAft>
                <a:spcPts val="0"/>
              </a:spcAft>
            </a:pPr>
            <a:r>
              <a:rPr lang="en-AU" dirty="0">
                <a:solidFill>
                  <a:srgbClr val="206FB7"/>
                </a:solidFill>
              </a:rPr>
              <a:t>The Pairwise Comparison Method</a:t>
            </a:r>
            <a:endParaRPr lang="en-AU" sz="1800" b="0" dirty="0">
              <a:solidFill>
                <a:srgbClr val="206FB7"/>
              </a:solidFill>
              <a:latin typeface="Arial" panose="020B0604020202020204" pitchFamily="34" charset="0"/>
              <a:cs typeface="Arial" panose="020B0604020202020204" pitchFamily="34" charset="0"/>
            </a:endParaRPr>
          </a:p>
        </p:txBody>
      </p:sp>
      <p:pic>
        <p:nvPicPr>
          <p:cNvPr id="7" name="Picture 6" descr="A black and white logo&#10;&#10;Description automatically generated">
            <a:extLst>
              <a:ext uri="{FF2B5EF4-FFF2-40B4-BE49-F238E27FC236}">
                <a16:creationId xmlns:a16="http://schemas.microsoft.com/office/drawing/2014/main" id="{60EF7DFA-053B-EE3F-0803-ABF252165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724" y="1208897"/>
            <a:ext cx="3271003" cy="1110906"/>
          </a:xfrm>
          <a:prstGeom prst="rect">
            <a:avLst/>
          </a:prstGeom>
        </p:spPr>
      </p:pic>
    </p:spTree>
    <p:extLst>
      <p:ext uri="{BB962C8B-B14F-4D97-AF65-F5344CB8AC3E}">
        <p14:creationId xmlns:p14="http://schemas.microsoft.com/office/powerpoint/2010/main" val="199309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14</a:t>
            </a:fld>
            <a:endParaRPr lang="en-AU"/>
          </a:p>
        </p:txBody>
      </p:sp>
      <p:pic>
        <p:nvPicPr>
          <p:cNvPr id="5" name="Picture Placeholder 5">
            <a:extLst>
              <a:ext uri="{FF2B5EF4-FFF2-40B4-BE49-F238E27FC236}">
                <a16:creationId xmlns:a16="http://schemas.microsoft.com/office/drawing/2014/main" id="{9753B1C3-9764-ECFF-7BA4-381CE291DF52}"/>
              </a:ext>
            </a:extLst>
          </p:cNvPr>
          <p:cNvPicPr preferRelativeResize="0">
            <a:picLocks/>
          </p:cNvPicPr>
          <p:nvPr/>
        </p:nvPicPr>
        <p:blipFill rotWithShape="1">
          <a:blip r:embed="rId3"/>
          <a:stretch/>
        </p:blipFill>
        <p:spPr>
          <a:xfrm>
            <a:off x="1391888" y="1361921"/>
            <a:ext cx="9408223" cy="4134157"/>
          </a:xfrm>
          <a:prstGeom prst="rect">
            <a:avLst/>
          </a:prstGeom>
        </p:spPr>
      </p:pic>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Learning progression scale with MPL benchmarks</a:t>
            </a:r>
          </a:p>
        </p:txBody>
      </p:sp>
      <p:sp>
        <p:nvSpPr>
          <p:cNvPr id="2" name="TextBox 1">
            <a:extLst>
              <a:ext uri="{FF2B5EF4-FFF2-40B4-BE49-F238E27FC236}">
                <a16:creationId xmlns:a16="http://schemas.microsoft.com/office/drawing/2014/main" id="{CAE6071C-9C6F-0351-3709-367597896BAD}"/>
              </a:ext>
            </a:extLst>
          </p:cNvPr>
          <p:cNvSpPr txBox="1"/>
          <p:nvPr/>
        </p:nvSpPr>
        <p:spPr>
          <a:xfrm>
            <a:off x="2527040" y="6140816"/>
            <a:ext cx="9129251" cy="646331"/>
          </a:xfrm>
          <a:prstGeom prst="rect">
            <a:avLst/>
          </a:prstGeom>
          <a:noFill/>
        </p:spPr>
        <p:txBody>
          <a:bodyPr wrap="square" rtlCol="0">
            <a:spAutoFit/>
          </a:bodyPr>
          <a:lstStyle/>
          <a:p>
            <a:pPr algn="r"/>
            <a:r>
              <a:rPr lang="en-GB" dirty="0">
                <a:hlinkClick r:id="rId4"/>
              </a:rPr>
              <a:t>https://learning-progression-explorer.acer.org/</a:t>
            </a:r>
            <a:endParaRPr lang="en-GB" dirty="0"/>
          </a:p>
          <a:p>
            <a:pPr algn="r"/>
            <a:r>
              <a:rPr lang="en-GB" dirty="0">
                <a:hlinkClick r:id="rId5"/>
              </a:rPr>
              <a:t>https://tcg.uis.unesco.org/wp-content/uploads/sites/4/2022/11/WG_GAML_5_ISSE_ACER.pdf</a:t>
            </a:r>
            <a:endParaRPr lang="en-GB" dirty="0"/>
          </a:p>
        </p:txBody>
      </p:sp>
    </p:spTree>
    <p:extLst>
      <p:ext uri="{BB962C8B-B14F-4D97-AF65-F5344CB8AC3E}">
        <p14:creationId xmlns:p14="http://schemas.microsoft.com/office/powerpoint/2010/main" val="2812952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15</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The Pairwise Comparison Method – steps </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49" y="1423987"/>
            <a:ext cx="11206841" cy="3785652"/>
          </a:xfrm>
          <a:prstGeom prst="rect">
            <a:avLst/>
          </a:prstGeom>
          <a:noFill/>
        </p:spPr>
        <p:txBody>
          <a:bodyPr wrap="square" rtlCol="0">
            <a:spAutoFit/>
          </a:bodyPr>
          <a:lstStyle/>
          <a:p>
            <a:r>
              <a:rPr lang="en-GB" sz="2400" b="1" dirty="0">
                <a:solidFill>
                  <a:srgbClr val="206FB7"/>
                </a:solidFill>
                <a:latin typeface="Arial" panose="020B0604020202020204" pitchFamily="34" charset="0"/>
                <a:ea typeface="+mj-ea"/>
                <a:cs typeface="Arial" panose="020B0604020202020204" pitchFamily="34" charset="0"/>
              </a:rPr>
              <a:t>Step 1</a:t>
            </a:r>
            <a:r>
              <a:rPr lang="en-GB" sz="2400" dirty="0">
                <a:solidFill>
                  <a:srgbClr val="206FB7"/>
                </a:solidFill>
                <a:latin typeface="Arial" panose="020B0604020202020204" pitchFamily="34" charset="0"/>
                <a:ea typeface="+mj-ea"/>
                <a:cs typeface="Arial" panose="020B0604020202020204" pitchFamily="34" charset="0"/>
              </a:rPr>
              <a:t>: a self-assessment to determine whether the assessment instrument is of sufficient validity to be suitable for SDG 4.1.1 reporting.</a:t>
            </a:r>
          </a:p>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r>
              <a:rPr lang="en-GB" sz="2400" b="1" dirty="0">
                <a:solidFill>
                  <a:srgbClr val="206FB7"/>
                </a:solidFill>
                <a:latin typeface="Arial" panose="020B0604020202020204" pitchFamily="34" charset="0"/>
                <a:ea typeface="+mj-ea"/>
                <a:cs typeface="Arial" panose="020B0604020202020204" pitchFamily="34" charset="0"/>
              </a:rPr>
              <a:t>Step 2</a:t>
            </a:r>
            <a:r>
              <a:rPr lang="en-GB" sz="2400" dirty="0">
                <a:solidFill>
                  <a:srgbClr val="206FB7"/>
                </a:solidFill>
                <a:latin typeface="Arial" panose="020B0604020202020204" pitchFamily="34" charset="0"/>
                <a:ea typeface="+mj-ea"/>
                <a:cs typeface="Arial" panose="020B0604020202020204" pitchFamily="34" charset="0"/>
              </a:rPr>
              <a:t>: a pairwise comparisons exercise to place items from the assessment instrument onto the Learning Progression Scale (LPS). </a:t>
            </a:r>
          </a:p>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r>
              <a:rPr lang="en-GB" sz="2400" b="1" dirty="0">
                <a:solidFill>
                  <a:srgbClr val="206FB7"/>
                </a:solidFill>
                <a:latin typeface="Arial" panose="020B0604020202020204" pitchFamily="34" charset="0"/>
                <a:ea typeface="+mj-ea"/>
                <a:cs typeface="Arial" panose="020B0604020202020204" pitchFamily="34" charset="0"/>
              </a:rPr>
              <a:t>Step 3</a:t>
            </a:r>
            <a:r>
              <a:rPr lang="en-GB" sz="2400" dirty="0">
                <a:solidFill>
                  <a:srgbClr val="206FB7"/>
                </a:solidFill>
                <a:latin typeface="Arial" panose="020B0604020202020204" pitchFamily="34" charset="0"/>
                <a:ea typeface="+mj-ea"/>
                <a:cs typeface="Arial" panose="020B0604020202020204" pitchFamily="34" charset="0"/>
              </a:rPr>
              <a:t>: statistical, common items, linking to place MPL benchmarks on the assessment instrument reporting scale. </a:t>
            </a:r>
          </a:p>
        </p:txBody>
      </p:sp>
    </p:spTree>
    <p:extLst>
      <p:ext uri="{BB962C8B-B14F-4D97-AF65-F5344CB8AC3E}">
        <p14:creationId xmlns:p14="http://schemas.microsoft.com/office/powerpoint/2010/main" val="321295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16</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Step 1 – assessment appropriateness</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49" y="1423987"/>
            <a:ext cx="11206841" cy="461665"/>
          </a:xfrm>
          <a:prstGeom prst="rect">
            <a:avLst/>
          </a:prstGeom>
          <a:noFill/>
        </p:spPr>
        <p:txBody>
          <a:bodyPr wrap="square" rtlCol="0">
            <a:spAutoFit/>
          </a:bodyPr>
          <a:lstStyle/>
          <a:p>
            <a:r>
              <a:rPr lang="en-GB" sz="2400" dirty="0">
                <a:solidFill>
                  <a:srgbClr val="206FB7"/>
                </a:solidFill>
                <a:latin typeface="Arial" panose="020B0604020202020204" pitchFamily="34" charset="0"/>
                <a:ea typeface="+mj-ea"/>
                <a:cs typeface="Arial" panose="020B0604020202020204" pitchFamily="34" charset="0"/>
              </a:rPr>
              <a:t>See earlier slide regarding eligibility criteria</a:t>
            </a:r>
          </a:p>
        </p:txBody>
      </p:sp>
    </p:spTree>
    <p:extLst>
      <p:ext uri="{BB962C8B-B14F-4D97-AF65-F5344CB8AC3E}">
        <p14:creationId xmlns:p14="http://schemas.microsoft.com/office/powerpoint/2010/main" val="2653352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17</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Step 2 – the Pairwise Comparison Method</a:t>
            </a:r>
          </a:p>
        </p:txBody>
      </p:sp>
      <p:pic>
        <p:nvPicPr>
          <p:cNvPr id="2" name="Picture 1" descr="A diagram of a program&#10;&#10;Description automatically generated with medium confidence">
            <a:extLst>
              <a:ext uri="{FF2B5EF4-FFF2-40B4-BE49-F238E27FC236}">
                <a16:creationId xmlns:a16="http://schemas.microsoft.com/office/drawing/2014/main" id="{05663CBC-F34B-13E6-0480-CFA0CA3994DB}"/>
              </a:ext>
            </a:extLst>
          </p:cNvPr>
          <p:cNvPicPr/>
          <p:nvPr/>
        </p:nvPicPr>
        <p:blipFill>
          <a:blip r:embed="rId3"/>
          <a:stretch>
            <a:fillRect/>
          </a:stretch>
        </p:blipFill>
        <p:spPr>
          <a:xfrm>
            <a:off x="7331907" y="1423987"/>
            <a:ext cx="3733800" cy="4010025"/>
          </a:xfrm>
          <a:prstGeom prst="rect">
            <a:avLst/>
          </a:prstGeom>
          <a:ln>
            <a:solidFill>
              <a:schemeClr val="tx1"/>
            </a:solidFill>
          </a:ln>
        </p:spPr>
      </p:pic>
      <p:sp>
        <p:nvSpPr>
          <p:cNvPr id="3" name="TextBox 2">
            <a:extLst>
              <a:ext uri="{FF2B5EF4-FFF2-40B4-BE49-F238E27FC236}">
                <a16:creationId xmlns:a16="http://schemas.microsoft.com/office/drawing/2014/main" id="{7808C5A5-2ADC-A87F-A084-6B2546031281}"/>
              </a:ext>
            </a:extLst>
          </p:cNvPr>
          <p:cNvSpPr txBox="1"/>
          <p:nvPr/>
        </p:nvSpPr>
        <p:spPr>
          <a:xfrm>
            <a:off x="449450" y="1423987"/>
            <a:ext cx="6103750" cy="3046988"/>
          </a:xfrm>
          <a:prstGeom prst="rect">
            <a:avLst/>
          </a:prstGeom>
          <a:noFill/>
        </p:spPr>
        <p:txBody>
          <a:bodyPr wrap="square" rtlCol="0">
            <a:spAutoFit/>
          </a:bodyPr>
          <a:lstStyle/>
          <a:p>
            <a:r>
              <a:rPr lang="en-GB" sz="2400" dirty="0">
                <a:solidFill>
                  <a:srgbClr val="206FB7"/>
                </a:solidFill>
                <a:latin typeface="Arial" panose="020B0604020202020204" pitchFamily="34" charset="0"/>
                <a:ea typeface="+mj-ea"/>
                <a:cs typeface="Arial" panose="020B0604020202020204" pitchFamily="34" charset="0"/>
              </a:rPr>
              <a:t>Twos sets of items:</a:t>
            </a:r>
          </a:p>
          <a:p>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One set that are already mapped to the learning progression scale</a:t>
            </a:r>
          </a:p>
          <a:p>
            <a:pPr marL="285750" indent="-28575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One set from </a:t>
            </a:r>
            <a:r>
              <a:rPr lang="en-GB" sz="2400" dirty="0" err="1">
                <a:solidFill>
                  <a:srgbClr val="206FB7"/>
                </a:solidFill>
                <a:latin typeface="Arial" panose="020B0604020202020204" pitchFamily="34" charset="0"/>
                <a:ea typeface="+mj-ea"/>
                <a:cs typeface="Arial" panose="020B0604020202020204" pitchFamily="34" charset="0"/>
              </a:rPr>
              <a:t>A.N.Other</a:t>
            </a:r>
            <a:r>
              <a:rPr lang="en-GB" sz="2400" dirty="0">
                <a:solidFill>
                  <a:srgbClr val="206FB7"/>
                </a:solidFill>
                <a:latin typeface="Arial" panose="020B0604020202020204" pitchFamily="34" charset="0"/>
                <a:ea typeface="+mj-ea"/>
                <a:cs typeface="Arial" panose="020B0604020202020204" pitchFamily="34" charset="0"/>
              </a:rPr>
              <a:t> assessment that we wish to map onto the scale</a:t>
            </a:r>
          </a:p>
        </p:txBody>
      </p:sp>
      <p:sp>
        <p:nvSpPr>
          <p:cNvPr id="5" name="Rectangle 4">
            <a:extLst>
              <a:ext uri="{FF2B5EF4-FFF2-40B4-BE49-F238E27FC236}">
                <a16:creationId xmlns:a16="http://schemas.microsoft.com/office/drawing/2014/main" id="{4A1E3795-2197-BC69-4849-480B9FF6EDB3}"/>
              </a:ext>
            </a:extLst>
          </p:cNvPr>
          <p:cNvSpPr/>
          <p:nvPr/>
        </p:nvSpPr>
        <p:spPr>
          <a:xfrm>
            <a:off x="10161639" y="2064774"/>
            <a:ext cx="870155" cy="25072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90266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D865584-7CE5-619D-BCD7-486500CAFAE4}"/>
              </a:ext>
            </a:extLst>
          </p:cNvPr>
          <p:cNvPicPr>
            <a:picLocks noChangeAspect="1"/>
          </p:cNvPicPr>
          <p:nvPr/>
        </p:nvPicPr>
        <p:blipFill>
          <a:blip r:embed="rId3"/>
          <a:stretch>
            <a:fillRect/>
          </a:stretch>
        </p:blipFill>
        <p:spPr>
          <a:xfrm>
            <a:off x="5639408" y="1376362"/>
            <a:ext cx="6199961" cy="6858000"/>
          </a:xfrm>
          <a:prstGeom prst="rect">
            <a:avLst/>
          </a:prstGeom>
          <a:effectLst/>
        </p:spPr>
      </p:pic>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18</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Step 2 – the Pairwise Comparison Method</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50" y="1423987"/>
            <a:ext cx="6103750" cy="1938992"/>
          </a:xfrm>
          <a:prstGeom prst="rect">
            <a:avLst/>
          </a:prstGeom>
          <a:noFill/>
        </p:spPr>
        <p:txBody>
          <a:bodyPr wrap="square" rtlCol="0">
            <a:spAutoFit/>
          </a:bodyPr>
          <a:lstStyle/>
          <a:p>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Consider pairs of items at a time</a:t>
            </a:r>
          </a:p>
          <a:p>
            <a:pPr marL="285750" indent="-28575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Which of the pair of items is more difficult?</a:t>
            </a:r>
          </a:p>
        </p:txBody>
      </p:sp>
      <p:pic>
        <p:nvPicPr>
          <p:cNvPr id="5" name="Picture 4" descr="A group of rectangular rectangles with black text&#10;&#10;Description automatically generated">
            <a:extLst>
              <a:ext uri="{FF2B5EF4-FFF2-40B4-BE49-F238E27FC236}">
                <a16:creationId xmlns:a16="http://schemas.microsoft.com/office/drawing/2014/main" id="{B1BB4FE0-CE5F-5E9D-8AAD-0CB70B1EE198}"/>
              </a:ext>
            </a:extLst>
          </p:cNvPr>
          <p:cNvPicPr/>
          <p:nvPr/>
        </p:nvPicPr>
        <p:blipFill>
          <a:blip r:embed="rId4"/>
          <a:stretch>
            <a:fillRect/>
          </a:stretch>
        </p:blipFill>
        <p:spPr>
          <a:xfrm>
            <a:off x="999187" y="3700463"/>
            <a:ext cx="3867150" cy="1733550"/>
          </a:xfrm>
          <a:prstGeom prst="rect">
            <a:avLst/>
          </a:prstGeom>
        </p:spPr>
      </p:pic>
    </p:spTree>
    <p:extLst>
      <p:ext uri="{BB962C8B-B14F-4D97-AF65-F5344CB8AC3E}">
        <p14:creationId xmlns:p14="http://schemas.microsoft.com/office/powerpoint/2010/main" val="767496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19</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Step 3 – statistical linking to set MPL benchmarks</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50" y="1423987"/>
            <a:ext cx="6103750" cy="3416320"/>
          </a:xfrm>
          <a:prstGeom prst="rect">
            <a:avLst/>
          </a:prstGeom>
          <a:noFill/>
        </p:spPr>
        <p:txBody>
          <a:bodyPr wrap="square" rtlCol="0">
            <a:spAutoFit/>
          </a:bodyPr>
          <a:lstStyle/>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Once all the comparisons are made, we can map the new items on the same scale as the old items</a:t>
            </a:r>
          </a:p>
          <a:p>
            <a:pPr marL="285750" indent="-28575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285750" indent="-28575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We can also determine the cut score on </a:t>
            </a:r>
            <a:r>
              <a:rPr lang="en-GB" sz="2400" dirty="0" err="1">
                <a:solidFill>
                  <a:srgbClr val="206FB7"/>
                </a:solidFill>
                <a:latin typeface="Arial" panose="020B0604020202020204" pitchFamily="34" charset="0"/>
                <a:ea typeface="+mj-ea"/>
                <a:cs typeface="Arial" panose="020B0604020202020204" pitchFamily="34" charset="0"/>
              </a:rPr>
              <a:t>A.N.Other</a:t>
            </a:r>
            <a:r>
              <a:rPr lang="en-GB" sz="2400" dirty="0">
                <a:solidFill>
                  <a:srgbClr val="206FB7"/>
                </a:solidFill>
                <a:latin typeface="Arial" panose="020B0604020202020204" pitchFamily="34" charset="0"/>
                <a:ea typeface="+mj-ea"/>
                <a:cs typeface="Arial" panose="020B0604020202020204" pitchFamily="34" charset="0"/>
              </a:rPr>
              <a:t> assessment that equates to the minimum proficiency level</a:t>
            </a:r>
          </a:p>
        </p:txBody>
      </p:sp>
      <p:pic>
        <p:nvPicPr>
          <p:cNvPr id="2" name="Picture 1" descr="A diagram of a product&#10;&#10;Description automatically generated">
            <a:extLst>
              <a:ext uri="{FF2B5EF4-FFF2-40B4-BE49-F238E27FC236}">
                <a16:creationId xmlns:a16="http://schemas.microsoft.com/office/drawing/2014/main" id="{65A866E5-98ED-F8B4-0EED-B0B64ABCF91E}"/>
              </a:ext>
            </a:extLst>
          </p:cNvPr>
          <p:cNvPicPr/>
          <p:nvPr/>
        </p:nvPicPr>
        <p:blipFill>
          <a:blip r:embed="rId3"/>
          <a:stretch>
            <a:fillRect/>
          </a:stretch>
        </p:blipFill>
        <p:spPr>
          <a:xfrm>
            <a:off x="8214035" y="1457325"/>
            <a:ext cx="2181225" cy="3943350"/>
          </a:xfrm>
          <a:prstGeom prst="rect">
            <a:avLst/>
          </a:prstGeom>
          <a:ln>
            <a:solidFill>
              <a:schemeClr val="tx1"/>
            </a:solidFill>
          </a:ln>
        </p:spPr>
      </p:pic>
    </p:spTree>
    <p:extLst>
      <p:ext uri="{BB962C8B-B14F-4D97-AF65-F5344CB8AC3E}">
        <p14:creationId xmlns:p14="http://schemas.microsoft.com/office/powerpoint/2010/main" val="385403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833C752-CED9-BD97-CA55-83C5E6A57476}"/>
              </a:ext>
            </a:extLst>
          </p:cNvPr>
          <p:cNvPicPr>
            <a:picLocks noChangeAspect="1"/>
          </p:cNvPicPr>
          <p:nvPr/>
        </p:nvPicPr>
        <p:blipFill>
          <a:blip r:embed="rId3"/>
          <a:stretch>
            <a:fillRect/>
          </a:stretch>
        </p:blipFill>
        <p:spPr>
          <a:xfrm>
            <a:off x="462708" y="3177473"/>
            <a:ext cx="11266584" cy="2049436"/>
          </a:xfrm>
          <a:prstGeom prst="rect">
            <a:avLst/>
          </a:prstGeom>
        </p:spPr>
      </p:pic>
      <p:pic>
        <p:nvPicPr>
          <p:cNvPr id="6" name="Picture 5">
            <a:extLst>
              <a:ext uri="{FF2B5EF4-FFF2-40B4-BE49-F238E27FC236}">
                <a16:creationId xmlns:a16="http://schemas.microsoft.com/office/drawing/2014/main" id="{48983249-3971-70FD-AC32-1CAB7237B3B4}"/>
              </a:ext>
            </a:extLst>
          </p:cNvPr>
          <p:cNvPicPr>
            <a:picLocks noChangeAspect="1"/>
          </p:cNvPicPr>
          <p:nvPr/>
        </p:nvPicPr>
        <p:blipFill>
          <a:blip r:embed="rId4"/>
          <a:stretch>
            <a:fillRect/>
          </a:stretch>
        </p:blipFill>
        <p:spPr>
          <a:xfrm>
            <a:off x="593125" y="1836205"/>
            <a:ext cx="7314971" cy="1123238"/>
          </a:xfrm>
          <a:prstGeom prst="rect">
            <a:avLst/>
          </a:prstGeom>
        </p:spPr>
      </p:pic>
      <p:sp>
        <p:nvSpPr>
          <p:cNvPr id="2" name="Slide Number Placeholder 3">
            <a:extLst>
              <a:ext uri="{FF2B5EF4-FFF2-40B4-BE49-F238E27FC236}">
                <a16:creationId xmlns:a16="http://schemas.microsoft.com/office/drawing/2014/main" id="{9924F209-D219-45CB-78B9-6ADAC72B89A4}"/>
              </a:ext>
            </a:extLst>
          </p:cNvPr>
          <p:cNvSpPr>
            <a:spLocks noGrp="1"/>
          </p:cNvSpPr>
          <p:nvPr>
            <p:ph type="sldNum" sz="quarter" idx="12"/>
          </p:nvPr>
        </p:nvSpPr>
        <p:spPr>
          <a:xfrm>
            <a:off x="449450" y="6416299"/>
            <a:ext cx="495947" cy="441702"/>
          </a:xfrm>
        </p:spPr>
        <p:txBody>
          <a:bodyPr/>
          <a:lstStyle/>
          <a:p>
            <a:fld id="{F1B58AFE-E949-5449-BA34-C58BD9114F5E}" type="slidenum">
              <a:rPr lang="en-AU" smtClean="0"/>
              <a:pPr/>
              <a:t>2</a:t>
            </a:fld>
            <a:endParaRPr lang="en-AU"/>
          </a:p>
        </p:txBody>
      </p:sp>
      <p:sp>
        <p:nvSpPr>
          <p:cNvPr id="3" name="TextBox 2">
            <a:extLst>
              <a:ext uri="{FF2B5EF4-FFF2-40B4-BE49-F238E27FC236}">
                <a16:creationId xmlns:a16="http://schemas.microsoft.com/office/drawing/2014/main" id="{E528AEF7-760B-9E86-7D0C-700176CE94CE}"/>
              </a:ext>
            </a:extLst>
          </p:cNvPr>
          <p:cNvSpPr txBox="1"/>
          <p:nvPr/>
        </p:nvSpPr>
        <p:spPr>
          <a:xfrm>
            <a:off x="1868129" y="5452272"/>
            <a:ext cx="10323871" cy="369332"/>
          </a:xfrm>
          <a:prstGeom prst="rect">
            <a:avLst/>
          </a:prstGeom>
          <a:noFill/>
        </p:spPr>
        <p:txBody>
          <a:bodyPr wrap="square" rtlCol="0">
            <a:spAutoFit/>
          </a:bodyPr>
          <a:lstStyle/>
          <a:p>
            <a:r>
              <a:rPr lang="en-GB" dirty="0">
                <a:hlinkClick r:id="rId5"/>
              </a:rPr>
              <a:t>What are the options for reporting on SDG indicator 4.1.1? – Learning Data Resource </a:t>
            </a:r>
            <a:r>
              <a:rPr lang="en-GB" dirty="0" err="1">
                <a:hlinkClick r:id="rId5"/>
              </a:rPr>
              <a:t>Center</a:t>
            </a:r>
            <a:r>
              <a:rPr lang="en-GB" dirty="0">
                <a:hlinkClick r:id="rId5"/>
              </a:rPr>
              <a:t> (unesco.org)</a:t>
            </a:r>
            <a:endParaRPr lang="en-GB" dirty="0"/>
          </a:p>
        </p:txBody>
      </p:sp>
    </p:spTree>
    <p:extLst>
      <p:ext uri="{BB962C8B-B14F-4D97-AF65-F5344CB8AC3E}">
        <p14:creationId xmlns:p14="http://schemas.microsoft.com/office/powerpoint/2010/main" val="380977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20</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PCM advantages for setting global benchmarks</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49" y="1423987"/>
            <a:ext cx="11206841" cy="4154984"/>
          </a:xfrm>
          <a:prstGeom prst="rect">
            <a:avLst/>
          </a:prstGeom>
          <a:noFill/>
        </p:spPr>
        <p:txBody>
          <a:bodyPr wrap="square" rtlCol="0">
            <a:spAutoFit/>
          </a:bodyPr>
          <a:lstStyle/>
          <a:p>
            <a:r>
              <a:rPr lang="en-GB" sz="2400" b="1" dirty="0">
                <a:solidFill>
                  <a:srgbClr val="206FB7"/>
                </a:solidFill>
                <a:latin typeface="Arial" panose="020B0604020202020204" pitchFamily="34" charset="0"/>
                <a:ea typeface="+mj-ea"/>
                <a:cs typeface="Arial" panose="020B0604020202020204" pitchFamily="34" charset="0"/>
              </a:rPr>
              <a:t>Cheaper and faster </a:t>
            </a:r>
            <a:r>
              <a:rPr lang="en-GB" sz="2400" dirty="0">
                <a:solidFill>
                  <a:srgbClr val="206FB7"/>
                </a:solidFill>
                <a:latin typeface="Arial" panose="020B0604020202020204" pitchFamily="34" charset="0"/>
                <a:ea typeface="+mj-ea"/>
                <a:cs typeface="Arial" panose="020B0604020202020204" pitchFamily="34" charset="0"/>
              </a:rPr>
              <a:t>than other statistical linking methods.</a:t>
            </a:r>
          </a:p>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r>
              <a:rPr lang="en-GB" sz="2400" b="1" dirty="0">
                <a:solidFill>
                  <a:srgbClr val="206FB7"/>
                </a:solidFill>
                <a:latin typeface="Arial" panose="020B0604020202020204" pitchFamily="34" charset="0"/>
                <a:ea typeface="+mj-ea"/>
                <a:cs typeface="Arial" panose="020B0604020202020204" pitchFamily="34" charset="0"/>
              </a:rPr>
              <a:t>Panellist training is simple </a:t>
            </a:r>
            <a:r>
              <a:rPr lang="en-GB" sz="2400" dirty="0">
                <a:solidFill>
                  <a:srgbClr val="206FB7"/>
                </a:solidFill>
                <a:latin typeface="Arial" panose="020B0604020202020204" pitchFamily="34" charset="0"/>
                <a:ea typeface="+mj-ea"/>
                <a:cs typeface="Arial" panose="020B0604020202020204" pitchFamily="34" charset="0"/>
              </a:rPr>
              <a:t>and does not require extensive preparation. </a:t>
            </a:r>
          </a:p>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r>
              <a:rPr lang="en-GB" sz="2400" b="1" dirty="0">
                <a:solidFill>
                  <a:srgbClr val="206FB7"/>
                </a:solidFill>
                <a:latin typeface="Arial" panose="020B0604020202020204" pitchFamily="34" charset="0"/>
                <a:ea typeface="+mj-ea"/>
                <a:cs typeface="Arial" panose="020B0604020202020204" pitchFamily="34" charset="0"/>
              </a:rPr>
              <a:t>Can be implemented consistently </a:t>
            </a:r>
            <a:r>
              <a:rPr lang="en-GB" sz="2400" dirty="0">
                <a:solidFill>
                  <a:srgbClr val="206FB7"/>
                </a:solidFill>
                <a:latin typeface="Arial" panose="020B0604020202020204" pitchFamily="34" charset="0"/>
                <a:ea typeface="+mj-ea"/>
                <a:cs typeface="Arial" panose="020B0604020202020204" pitchFamily="34" charset="0"/>
              </a:rPr>
              <a:t>using an online application.</a:t>
            </a:r>
          </a:p>
          <a:p>
            <a:endParaRPr lang="en-GB" sz="2400" dirty="0">
              <a:solidFill>
                <a:srgbClr val="206FB7"/>
              </a:solidFill>
              <a:latin typeface="Arial" panose="020B0604020202020204" pitchFamily="34" charset="0"/>
              <a:ea typeface="+mj-ea"/>
              <a:cs typeface="Arial" panose="020B0604020202020204" pitchFamily="34" charset="0"/>
            </a:endParaRPr>
          </a:p>
          <a:p>
            <a:endParaRPr lang="en-GB" sz="2400" dirty="0">
              <a:solidFill>
                <a:srgbClr val="206FB7"/>
              </a:solidFill>
              <a:latin typeface="Arial" panose="020B0604020202020204" pitchFamily="34" charset="0"/>
              <a:ea typeface="+mj-ea"/>
              <a:cs typeface="Arial" panose="020B0604020202020204" pitchFamily="34" charset="0"/>
            </a:endParaRPr>
          </a:p>
          <a:p>
            <a:r>
              <a:rPr lang="en-GB" sz="2400" b="1" dirty="0">
                <a:solidFill>
                  <a:srgbClr val="206FB7"/>
                </a:solidFill>
                <a:latin typeface="Arial" panose="020B0604020202020204" pitchFamily="34" charset="0"/>
                <a:ea typeface="+mj-ea"/>
                <a:cs typeface="Arial" panose="020B0604020202020204" pitchFamily="34" charset="0"/>
              </a:rPr>
              <a:t>New assessment items can be added to LPS </a:t>
            </a:r>
            <a:r>
              <a:rPr lang="en-GB" sz="2400" dirty="0">
                <a:solidFill>
                  <a:srgbClr val="206FB7"/>
                </a:solidFill>
                <a:latin typeface="Arial" panose="020B0604020202020204" pitchFamily="34" charset="0"/>
                <a:ea typeface="+mj-ea"/>
                <a:cs typeface="Arial" panose="020B0604020202020204" pitchFamily="34" charset="0"/>
              </a:rPr>
              <a:t>to build an invaluable resource to support capacity development and strengthen the LPS and SDG 4.1.1 reporting. 	</a:t>
            </a:r>
          </a:p>
        </p:txBody>
      </p:sp>
    </p:spTree>
    <p:extLst>
      <p:ext uri="{BB962C8B-B14F-4D97-AF65-F5344CB8AC3E}">
        <p14:creationId xmlns:p14="http://schemas.microsoft.com/office/powerpoint/2010/main" val="1882751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21</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Evaluating the PCM core postulate</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49" y="1423987"/>
            <a:ext cx="11206841" cy="5693866"/>
          </a:xfrm>
          <a:prstGeom prst="rect">
            <a:avLst/>
          </a:prstGeom>
          <a:noFill/>
        </p:spPr>
        <p:txBody>
          <a:bodyPr wrap="square" rtlCol="0">
            <a:spAutoFit/>
          </a:bodyPr>
          <a:lstStyle/>
          <a:p>
            <a:r>
              <a:rPr lang="en-GB" sz="2400" b="1" dirty="0">
                <a:solidFill>
                  <a:srgbClr val="206FB7"/>
                </a:solidFill>
                <a:latin typeface="Arial" panose="020B0604020202020204" pitchFamily="34" charset="0"/>
                <a:ea typeface="+mj-ea"/>
                <a:cs typeface="Arial" panose="020B0604020202020204" pitchFamily="34" charset="0"/>
              </a:rPr>
              <a:t>ACER </a:t>
            </a:r>
            <a:r>
              <a:rPr lang="en-GB" sz="2400" dirty="0">
                <a:solidFill>
                  <a:srgbClr val="206FB7"/>
                </a:solidFill>
                <a:latin typeface="Arial" panose="020B0604020202020204" pitchFamily="34" charset="0"/>
                <a:ea typeface="+mj-ea"/>
                <a:cs typeface="Arial" panose="020B0604020202020204" pitchFamily="34" charset="0"/>
              </a:rPr>
              <a:t>conducted studies to determine the efficacy of the approach. Here we present the evidence relating to the following questions:</a:t>
            </a:r>
          </a:p>
          <a:p>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How good are judges at determining item difficulty?</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800100" lvl="1"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Strong correlation between outcomes of PCM and empirical item difficulty (</a:t>
            </a:r>
            <a:r>
              <a:rPr lang="pt-BR" sz="2400" dirty="0">
                <a:solidFill>
                  <a:srgbClr val="206FB7"/>
                </a:solidFill>
                <a:latin typeface="Arial" panose="020B0604020202020204" pitchFamily="34" charset="0"/>
                <a:ea typeface="+mj-ea"/>
                <a:cs typeface="Arial" panose="020B0604020202020204" pitchFamily="34" charset="0"/>
              </a:rPr>
              <a:t>r=0.96 for reading and r=0.93 </a:t>
            </a:r>
            <a:r>
              <a:rPr lang="en-GB" sz="2400" dirty="0">
                <a:solidFill>
                  <a:srgbClr val="206FB7"/>
                </a:solidFill>
                <a:latin typeface="Arial" panose="020B0604020202020204" pitchFamily="34" charset="0"/>
                <a:ea typeface="+mj-ea"/>
                <a:cs typeface="Arial" panose="020B0604020202020204" pitchFamily="34" charset="0"/>
              </a:rPr>
              <a:t>for mathematics)</a:t>
            </a:r>
          </a:p>
          <a:p>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Do different judges produce the same outcomes?	</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800100" lvl="1"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Strong correlation between two different sets of judges (r=0.97 for reading and r=0.94 mathematics</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algn="r"/>
            <a:r>
              <a:rPr lang="en-GB" sz="1400" dirty="0">
                <a:solidFill>
                  <a:srgbClr val="206FB7"/>
                </a:solidFill>
                <a:latin typeface="Arial" panose="020B0604020202020204" pitchFamily="34" charset="0"/>
                <a:ea typeface="+mj-ea"/>
                <a:cs typeface="Arial" panose="020B0604020202020204" pitchFamily="34" charset="0"/>
              </a:rPr>
              <a:t>Pairwise Comparison Method: Concept note – Global Alliance for Measuring Learning (GAML) paper, November 2022. </a:t>
            </a:r>
            <a:r>
              <a:rPr lang="en-GB" sz="1400" dirty="0">
                <a:solidFill>
                  <a:srgbClr val="206FB7"/>
                </a:solidFill>
                <a:latin typeface="Arial" panose="020B0604020202020204" pitchFamily="34" charset="0"/>
                <a:ea typeface="+mj-ea"/>
                <a:cs typeface="Arial" panose="020B0604020202020204" pitchFamily="34" charset="0"/>
                <a:hlinkClick r:id="rId3"/>
              </a:rPr>
              <a:t>https://tcg.uis.unesco.org/wp-content/uploads/sites/4/2022/11/WG_GAML_12_Pairwise-Comparison-Method_ACER.pdf</a:t>
            </a:r>
            <a:endParaRPr lang="en-GB" sz="1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825405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EB9A5A-5F88-639F-32DB-8A6144DE2F89}"/>
              </a:ext>
            </a:extLst>
          </p:cNvPr>
          <p:cNvSpPr>
            <a:spLocks noGrp="1"/>
          </p:cNvSpPr>
          <p:nvPr>
            <p:ph type="sldNum" sz="quarter" idx="12"/>
          </p:nvPr>
        </p:nvSpPr>
        <p:spPr/>
        <p:txBody>
          <a:bodyPr/>
          <a:lstStyle/>
          <a:p>
            <a:fld id="{F1B58AFE-E949-5449-BA34-C58BD9114F5E}" type="slidenum">
              <a:rPr lang="en-AU" smtClean="0"/>
              <a:pPr/>
              <a:t>22</a:t>
            </a:fld>
            <a:endParaRPr lang="en-AU"/>
          </a:p>
        </p:txBody>
      </p:sp>
      <p:sp>
        <p:nvSpPr>
          <p:cNvPr id="6" name="TextBox 5">
            <a:extLst>
              <a:ext uri="{FF2B5EF4-FFF2-40B4-BE49-F238E27FC236}">
                <a16:creationId xmlns:a16="http://schemas.microsoft.com/office/drawing/2014/main" id="{3935A613-494C-10CA-D927-192B75D4B797}"/>
              </a:ext>
            </a:extLst>
          </p:cNvPr>
          <p:cNvSpPr txBox="1"/>
          <p:nvPr/>
        </p:nvSpPr>
        <p:spPr>
          <a:xfrm>
            <a:off x="110836" y="193963"/>
            <a:ext cx="11545455" cy="523220"/>
          </a:xfrm>
          <a:prstGeom prst="rect">
            <a:avLst/>
          </a:prstGeom>
          <a:noFill/>
        </p:spPr>
        <p:txBody>
          <a:bodyPr wrap="square" rtlCol="0">
            <a:spAutoFit/>
          </a:bodyPr>
          <a:lstStyle/>
          <a:p>
            <a:r>
              <a:rPr lang="en-GB" sz="2800" b="1" dirty="0">
                <a:solidFill>
                  <a:srgbClr val="206FB7"/>
                </a:solidFill>
                <a:latin typeface="Arial Black" panose="020B0604020202020204" pitchFamily="34" charset="0"/>
                <a:ea typeface="+mj-ea"/>
              </a:rPr>
              <a:t>Operational deployment</a:t>
            </a:r>
          </a:p>
        </p:txBody>
      </p:sp>
      <p:sp>
        <p:nvSpPr>
          <p:cNvPr id="3" name="TextBox 2">
            <a:extLst>
              <a:ext uri="{FF2B5EF4-FFF2-40B4-BE49-F238E27FC236}">
                <a16:creationId xmlns:a16="http://schemas.microsoft.com/office/drawing/2014/main" id="{7808C5A5-2ADC-A87F-A084-6B2546031281}"/>
              </a:ext>
            </a:extLst>
          </p:cNvPr>
          <p:cNvSpPr txBox="1"/>
          <p:nvPr/>
        </p:nvSpPr>
        <p:spPr>
          <a:xfrm>
            <a:off x="449449" y="1423987"/>
            <a:ext cx="11206841"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ACER and UIS have published a toolkit for implementing the PCM – </a:t>
            </a:r>
            <a:r>
              <a:rPr lang="en-GB" sz="2400" dirty="0">
                <a:solidFill>
                  <a:srgbClr val="206FB7"/>
                </a:solidFill>
                <a:latin typeface="Arial" panose="020B0604020202020204" pitchFamily="34" charset="0"/>
                <a:ea typeface="+mj-ea"/>
                <a:cs typeface="Arial" panose="020B0604020202020204" pitchFamily="34" charset="0"/>
                <a:hlinkClick r:id="rId3"/>
              </a:rPr>
              <a:t>https://research.acer.edu.au/gem/20/</a:t>
            </a:r>
            <a:r>
              <a:rPr lang="en-GB" sz="2400" dirty="0">
                <a:solidFill>
                  <a:srgbClr val="206FB7"/>
                </a:solidFill>
                <a:latin typeface="Arial" panose="020B0604020202020204" pitchFamily="34" charset="0"/>
                <a:ea typeface="+mj-ea"/>
                <a:cs typeface="Arial" panose="020B0604020202020204" pitchFamily="34" charset="0"/>
              </a:rPr>
              <a:t> </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Item exposure rate should be set to at least 40</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At least 15 judges should participate in an exercise, more is desirable</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The number of comparisons by each judge does not seem to have an impact on the reliability of item location estimates</a:t>
            </a:r>
          </a:p>
          <a:p>
            <a:pPr marL="342900" indent="-342900">
              <a:buFont typeface="Arial" panose="020B0604020202020204" pitchFamily="34" charset="0"/>
              <a:buChar char="•"/>
            </a:pPr>
            <a:endParaRPr lang="en-GB" sz="2400" dirty="0">
              <a:solidFill>
                <a:srgbClr val="206FB7"/>
              </a:solidFill>
              <a:latin typeface="Arial" panose="020B0604020202020204" pitchFamily="34" charset="0"/>
              <a:ea typeface="+mj-ea"/>
              <a:cs typeface="Arial" panose="020B0604020202020204" pitchFamily="34" charset="0"/>
            </a:endParaRPr>
          </a:p>
          <a:p>
            <a:pPr marL="342900" indent="-342900">
              <a:buFont typeface="Arial" panose="020B0604020202020204" pitchFamily="34" charset="0"/>
              <a:buChar char="•"/>
            </a:pPr>
            <a:r>
              <a:rPr lang="en-GB" sz="2400" dirty="0">
                <a:solidFill>
                  <a:srgbClr val="206FB7"/>
                </a:solidFill>
                <a:latin typeface="Arial" panose="020B0604020202020204" pitchFamily="34" charset="0"/>
                <a:ea typeface="+mj-ea"/>
                <a:cs typeface="Arial" panose="020B0604020202020204" pitchFamily="34" charset="0"/>
              </a:rPr>
              <a:t>The exercise can be successfully done remotely</a:t>
            </a:r>
          </a:p>
        </p:txBody>
      </p:sp>
    </p:spTree>
    <p:extLst>
      <p:ext uri="{BB962C8B-B14F-4D97-AF65-F5344CB8AC3E}">
        <p14:creationId xmlns:p14="http://schemas.microsoft.com/office/powerpoint/2010/main" val="1602136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9975D-A6DB-6C10-80EC-071B6D026F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83140B-0283-FDA9-8BA2-99CB1FF5A064}"/>
              </a:ext>
            </a:extLst>
          </p:cNvPr>
          <p:cNvSpPr>
            <a:spLocks noGrp="1"/>
          </p:cNvSpPr>
          <p:nvPr>
            <p:ph type="ctrTitle"/>
          </p:nvPr>
        </p:nvSpPr>
        <p:spPr>
          <a:xfrm>
            <a:off x="193964" y="3075147"/>
            <a:ext cx="11804071" cy="2834650"/>
          </a:xfrm>
        </p:spPr>
        <p:txBody>
          <a:bodyPr>
            <a:normAutofit/>
          </a:bodyPr>
          <a:lstStyle/>
          <a:p>
            <a:pPr>
              <a:lnSpc>
                <a:spcPct val="100000"/>
              </a:lnSpc>
              <a:spcAft>
                <a:spcPts val="0"/>
              </a:spcAft>
            </a:pPr>
            <a:r>
              <a:rPr lang="en-AU" dirty="0">
                <a:solidFill>
                  <a:srgbClr val="206FB7"/>
                </a:solidFill>
              </a:rPr>
              <a:t>Thank You</a:t>
            </a:r>
            <a:br>
              <a:rPr lang="en-AU" dirty="0">
                <a:solidFill>
                  <a:srgbClr val="206FB7"/>
                </a:solidFill>
              </a:rPr>
            </a:br>
            <a:br>
              <a:rPr lang="en-AU" dirty="0">
                <a:solidFill>
                  <a:srgbClr val="206FB7"/>
                </a:solidFill>
              </a:rPr>
            </a:br>
            <a:r>
              <a:rPr lang="en-AU" b="0" dirty="0">
                <a:solidFill>
                  <a:srgbClr val="206FB7"/>
                </a:solidFill>
                <a:latin typeface="Arial" panose="020B0604020202020204" pitchFamily="34" charset="0"/>
                <a:cs typeface="Arial" panose="020B0604020202020204" pitchFamily="34" charset="0"/>
              </a:rPr>
              <a:t>Colin.Watson@acer.uk</a:t>
            </a:r>
            <a:endParaRPr lang="en-AU" sz="1800" b="0" dirty="0">
              <a:solidFill>
                <a:srgbClr val="206FB7"/>
              </a:solidFill>
              <a:latin typeface="Arial" panose="020B0604020202020204" pitchFamily="34" charset="0"/>
              <a:cs typeface="Arial" panose="020B0604020202020204" pitchFamily="34" charset="0"/>
            </a:endParaRPr>
          </a:p>
        </p:txBody>
      </p:sp>
      <p:pic>
        <p:nvPicPr>
          <p:cNvPr id="7" name="Picture 6" descr="A black and white logo&#10;&#10;Description automatically generated">
            <a:extLst>
              <a:ext uri="{FF2B5EF4-FFF2-40B4-BE49-F238E27FC236}">
                <a16:creationId xmlns:a16="http://schemas.microsoft.com/office/drawing/2014/main" id="{6881F838-0AC9-7B0A-0CB4-43AC26904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0065" y="1269873"/>
            <a:ext cx="3271003" cy="1110906"/>
          </a:xfrm>
          <a:prstGeom prst="rect">
            <a:avLst/>
          </a:prstGeom>
        </p:spPr>
      </p:pic>
    </p:spTree>
    <p:extLst>
      <p:ext uri="{BB962C8B-B14F-4D97-AF65-F5344CB8AC3E}">
        <p14:creationId xmlns:p14="http://schemas.microsoft.com/office/powerpoint/2010/main" val="1381720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International </a:t>
            </a:r>
            <a:br>
              <a:rPr lang="en-GB" dirty="0">
                <a:solidFill>
                  <a:srgbClr val="206FB7"/>
                </a:solidFill>
              </a:rPr>
            </a:br>
            <a:br>
              <a:rPr lang="en-GB" dirty="0">
                <a:solidFill>
                  <a:srgbClr val="206FB7"/>
                </a:solidFill>
              </a:rPr>
            </a:br>
            <a:r>
              <a:rPr lang="en-GB" dirty="0">
                <a:solidFill>
                  <a:srgbClr val="206FB7"/>
                </a:solidFill>
              </a:rPr>
              <a:t>and </a:t>
            </a:r>
            <a:br>
              <a:rPr lang="en-GB" dirty="0">
                <a:solidFill>
                  <a:srgbClr val="206FB7"/>
                </a:solidFill>
              </a:rPr>
            </a:br>
            <a:br>
              <a:rPr lang="en-GB" dirty="0">
                <a:solidFill>
                  <a:srgbClr val="206FB7"/>
                </a:solidFill>
              </a:rPr>
            </a:br>
            <a:r>
              <a:rPr lang="en-GB" dirty="0">
                <a:solidFill>
                  <a:srgbClr val="206FB7"/>
                </a:solidFill>
              </a:rPr>
              <a:t>Regional </a:t>
            </a:r>
            <a:br>
              <a:rPr lang="en-GB" dirty="0">
                <a:solidFill>
                  <a:srgbClr val="206FB7"/>
                </a:solidFill>
              </a:rPr>
            </a:br>
            <a:br>
              <a:rPr lang="en-GB" dirty="0">
                <a:solidFill>
                  <a:srgbClr val="206FB7"/>
                </a:solidFill>
              </a:rPr>
            </a:br>
            <a:r>
              <a:rPr lang="en-GB" dirty="0">
                <a:solidFill>
                  <a:srgbClr val="206FB7"/>
                </a:solidFill>
              </a:rPr>
              <a:t>Assessments</a:t>
            </a:r>
          </a:p>
        </p:txBody>
      </p:sp>
      <p:sp>
        <p:nvSpPr>
          <p:cNvPr id="3" name="Text Placeholder 2">
            <a:extLst>
              <a:ext uri="{FF2B5EF4-FFF2-40B4-BE49-F238E27FC236}">
                <a16:creationId xmlns:a16="http://schemas.microsoft.com/office/drawing/2014/main" id="{02069F4E-E91B-868F-B18E-5523846EDDAB}"/>
              </a:ext>
            </a:extLst>
          </p:cNvPr>
          <p:cNvSpPr>
            <a:spLocks noGrp="1"/>
          </p:cNvSpPr>
          <p:nvPr>
            <p:ph type="body" idx="1"/>
          </p:nvPr>
        </p:nvSpPr>
        <p:spPr>
          <a:xfrm>
            <a:off x="5997574" y="480850"/>
            <a:ext cx="5157787" cy="476683"/>
          </a:xfrm>
        </p:spPr>
        <p:txBody>
          <a:bodyPr>
            <a:normAutofit/>
          </a:bodyPr>
          <a:lstStyle/>
          <a:p>
            <a:r>
              <a:rPr lang="en-GB" dirty="0">
                <a:solidFill>
                  <a:srgbClr val="206FB7"/>
                </a:solidFill>
              </a:rPr>
              <a:t>4.1.1a</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a:spcAft>
                <a:spcPts val="1800"/>
              </a:spcAft>
            </a:pPr>
            <a:r>
              <a:rPr lang="en-GB" dirty="0">
                <a:solidFill>
                  <a:srgbClr val="206FB7"/>
                </a:solidFill>
              </a:rPr>
              <a:t>Progress in International Reading Literacy Study (PIRLS)</a:t>
            </a:r>
          </a:p>
          <a:p>
            <a:pPr>
              <a:spcAft>
                <a:spcPts val="1800"/>
              </a:spcAft>
            </a:pPr>
            <a:r>
              <a:rPr lang="en-GB" dirty="0">
                <a:solidFill>
                  <a:srgbClr val="206FB7"/>
                </a:solidFill>
              </a:rPr>
              <a:t>Trends in International Mathematics and Science Study (TIMSS -4th Grade)</a:t>
            </a:r>
          </a:p>
          <a:p>
            <a:pPr>
              <a:spcAft>
                <a:spcPts val="1800"/>
              </a:spcAft>
            </a:pPr>
            <a:r>
              <a:rPr lang="en-GB" dirty="0">
                <a:solidFill>
                  <a:srgbClr val="206FB7"/>
                </a:solidFill>
              </a:rPr>
              <a:t>Regional Comparative and Explanatory Study (ERCE)</a:t>
            </a:r>
          </a:p>
          <a:p>
            <a:pPr>
              <a:spcAft>
                <a:spcPts val="1800"/>
              </a:spcAft>
            </a:pPr>
            <a:r>
              <a:rPr lang="en-GB" dirty="0">
                <a:solidFill>
                  <a:srgbClr val="206FB7"/>
                </a:solidFill>
              </a:rPr>
              <a:t>Programme for the Analysis of Education Systems (PASEC)</a:t>
            </a:r>
          </a:p>
          <a:p>
            <a:pPr>
              <a:spcAft>
                <a:spcPts val="1800"/>
              </a:spcAft>
            </a:pPr>
            <a:r>
              <a:rPr lang="en-GB" dirty="0">
                <a:solidFill>
                  <a:srgbClr val="206FB7"/>
                </a:solidFill>
              </a:rPr>
              <a:t>Pacific Islands Literacy and Numeracy Assessment (PILNA)</a:t>
            </a:r>
          </a:p>
        </p:txBody>
      </p:sp>
    </p:spTree>
    <p:extLst>
      <p:ext uri="{BB962C8B-B14F-4D97-AF65-F5344CB8AC3E}">
        <p14:creationId xmlns:p14="http://schemas.microsoft.com/office/powerpoint/2010/main" val="37630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International </a:t>
            </a:r>
            <a:br>
              <a:rPr lang="en-GB" dirty="0">
                <a:solidFill>
                  <a:srgbClr val="206FB7"/>
                </a:solidFill>
              </a:rPr>
            </a:br>
            <a:br>
              <a:rPr lang="en-GB" dirty="0">
                <a:solidFill>
                  <a:srgbClr val="206FB7"/>
                </a:solidFill>
              </a:rPr>
            </a:br>
            <a:r>
              <a:rPr lang="en-GB" dirty="0">
                <a:solidFill>
                  <a:srgbClr val="206FB7"/>
                </a:solidFill>
              </a:rPr>
              <a:t>and </a:t>
            </a:r>
            <a:br>
              <a:rPr lang="en-GB" dirty="0">
                <a:solidFill>
                  <a:srgbClr val="206FB7"/>
                </a:solidFill>
              </a:rPr>
            </a:br>
            <a:br>
              <a:rPr lang="en-GB" dirty="0">
                <a:solidFill>
                  <a:srgbClr val="206FB7"/>
                </a:solidFill>
              </a:rPr>
            </a:br>
            <a:r>
              <a:rPr lang="en-GB" dirty="0">
                <a:solidFill>
                  <a:srgbClr val="206FB7"/>
                </a:solidFill>
              </a:rPr>
              <a:t>Regional </a:t>
            </a:r>
            <a:br>
              <a:rPr lang="en-GB" dirty="0">
                <a:solidFill>
                  <a:srgbClr val="206FB7"/>
                </a:solidFill>
              </a:rPr>
            </a:br>
            <a:br>
              <a:rPr lang="en-GB" dirty="0">
                <a:solidFill>
                  <a:srgbClr val="206FB7"/>
                </a:solidFill>
              </a:rPr>
            </a:br>
            <a:r>
              <a:rPr lang="en-GB" dirty="0">
                <a:solidFill>
                  <a:srgbClr val="206FB7"/>
                </a:solidFill>
              </a:rPr>
              <a:t>Assessments</a:t>
            </a:r>
          </a:p>
        </p:txBody>
      </p:sp>
      <p:sp>
        <p:nvSpPr>
          <p:cNvPr id="3" name="Text Placeholder 2">
            <a:extLst>
              <a:ext uri="{FF2B5EF4-FFF2-40B4-BE49-F238E27FC236}">
                <a16:creationId xmlns:a16="http://schemas.microsoft.com/office/drawing/2014/main" id="{02069F4E-E91B-868F-B18E-5523846EDDAB}"/>
              </a:ext>
            </a:extLst>
          </p:cNvPr>
          <p:cNvSpPr>
            <a:spLocks noGrp="1"/>
          </p:cNvSpPr>
          <p:nvPr>
            <p:ph type="body" idx="1"/>
          </p:nvPr>
        </p:nvSpPr>
        <p:spPr>
          <a:xfrm>
            <a:off x="5997574" y="480850"/>
            <a:ext cx="5157787" cy="476683"/>
          </a:xfrm>
        </p:spPr>
        <p:txBody>
          <a:bodyPr>
            <a:normAutofit/>
          </a:bodyPr>
          <a:lstStyle/>
          <a:p>
            <a:r>
              <a:rPr lang="en-GB" dirty="0">
                <a:solidFill>
                  <a:srgbClr val="206FB7"/>
                </a:solidFill>
              </a:rPr>
              <a:t>4.1.1b</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a:spcAft>
                <a:spcPts val="1800"/>
              </a:spcAft>
            </a:pPr>
            <a:r>
              <a:rPr lang="en-GB" dirty="0">
                <a:solidFill>
                  <a:srgbClr val="206FB7"/>
                </a:solidFill>
              </a:rPr>
              <a:t>PIRLS</a:t>
            </a:r>
          </a:p>
          <a:p>
            <a:pPr>
              <a:spcAft>
                <a:spcPts val="1800"/>
              </a:spcAft>
            </a:pPr>
            <a:r>
              <a:rPr lang="en-GB" dirty="0">
                <a:solidFill>
                  <a:srgbClr val="206FB7"/>
                </a:solidFill>
              </a:rPr>
              <a:t>TIMSS -4th Grade</a:t>
            </a:r>
          </a:p>
          <a:p>
            <a:pPr>
              <a:spcAft>
                <a:spcPts val="1800"/>
              </a:spcAft>
            </a:pPr>
            <a:r>
              <a:rPr lang="en-GB" dirty="0">
                <a:solidFill>
                  <a:srgbClr val="206FB7"/>
                </a:solidFill>
              </a:rPr>
              <a:t>ERCE</a:t>
            </a:r>
          </a:p>
          <a:p>
            <a:pPr>
              <a:spcAft>
                <a:spcPts val="1800"/>
              </a:spcAft>
            </a:pPr>
            <a:r>
              <a:rPr lang="en-GB" dirty="0">
                <a:solidFill>
                  <a:srgbClr val="206FB7"/>
                </a:solidFill>
              </a:rPr>
              <a:t>PASEC</a:t>
            </a:r>
          </a:p>
          <a:p>
            <a:pPr>
              <a:spcAft>
                <a:spcPts val="1800"/>
              </a:spcAft>
            </a:pPr>
            <a:r>
              <a:rPr lang="en-GB" dirty="0">
                <a:solidFill>
                  <a:srgbClr val="206FB7"/>
                </a:solidFill>
              </a:rPr>
              <a:t>PILNA</a:t>
            </a:r>
          </a:p>
          <a:p>
            <a:pPr>
              <a:spcAft>
                <a:spcPts val="1800"/>
              </a:spcAft>
            </a:pPr>
            <a:r>
              <a:rPr lang="en-GB" dirty="0">
                <a:solidFill>
                  <a:srgbClr val="206FB7"/>
                </a:solidFill>
              </a:rPr>
              <a:t>Southeast Asia Primary Learning Metrics (SEA-PLM)</a:t>
            </a:r>
          </a:p>
          <a:p>
            <a:pPr>
              <a:spcAft>
                <a:spcPts val="1800"/>
              </a:spcAft>
            </a:pPr>
            <a:r>
              <a:rPr lang="en-GB" dirty="0">
                <a:solidFill>
                  <a:srgbClr val="206FB7"/>
                </a:solidFill>
              </a:rPr>
              <a:t>The Southern and Eastern Africa Consortium for Monitoring Education Quality (SACMEQ)</a:t>
            </a:r>
          </a:p>
        </p:txBody>
      </p:sp>
    </p:spTree>
    <p:extLst>
      <p:ext uri="{BB962C8B-B14F-4D97-AF65-F5344CB8AC3E}">
        <p14:creationId xmlns:p14="http://schemas.microsoft.com/office/powerpoint/2010/main" val="120053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International </a:t>
            </a:r>
            <a:br>
              <a:rPr lang="en-GB" dirty="0">
                <a:solidFill>
                  <a:srgbClr val="206FB7"/>
                </a:solidFill>
              </a:rPr>
            </a:br>
            <a:br>
              <a:rPr lang="en-GB" dirty="0">
                <a:solidFill>
                  <a:srgbClr val="206FB7"/>
                </a:solidFill>
              </a:rPr>
            </a:br>
            <a:r>
              <a:rPr lang="en-GB" dirty="0">
                <a:solidFill>
                  <a:srgbClr val="206FB7"/>
                </a:solidFill>
              </a:rPr>
              <a:t>and </a:t>
            </a:r>
            <a:br>
              <a:rPr lang="en-GB" dirty="0">
                <a:solidFill>
                  <a:srgbClr val="206FB7"/>
                </a:solidFill>
              </a:rPr>
            </a:br>
            <a:br>
              <a:rPr lang="en-GB" dirty="0">
                <a:solidFill>
                  <a:srgbClr val="206FB7"/>
                </a:solidFill>
              </a:rPr>
            </a:br>
            <a:r>
              <a:rPr lang="en-GB" dirty="0">
                <a:solidFill>
                  <a:srgbClr val="206FB7"/>
                </a:solidFill>
              </a:rPr>
              <a:t>Regional </a:t>
            </a:r>
            <a:br>
              <a:rPr lang="en-GB" dirty="0">
                <a:solidFill>
                  <a:srgbClr val="206FB7"/>
                </a:solidFill>
              </a:rPr>
            </a:br>
            <a:br>
              <a:rPr lang="en-GB" dirty="0">
                <a:solidFill>
                  <a:srgbClr val="206FB7"/>
                </a:solidFill>
              </a:rPr>
            </a:br>
            <a:r>
              <a:rPr lang="en-GB" dirty="0">
                <a:solidFill>
                  <a:srgbClr val="206FB7"/>
                </a:solidFill>
              </a:rPr>
              <a:t>Assessments</a:t>
            </a:r>
          </a:p>
        </p:txBody>
      </p:sp>
      <p:sp>
        <p:nvSpPr>
          <p:cNvPr id="3" name="Text Placeholder 2">
            <a:extLst>
              <a:ext uri="{FF2B5EF4-FFF2-40B4-BE49-F238E27FC236}">
                <a16:creationId xmlns:a16="http://schemas.microsoft.com/office/drawing/2014/main" id="{02069F4E-E91B-868F-B18E-5523846EDDAB}"/>
              </a:ext>
            </a:extLst>
          </p:cNvPr>
          <p:cNvSpPr>
            <a:spLocks noGrp="1"/>
          </p:cNvSpPr>
          <p:nvPr>
            <p:ph type="body" idx="1"/>
          </p:nvPr>
        </p:nvSpPr>
        <p:spPr>
          <a:xfrm>
            <a:off x="5997574" y="480850"/>
            <a:ext cx="5157787" cy="476683"/>
          </a:xfrm>
        </p:spPr>
        <p:txBody>
          <a:bodyPr>
            <a:normAutofit/>
          </a:bodyPr>
          <a:lstStyle/>
          <a:p>
            <a:r>
              <a:rPr lang="en-GB" dirty="0">
                <a:solidFill>
                  <a:srgbClr val="206FB7"/>
                </a:solidFill>
              </a:rPr>
              <a:t>4.1.1c</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a:spcAft>
                <a:spcPts val="1800"/>
              </a:spcAft>
            </a:pPr>
            <a:r>
              <a:rPr lang="en-GB" dirty="0">
                <a:solidFill>
                  <a:srgbClr val="206FB7"/>
                </a:solidFill>
              </a:rPr>
              <a:t>Programme for International Student Assessment (PISA)</a:t>
            </a:r>
          </a:p>
          <a:p>
            <a:pPr>
              <a:spcAft>
                <a:spcPts val="1800"/>
              </a:spcAft>
            </a:pPr>
            <a:r>
              <a:rPr lang="en-GB" dirty="0">
                <a:solidFill>
                  <a:srgbClr val="206FB7"/>
                </a:solidFill>
              </a:rPr>
              <a:t>TIMSS -8th Grade</a:t>
            </a:r>
          </a:p>
        </p:txBody>
      </p:sp>
    </p:spTree>
    <p:extLst>
      <p:ext uri="{BB962C8B-B14F-4D97-AF65-F5344CB8AC3E}">
        <p14:creationId xmlns:p14="http://schemas.microsoft.com/office/powerpoint/2010/main" val="3066183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1E09BD-3C48-93BC-D85C-A93867E6A6CF}"/>
              </a:ext>
            </a:extLst>
          </p:cNvPr>
          <p:cNvSpPr>
            <a:spLocks noGrp="1"/>
          </p:cNvSpPr>
          <p:nvPr>
            <p:ph type="title"/>
          </p:nvPr>
        </p:nvSpPr>
        <p:spPr>
          <a:xfrm>
            <a:off x="798962" y="706706"/>
            <a:ext cx="3836538" cy="5832206"/>
          </a:xfrm>
        </p:spPr>
        <p:txBody>
          <a:bodyPr>
            <a:normAutofit/>
          </a:bodyPr>
          <a:lstStyle/>
          <a:p>
            <a:pPr marL="0" indent="0">
              <a:lnSpc>
                <a:spcPct val="100000"/>
              </a:lnSpc>
              <a:spcAft>
                <a:spcPts val="1200"/>
              </a:spcAft>
              <a:buNone/>
            </a:pPr>
            <a:r>
              <a:rPr lang="en-AU" dirty="0">
                <a:solidFill>
                  <a:srgbClr val="206FB7"/>
                </a:solidFill>
              </a:rPr>
              <a:t>National assessments</a:t>
            </a:r>
            <a:br>
              <a:rPr lang="en-AU" dirty="0">
                <a:solidFill>
                  <a:srgbClr val="206FB7"/>
                </a:solidFill>
              </a:rPr>
            </a:br>
            <a:br>
              <a:rPr lang="en-AU" dirty="0">
                <a:solidFill>
                  <a:srgbClr val="206FB7"/>
                </a:solidFill>
              </a:rPr>
            </a:br>
            <a:br>
              <a:rPr lang="en-AU" dirty="0">
                <a:solidFill>
                  <a:srgbClr val="206FB7"/>
                </a:solidFill>
              </a:rPr>
            </a:br>
            <a:br>
              <a:rPr lang="en-AU" dirty="0">
                <a:solidFill>
                  <a:srgbClr val="206FB7"/>
                </a:solidFill>
              </a:rPr>
            </a:br>
            <a:br>
              <a:rPr lang="en-AU" dirty="0">
                <a:solidFill>
                  <a:srgbClr val="206FB7"/>
                </a:solidFill>
              </a:rPr>
            </a:br>
            <a:r>
              <a:rPr lang="en-AU" dirty="0">
                <a:solidFill>
                  <a:srgbClr val="206FB7"/>
                </a:solidFill>
              </a:rPr>
              <a:t>Global standards</a:t>
            </a:r>
            <a:br>
              <a:rPr lang="en-AU" sz="1800" b="0" dirty="0">
                <a:solidFill>
                  <a:srgbClr val="206FB7"/>
                </a:solidFill>
                <a:latin typeface="Arial" panose="020B0604020202020204" pitchFamily="34" charset="0"/>
                <a:cs typeface="Arial" panose="020B0604020202020204" pitchFamily="34" charset="0"/>
              </a:rPr>
            </a:br>
            <a:br>
              <a:rPr lang="en-AU" dirty="0">
                <a:solidFill>
                  <a:srgbClr val="206FB7"/>
                </a:solidFill>
              </a:rPr>
            </a:br>
            <a:endParaRPr lang="en-AU" dirty="0">
              <a:solidFill>
                <a:srgbClr val="206FB7"/>
              </a:solidFill>
            </a:endParaRPr>
          </a:p>
        </p:txBody>
      </p:sp>
      <p:sp>
        <p:nvSpPr>
          <p:cNvPr id="4" name="Content Placeholder 2">
            <a:extLst>
              <a:ext uri="{FF2B5EF4-FFF2-40B4-BE49-F238E27FC236}">
                <a16:creationId xmlns:a16="http://schemas.microsoft.com/office/drawing/2014/main" id="{498C9DB0-5240-CCA5-8B2E-7F845DB4CF7D}"/>
              </a:ext>
            </a:extLst>
          </p:cNvPr>
          <p:cNvSpPr>
            <a:spLocks noGrp="1"/>
          </p:cNvSpPr>
          <p:nvPr>
            <p:ph sz="half" idx="2"/>
          </p:nvPr>
        </p:nvSpPr>
        <p:spPr>
          <a:xfrm>
            <a:off x="5991726" y="394117"/>
            <a:ext cx="5498432" cy="2830348"/>
          </a:xfrm>
        </p:spPr>
        <p:txBody>
          <a:bodyPr>
            <a:noAutofit/>
          </a:bodyPr>
          <a:lstStyle/>
          <a:p>
            <a:pPr marL="360363" indent="-360363">
              <a:lnSpc>
                <a:spcPct val="100000"/>
              </a:lnSpc>
              <a:spcAft>
                <a:spcPts val="1200"/>
              </a:spcAft>
            </a:pPr>
            <a:r>
              <a:rPr lang="en-AU" b="0" dirty="0">
                <a:solidFill>
                  <a:srgbClr val="206FB7"/>
                </a:solidFill>
              </a:rPr>
              <a:t>Targeted to local contexts</a:t>
            </a:r>
          </a:p>
          <a:p>
            <a:pPr marL="360363" indent="-360363">
              <a:lnSpc>
                <a:spcPct val="100000"/>
              </a:lnSpc>
              <a:spcAft>
                <a:spcPts val="1200"/>
              </a:spcAft>
            </a:pPr>
            <a:r>
              <a:rPr lang="en-AU" b="0" dirty="0">
                <a:solidFill>
                  <a:srgbClr val="206FB7"/>
                </a:solidFill>
              </a:rPr>
              <a:t>Provide evidence for local curriculum, pedagogy and policy</a:t>
            </a:r>
          </a:p>
          <a:p>
            <a:pPr marL="360363" indent="-360363">
              <a:lnSpc>
                <a:spcPct val="100000"/>
              </a:lnSpc>
              <a:spcAft>
                <a:spcPts val="1200"/>
              </a:spcAft>
            </a:pPr>
            <a:r>
              <a:rPr lang="en-AU" b="0" dirty="0">
                <a:solidFill>
                  <a:srgbClr val="206FB7"/>
                </a:solidFill>
              </a:rPr>
              <a:t>Build local capacity in assessment development, analysis and reporting</a:t>
            </a:r>
          </a:p>
          <a:p>
            <a:pPr marL="0" indent="0">
              <a:lnSpc>
                <a:spcPct val="100000"/>
              </a:lnSpc>
              <a:spcAft>
                <a:spcPts val="1200"/>
              </a:spcAft>
              <a:buNone/>
            </a:pPr>
            <a:endParaRPr lang="en-AU" b="0" dirty="0">
              <a:solidFill>
                <a:srgbClr val="206FB7"/>
              </a:solidFill>
            </a:endParaRPr>
          </a:p>
          <a:p>
            <a:pPr marL="0" indent="0">
              <a:lnSpc>
                <a:spcPct val="100000"/>
              </a:lnSpc>
              <a:spcAft>
                <a:spcPts val="1200"/>
              </a:spcAft>
              <a:buNone/>
            </a:pPr>
            <a:endParaRPr lang="en-AU" b="0" dirty="0">
              <a:solidFill>
                <a:srgbClr val="206FB7"/>
              </a:solidFill>
            </a:endParaRPr>
          </a:p>
          <a:p>
            <a:pPr marL="360363" indent="-360363">
              <a:lnSpc>
                <a:spcPct val="100000"/>
              </a:lnSpc>
              <a:spcAft>
                <a:spcPts val="1200"/>
              </a:spcAft>
            </a:pPr>
            <a:r>
              <a:rPr lang="en-AU" b="0" dirty="0">
                <a:solidFill>
                  <a:srgbClr val="206FB7"/>
                </a:solidFill>
              </a:rPr>
              <a:t>Are set in learning areas universally accepted as critical to learning</a:t>
            </a:r>
          </a:p>
          <a:p>
            <a:pPr marL="360363" indent="-360363">
              <a:lnSpc>
                <a:spcPct val="100000"/>
              </a:lnSpc>
              <a:spcAft>
                <a:spcPts val="1200"/>
              </a:spcAft>
            </a:pPr>
            <a:r>
              <a:rPr lang="en-AU" b="0" dirty="0">
                <a:solidFill>
                  <a:srgbClr val="206FB7"/>
                </a:solidFill>
              </a:rPr>
              <a:t>Results are internationally comparable</a:t>
            </a:r>
          </a:p>
          <a:p>
            <a:pPr marL="360363" indent="-360363">
              <a:lnSpc>
                <a:spcPct val="100000"/>
              </a:lnSpc>
              <a:spcAft>
                <a:spcPts val="1200"/>
              </a:spcAft>
            </a:pPr>
            <a:r>
              <a:rPr lang="en-AU" b="0" dirty="0">
                <a:solidFill>
                  <a:srgbClr val="206FB7"/>
                </a:solidFill>
              </a:rPr>
              <a:t>Can be used as reference points in national assessments</a:t>
            </a:r>
          </a:p>
          <a:p>
            <a:pPr marL="0" indent="0">
              <a:lnSpc>
                <a:spcPct val="100000"/>
              </a:lnSpc>
              <a:spcAft>
                <a:spcPts val="1200"/>
              </a:spcAft>
              <a:buNone/>
            </a:pPr>
            <a:endParaRPr lang="en-AU" b="0" dirty="0">
              <a:solidFill>
                <a:srgbClr val="206FB7"/>
              </a:solidFill>
            </a:endParaRPr>
          </a:p>
          <a:p>
            <a:pPr marL="0" indent="0">
              <a:lnSpc>
                <a:spcPct val="100000"/>
              </a:lnSpc>
              <a:spcAft>
                <a:spcPts val="1200"/>
              </a:spcAft>
              <a:buNone/>
            </a:pPr>
            <a:endParaRPr lang="en-AU" b="0" dirty="0">
              <a:solidFill>
                <a:srgbClr val="206FB7"/>
              </a:solidFill>
            </a:endParaRPr>
          </a:p>
        </p:txBody>
      </p:sp>
      <p:cxnSp>
        <p:nvCxnSpPr>
          <p:cNvPr id="3" name="Straight Connector 2">
            <a:extLst>
              <a:ext uri="{FF2B5EF4-FFF2-40B4-BE49-F238E27FC236}">
                <a16:creationId xmlns:a16="http://schemas.microsoft.com/office/drawing/2014/main" id="{36510E24-25B5-529D-020B-7AEEAACE62B3}"/>
              </a:ext>
            </a:extLst>
          </p:cNvPr>
          <p:cNvCxnSpPr/>
          <p:nvPr/>
        </p:nvCxnSpPr>
        <p:spPr>
          <a:xfrm>
            <a:off x="830180" y="3224465"/>
            <a:ext cx="10262937" cy="0"/>
          </a:xfrm>
          <a:prstGeom prst="line">
            <a:avLst/>
          </a:prstGeom>
          <a:ln>
            <a:solidFill>
              <a:srgbClr val="0090C2"/>
            </a:solidFill>
          </a:ln>
        </p:spPr>
        <p:style>
          <a:lnRef idx="1">
            <a:schemeClr val="accent1"/>
          </a:lnRef>
          <a:fillRef idx="0">
            <a:schemeClr val="accent1"/>
          </a:fillRef>
          <a:effectRef idx="0">
            <a:schemeClr val="accent1"/>
          </a:effectRef>
          <a:fontRef idx="minor">
            <a:schemeClr val="tx1"/>
          </a:fontRef>
        </p:style>
      </p:cxnSp>
      <p:pic>
        <p:nvPicPr>
          <p:cNvPr id="5" name="Graphic 4" descr="Earth globe: Africa and Europe with solid fill">
            <a:extLst>
              <a:ext uri="{FF2B5EF4-FFF2-40B4-BE49-F238E27FC236}">
                <a16:creationId xmlns:a16="http://schemas.microsoft.com/office/drawing/2014/main" id="{441CB5C3-99C2-FCA2-0028-4D8B43B5BE9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16069" y="802959"/>
            <a:ext cx="1371122" cy="1371122"/>
          </a:xfrm>
          <a:prstGeom prst="rect">
            <a:avLst/>
          </a:prstGeom>
        </p:spPr>
      </p:pic>
      <p:pic>
        <p:nvPicPr>
          <p:cNvPr id="6" name="Graphic 5" descr="Globe outline">
            <a:extLst>
              <a:ext uri="{FF2B5EF4-FFF2-40B4-BE49-F238E27FC236}">
                <a16:creationId xmlns:a16="http://schemas.microsoft.com/office/drawing/2014/main" id="{1E9F8638-A90B-A938-6883-F059F5056D5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16069" y="3895855"/>
            <a:ext cx="1361944" cy="1361944"/>
          </a:xfrm>
          <a:prstGeom prst="rect">
            <a:avLst/>
          </a:prstGeom>
        </p:spPr>
      </p:pic>
    </p:spTree>
    <p:extLst>
      <p:ext uri="{BB962C8B-B14F-4D97-AF65-F5344CB8AC3E}">
        <p14:creationId xmlns:p14="http://schemas.microsoft.com/office/powerpoint/2010/main" val="3340767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B69D-33F6-79CB-D97E-A9C609ADB411}"/>
              </a:ext>
            </a:extLst>
          </p:cNvPr>
          <p:cNvSpPr>
            <a:spLocks noGrp="1"/>
          </p:cNvSpPr>
          <p:nvPr>
            <p:ph type="ctrTitle"/>
          </p:nvPr>
        </p:nvSpPr>
        <p:spPr>
          <a:xfrm>
            <a:off x="207820" y="3428999"/>
            <a:ext cx="11804071" cy="2220103"/>
          </a:xfrm>
        </p:spPr>
        <p:txBody>
          <a:bodyPr>
            <a:normAutofit/>
          </a:bodyPr>
          <a:lstStyle/>
          <a:p>
            <a:pPr>
              <a:lnSpc>
                <a:spcPct val="100000"/>
              </a:lnSpc>
            </a:pPr>
            <a:r>
              <a:rPr lang="en-AU" dirty="0">
                <a:solidFill>
                  <a:srgbClr val="206FB7"/>
                </a:solidFill>
              </a:rPr>
              <a:t>Quality criteria for national assessments</a:t>
            </a:r>
            <a:endParaRPr lang="en-AU" sz="1800" b="0" dirty="0">
              <a:solidFill>
                <a:srgbClr val="206FB7"/>
              </a:solidFill>
              <a:latin typeface="Arial" panose="020B0604020202020204" pitchFamily="34" charset="0"/>
              <a:cs typeface="Arial" panose="020B0604020202020204" pitchFamily="34" charset="0"/>
            </a:endParaRPr>
          </a:p>
        </p:txBody>
      </p:sp>
      <p:pic>
        <p:nvPicPr>
          <p:cNvPr id="7" name="Picture 6" descr="A black and white logo&#10;&#10;Description automatically generated">
            <a:extLst>
              <a:ext uri="{FF2B5EF4-FFF2-40B4-BE49-F238E27FC236}">
                <a16:creationId xmlns:a16="http://schemas.microsoft.com/office/drawing/2014/main" id="{60EF7DFA-053B-EE3F-0803-ABF252165A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724" y="1208897"/>
            <a:ext cx="3271003" cy="1110906"/>
          </a:xfrm>
          <a:prstGeom prst="rect">
            <a:avLst/>
          </a:prstGeom>
        </p:spPr>
      </p:pic>
    </p:spTree>
    <p:extLst>
      <p:ext uri="{BB962C8B-B14F-4D97-AF65-F5344CB8AC3E}">
        <p14:creationId xmlns:p14="http://schemas.microsoft.com/office/powerpoint/2010/main" val="1500931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Eligibility</a:t>
            </a:r>
            <a:br>
              <a:rPr lang="en-GB" dirty="0">
                <a:solidFill>
                  <a:srgbClr val="206FB7"/>
                </a:solidFill>
              </a:rPr>
            </a:br>
            <a:br>
              <a:rPr lang="en-GB" dirty="0">
                <a:solidFill>
                  <a:srgbClr val="206FB7"/>
                </a:solidFill>
              </a:rPr>
            </a:br>
            <a:r>
              <a:rPr lang="en-GB" dirty="0">
                <a:solidFill>
                  <a:srgbClr val="206FB7"/>
                </a:solidFill>
              </a:rPr>
              <a:t>Criteria</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marL="457200" indent="-457200">
              <a:spcAft>
                <a:spcPts val="1800"/>
              </a:spcAft>
              <a:buFont typeface="+mj-lt"/>
              <a:buAutoNum type="arabicPeriod"/>
            </a:pPr>
            <a:r>
              <a:rPr lang="en-GB" dirty="0">
                <a:solidFill>
                  <a:srgbClr val="206FB7"/>
                </a:solidFill>
              </a:rPr>
              <a:t>Is the assessment aligned to the MPL and GPF?</a:t>
            </a:r>
          </a:p>
          <a:p>
            <a:pPr marL="457200" indent="-457200">
              <a:spcAft>
                <a:spcPts val="1800"/>
              </a:spcAft>
              <a:buFont typeface="+mj-lt"/>
              <a:buAutoNum type="arabicPeriod"/>
            </a:pPr>
            <a:r>
              <a:rPr lang="en-GB" dirty="0">
                <a:solidFill>
                  <a:srgbClr val="206FB7"/>
                </a:solidFill>
              </a:rPr>
              <a:t>Is there evidence that the items in the assessment have been reviewed qualitatively and quantitatively?</a:t>
            </a:r>
          </a:p>
          <a:p>
            <a:pPr marL="457200" indent="-457200">
              <a:spcAft>
                <a:spcPts val="1800"/>
              </a:spcAft>
              <a:buFont typeface="+mj-lt"/>
              <a:buAutoNum type="arabicPeriod"/>
            </a:pPr>
            <a:r>
              <a:rPr lang="en-GB" dirty="0">
                <a:solidFill>
                  <a:srgbClr val="206FB7"/>
                </a:solidFill>
              </a:rPr>
              <a:t>Is the sample of learners that took the assessment representative of the population against which the results will be reporting?</a:t>
            </a:r>
          </a:p>
        </p:txBody>
      </p:sp>
    </p:spTree>
    <p:extLst>
      <p:ext uri="{BB962C8B-B14F-4D97-AF65-F5344CB8AC3E}">
        <p14:creationId xmlns:p14="http://schemas.microsoft.com/office/powerpoint/2010/main" val="370171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719DD-F804-E9E4-3805-EF69AE885DCA}"/>
              </a:ext>
            </a:extLst>
          </p:cNvPr>
          <p:cNvSpPr>
            <a:spLocks noGrp="1"/>
          </p:cNvSpPr>
          <p:nvPr>
            <p:ph type="title"/>
          </p:nvPr>
        </p:nvSpPr>
        <p:spPr/>
        <p:txBody>
          <a:bodyPr/>
          <a:lstStyle/>
          <a:p>
            <a:pPr algn="ctr"/>
            <a:r>
              <a:rPr lang="en-GB" dirty="0">
                <a:solidFill>
                  <a:srgbClr val="206FB7"/>
                </a:solidFill>
              </a:rPr>
              <a:t>Eligibility</a:t>
            </a:r>
            <a:br>
              <a:rPr lang="en-GB" dirty="0">
                <a:solidFill>
                  <a:srgbClr val="206FB7"/>
                </a:solidFill>
              </a:rPr>
            </a:br>
            <a:br>
              <a:rPr lang="en-GB" dirty="0">
                <a:solidFill>
                  <a:srgbClr val="206FB7"/>
                </a:solidFill>
              </a:rPr>
            </a:br>
            <a:r>
              <a:rPr lang="en-GB" dirty="0">
                <a:solidFill>
                  <a:srgbClr val="206FB7"/>
                </a:solidFill>
              </a:rPr>
              <a:t>Criteria</a:t>
            </a:r>
          </a:p>
        </p:txBody>
      </p:sp>
      <p:sp>
        <p:nvSpPr>
          <p:cNvPr id="4" name="Content Placeholder 3">
            <a:extLst>
              <a:ext uri="{FF2B5EF4-FFF2-40B4-BE49-F238E27FC236}">
                <a16:creationId xmlns:a16="http://schemas.microsoft.com/office/drawing/2014/main" id="{49A09120-99FD-745E-6AA9-DAA642588FF8}"/>
              </a:ext>
            </a:extLst>
          </p:cNvPr>
          <p:cNvSpPr>
            <a:spLocks noGrp="1"/>
          </p:cNvSpPr>
          <p:nvPr>
            <p:ph sz="half" idx="2"/>
          </p:nvPr>
        </p:nvSpPr>
        <p:spPr>
          <a:xfrm>
            <a:off x="5997573" y="1135625"/>
            <a:ext cx="5157787" cy="4764843"/>
          </a:xfrm>
        </p:spPr>
        <p:txBody>
          <a:bodyPr>
            <a:normAutofit/>
          </a:bodyPr>
          <a:lstStyle/>
          <a:p>
            <a:pPr marL="457200" indent="-457200">
              <a:spcAft>
                <a:spcPts val="1800"/>
              </a:spcAft>
              <a:buFont typeface="+mj-lt"/>
              <a:buAutoNum type="arabicPeriod" startAt="4"/>
            </a:pPr>
            <a:r>
              <a:rPr lang="en-GB" dirty="0">
                <a:solidFill>
                  <a:srgbClr val="206FB7"/>
                </a:solidFill>
              </a:rPr>
              <a:t>Is there evidence that the assessment was administered in an appropriate and standardized way?</a:t>
            </a:r>
          </a:p>
          <a:p>
            <a:pPr marL="457200" indent="-457200">
              <a:spcAft>
                <a:spcPts val="1800"/>
              </a:spcAft>
              <a:buFont typeface="+mj-lt"/>
              <a:buAutoNum type="arabicPeriod" startAt="4"/>
            </a:pPr>
            <a:r>
              <a:rPr lang="en-GB" dirty="0">
                <a:solidFill>
                  <a:srgbClr val="206FB7"/>
                </a:solidFill>
              </a:rPr>
              <a:t>Is the assessment sufficiently reliable?</a:t>
            </a:r>
          </a:p>
          <a:p>
            <a:pPr marL="457200" indent="-457200">
              <a:spcAft>
                <a:spcPts val="1800"/>
              </a:spcAft>
              <a:buFont typeface="+mj-lt"/>
              <a:buAutoNum type="arabicPeriod" startAt="4"/>
            </a:pPr>
            <a:r>
              <a:rPr lang="en-GB" dirty="0">
                <a:solidFill>
                  <a:srgbClr val="206FB7"/>
                </a:solidFill>
              </a:rPr>
              <a:t>How does the assessment link to the MPL?</a:t>
            </a:r>
          </a:p>
        </p:txBody>
      </p:sp>
    </p:spTree>
    <p:extLst>
      <p:ext uri="{BB962C8B-B14F-4D97-AF65-F5344CB8AC3E}">
        <p14:creationId xmlns:p14="http://schemas.microsoft.com/office/powerpoint/2010/main" val="273551636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7528937022434FA9D5CCD85B952351" ma:contentTypeVersion="17" ma:contentTypeDescription="Create a new document." ma:contentTypeScope="" ma:versionID="3a2431af1c09e610c653a6df1c6ecce4">
  <xsd:schema xmlns:xsd="http://www.w3.org/2001/XMLSchema" xmlns:xs="http://www.w3.org/2001/XMLSchema" xmlns:p="http://schemas.microsoft.com/office/2006/metadata/properties" xmlns:ns2="f3800610-391c-499f-8abf-6d0d1ff55620" xmlns:ns3="36ad5053-5c83-47c3-ae23-cc60bcdfcf7c" targetNamespace="http://schemas.microsoft.com/office/2006/metadata/properties" ma:root="true" ma:fieldsID="0b4dc6d00f237e71bbd8db7e2086aaa3" ns2:_="" ns3:_="">
    <xsd:import namespace="f3800610-391c-499f-8abf-6d0d1ff55620"/>
    <xsd:import namespace="36ad5053-5c83-47c3-ae23-cc60bcdfcf7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800610-391c-499f-8abf-6d0d1ff556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a29052b-b897-431f-a8f1-10685beebc8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6ad5053-5c83-47c3-ae23-cc60bcdfcf7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3dc76e9-ab24-48ec-bb15-c3eec82c41c1}" ma:internalName="TaxCatchAll" ma:showField="CatchAllData" ma:web="36ad5053-5c83-47c3-ae23-cc60bcdfcf7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3800610-391c-499f-8abf-6d0d1ff55620">
      <Terms xmlns="http://schemas.microsoft.com/office/infopath/2007/PartnerControls"/>
    </lcf76f155ced4ddcb4097134ff3c332f>
    <TaxCatchAll xmlns="36ad5053-5c83-47c3-ae23-cc60bcdfcf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4D6822-DBD7-4036-8C4A-7B1098FCE7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800610-391c-499f-8abf-6d0d1ff55620"/>
    <ds:schemaRef ds:uri="36ad5053-5c83-47c3-ae23-cc60bcdfcf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E99972-161B-403A-A7D7-047EC35EC201}">
  <ds:schemaRefs>
    <ds:schemaRef ds:uri="http://purl.org/dc/dcmitype/"/>
    <ds:schemaRef ds:uri="http://schemas.microsoft.com/office/2006/documentManagement/types"/>
    <ds:schemaRef ds:uri="http://purl.org/dc/terms/"/>
    <ds:schemaRef ds:uri="http://www.w3.org/XML/1998/namespace"/>
    <ds:schemaRef ds:uri="http://purl.org/dc/elements/1.1/"/>
    <ds:schemaRef ds:uri="http://schemas.microsoft.com/office/infopath/2007/PartnerControls"/>
    <ds:schemaRef ds:uri="http://schemas.openxmlformats.org/package/2006/metadata/core-properties"/>
    <ds:schemaRef ds:uri="36ad5053-5c83-47c3-ae23-cc60bcdfcf7c"/>
    <ds:schemaRef ds:uri="f3800610-391c-499f-8abf-6d0d1ff55620"/>
    <ds:schemaRef ds:uri="http://schemas.microsoft.com/office/2006/metadata/properties"/>
  </ds:schemaRefs>
</ds:datastoreItem>
</file>

<file path=customXml/itemProps3.xml><?xml version="1.0" encoding="utf-8"?>
<ds:datastoreItem xmlns:ds="http://schemas.openxmlformats.org/officeDocument/2006/customXml" ds:itemID="{11AE1485-4336-4FE3-99B1-D113735167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313</TotalTime>
  <Words>1579</Words>
  <Application>Microsoft Office PowerPoint</Application>
  <PresentationFormat>Widescreen</PresentationFormat>
  <Paragraphs>175</Paragraphs>
  <Slides>23</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Calibri Light</vt:lpstr>
      <vt:lpstr>Times New Roman</vt:lpstr>
      <vt:lpstr>1_Office Theme</vt:lpstr>
      <vt:lpstr>Reporting against SDG 4.1.1  Colin Watson, ACER UK  19 March 2024</vt:lpstr>
      <vt:lpstr>PowerPoint Presentation</vt:lpstr>
      <vt:lpstr>International   and   Regional   Assessments</vt:lpstr>
      <vt:lpstr>International   and   Regional   Assessments</vt:lpstr>
      <vt:lpstr>International   and   Regional   Assessments</vt:lpstr>
      <vt:lpstr>National assessments     Global standards  </vt:lpstr>
      <vt:lpstr>Quality criteria for national assessments</vt:lpstr>
      <vt:lpstr>Eligibility  Criteria</vt:lpstr>
      <vt:lpstr>Eligibility  Criteria</vt:lpstr>
      <vt:lpstr>Linking national assessments to global standards</vt:lpstr>
      <vt:lpstr>Assessment  for  Minimum  Proficiency  Level  (AMPL)</vt:lpstr>
      <vt:lpstr>Linking a  national   assessment   to AMPL</vt:lpstr>
      <vt:lpstr>The Pairwise Comparison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Colin.Watson@acer.uk</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Spink, Jeaniene</dc:creator>
  <cp:lastModifiedBy>Slifer-Mbacke, Lisa</cp:lastModifiedBy>
  <cp:revision>4</cp:revision>
  <dcterms:created xsi:type="dcterms:W3CDTF">2021-10-01T06:57:51Z</dcterms:created>
  <dcterms:modified xsi:type="dcterms:W3CDTF">2024-03-19T15:10:55Z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0x0101008A7528937022434FA9D5CCD85B952351</vt:lpwstr>
  </property>
  <property fmtid="{D5CDD505-2E9C-101B-9397-08002B2CF9AE}" pid="3" name="MediaServiceImageTags">
    <vt:lpwstr/>
  </property>
</Properties>
</file>