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Noto Sans Symbols"/>
      <p:regular r:id="rId18"/>
      <p:bold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y2TbiHXM1UgxnWjAe4aJfXEL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customschemas.google.com/relationships/presentationmetadata" Target="metadata"/><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NotoSansSymbols-bold.fntdata"/><Relationship Id="rId18" Type="http://schemas.openxmlformats.org/officeDocument/2006/relationships/font" Target="fonts/NotoSansSymbol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Opening slide">
    <p:spTree>
      <p:nvGrpSpPr>
        <p:cNvPr id="9" name="Shape 9"/>
        <p:cNvGrpSpPr/>
        <p:nvPr/>
      </p:nvGrpSpPr>
      <p:grpSpPr>
        <a:xfrm>
          <a:off x="0" y="0"/>
          <a:ext cx="0" cy="0"/>
          <a:chOff x="0" y="0"/>
          <a:chExt cx="0" cy="0"/>
        </a:xfrm>
      </p:grpSpPr>
      <p:pic>
        <p:nvPicPr>
          <p:cNvPr descr="Map&#10;&#10;Description automatically generated" id="10" name="Google Shape;10;p15"/>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yellow)">
  <p:cSld name="Title slide (yellow)">
    <p:spTree>
      <p:nvGrpSpPr>
        <p:cNvPr id="52" name="Shape 52"/>
        <p:cNvGrpSpPr/>
        <p:nvPr/>
      </p:nvGrpSpPr>
      <p:grpSpPr>
        <a:xfrm>
          <a:off x="0" y="0"/>
          <a:ext cx="0" cy="0"/>
          <a:chOff x="0" y="0"/>
          <a:chExt cx="0" cy="0"/>
        </a:xfrm>
      </p:grpSpPr>
      <p:pic>
        <p:nvPicPr>
          <p:cNvPr descr="Shape&#10;&#10;Description automatically generated" id="53" name="Google Shape;53;p24"/>
          <p:cNvPicPr preferRelativeResize="0"/>
          <p:nvPr/>
        </p:nvPicPr>
        <p:blipFill rotWithShape="1">
          <a:blip r:embed="rId2">
            <a:alphaModFix/>
          </a:blip>
          <a:srcRect b="0" l="0" r="0" t="0"/>
          <a:stretch/>
        </p:blipFill>
        <p:spPr>
          <a:xfrm>
            <a:off x="7823" y="0"/>
            <a:ext cx="12176353" cy="6858000"/>
          </a:xfrm>
          <a:prstGeom prst="rect">
            <a:avLst/>
          </a:prstGeom>
          <a:noFill/>
          <a:ln>
            <a:noFill/>
          </a:ln>
        </p:spPr>
      </p:pic>
      <p:sp>
        <p:nvSpPr>
          <p:cNvPr id="54" name="Google Shape;54;p24"/>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24"/>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urple)">
  <p:cSld name="Title slide (purple)">
    <p:spTree>
      <p:nvGrpSpPr>
        <p:cNvPr id="57" name="Shape 57"/>
        <p:cNvGrpSpPr/>
        <p:nvPr/>
      </p:nvGrpSpPr>
      <p:grpSpPr>
        <a:xfrm>
          <a:off x="0" y="0"/>
          <a:ext cx="0" cy="0"/>
          <a:chOff x="0" y="0"/>
          <a:chExt cx="0" cy="0"/>
        </a:xfrm>
      </p:grpSpPr>
      <p:pic>
        <p:nvPicPr>
          <p:cNvPr id="58" name="Google Shape;58;p25"/>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59" name="Google Shape;59;p25"/>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 name="Google Shape;61;p25"/>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range)">
  <p:cSld name="Title slide (orange)">
    <p:spTree>
      <p:nvGrpSpPr>
        <p:cNvPr id="62" name="Shape 62"/>
        <p:cNvGrpSpPr/>
        <p:nvPr/>
      </p:nvGrpSpPr>
      <p:grpSpPr>
        <a:xfrm>
          <a:off x="0" y="0"/>
          <a:ext cx="0" cy="0"/>
          <a:chOff x="0" y="0"/>
          <a:chExt cx="0" cy="0"/>
        </a:xfrm>
      </p:grpSpPr>
      <p:pic>
        <p:nvPicPr>
          <p:cNvPr id="63" name="Google Shape;63;p26"/>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64" name="Google Shape;64;p26"/>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6"/>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6" name="Google Shape;66;p26"/>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ue)">
  <p:cSld name="Title slide (blue)">
    <p:spTree>
      <p:nvGrpSpPr>
        <p:cNvPr id="67" name="Shape 67"/>
        <p:cNvGrpSpPr/>
        <p:nvPr/>
      </p:nvGrpSpPr>
      <p:grpSpPr>
        <a:xfrm>
          <a:off x="0" y="0"/>
          <a:ext cx="0" cy="0"/>
          <a:chOff x="0" y="0"/>
          <a:chExt cx="0" cy="0"/>
        </a:xfrm>
      </p:grpSpPr>
      <p:pic>
        <p:nvPicPr>
          <p:cNvPr descr="Shape, rectangle&#10;&#10;Description automatically generated" id="68" name="Google Shape;68;p27"/>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69" name="Google Shape;69;p27"/>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27"/>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p:cSld name="Title slide (white)">
    <p:spTree>
      <p:nvGrpSpPr>
        <p:cNvPr id="72" name="Shape 72"/>
        <p:cNvGrpSpPr/>
        <p:nvPr/>
      </p:nvGrpSpPr>
      <p:grpSpPr>
        <a:xfrm>
          <a:off x="0" y="0"/>
          <a:ext cx="0" cy="0"/>
          <a:chOff x="0" y="0"/>
          <a:chExt cx="0" cy="0"/>
        </a:xfrm>
      </p:grpSpPr>
      <p:pic>
        <p:nvPicPr>
          <p:cNvPr descr="A picture containing graphical user interface&#10;&#10;Description automatically generated" id="73" name="Google Shape;73;p28"/>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74" name="Google Shape;74;p28"/>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8"/>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6" name="Google Shape;76;p28"/>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columns (white)">
  <p:cSld name="Content slide: 2 columns (white)">
    <p:spTree>
      <p:nvGrpSpPr>
        <p:cNvPr id="77" name="Shape 77"/>
        <p:cNvGrpSpPr/>
        <p:nvPr/>
      </p:nvGrpSpPr>
      <p:grpSpPr>
        <a:xfrm>
          <a:off x="0" y="0"/>
          <a:ext cx="0" cy="0"/>
          <a:chOff x="0" y="0"/>
          <a:chExt cx="0" cy="0"/>
        </a:xfrm>
      </p:grpSpPr>
      <p:pic>
        <p:nvPicPr>
          <p:cNvPr id="78" name="Google Shape;78;p29"/>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79" name="Google Shape;7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a:off x="838200" y="1825625"/>
            <a:ext cx="5181600" cy="392678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2" type="body"/>
          </p:nvPr>
        </p:nvSpPr>
        <p:spPr>
          <a:xfrm>
            <a:off x="6172200" y="1825625"/>
            <a:ext cx="5181600" cy="392678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9"/>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navy)">
  <p:cSld name="Picture slide (navy)">
    <p:spTree>
      <p:nvGrpSpPr>
        <p:cNvPr id="83" name="Shape 83"/>
        <p:cNvGrpSpPr/>
        <p:nvPr/>
      </p:nvGrpSpPr>
      <p:grpSpPr>
        <a:xfrm>
          <a:off x="0" y="0"/>
          <a:ext cx="0" cy="0"/>
          <a:chOff x="0" y="0"/>
          <a:chExt cx="0" cy="0"/>
        </a:xfrm>
      </p:grpSpPr>
      <p:pic>
        <p:nvPicPr>
          <p:cNvPr descr="Graphical user interface, application&#10;&#10;Description automatically generated" id="84" name="Google Shape;84;p30"/>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85" name="Google Shape;85;p30"/>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30"/>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yellow)">
  <p:cSld name="Picture slide (yellow)">
    <p:spTree>
      <p:nvGrpSpPr>
        <p:cNvPr id="87" name="Shape 87"/>
        <p:cNvGrpSpPr/>
        <p:nvPr/>
      </p:nvGrpSpPr>
      <p:grpSpPr>
        <a:xfrm>
          <a:off x="0" y="0"/>
          <a:ext cx="0" cy="0"/>
          <a:chOff x="0" y="0"/>
          <a:chExt cx="0" cy="0"/>
        </a:xfrm>
      </p:grpSpPr>
      <p:pic>
        <p:nvPicPr>
          <p:cNvPr descr="Graphical user interface, application&#10;&#10;Description automatically generated" id="88" name="Google Shape;88;p31"/>
          <p:cNvPicPr preferRelativeResize="0"/>
          <p:nvPr/>
        </p:nvPicPr>
        <p:blipFill rotWithShape="1">
          <a:blip r:embed="rId2">
            <a:alphaModFix/>
          </a:blip>
          <a:srcRect b="0" l="0" r="0" t="0"/>
          <a:stretch/>
        </p:blipFill>
        <p:spPr>
          <a:xfrm>
            <a:off x="7823" y="0"/>
            <a:ext cx="12176353" cy="6858000"/>
          </a:xfrm>
          <a:prstGeom prst="rect">
            <a:avLst/>
          </a:prstGeom>
          <a:noFill/>
          <a:ln>
            <a:noFill/>
          </a:ln>
        </p:spPr>
      </p:pic>
      <p:sp>
        <p:nvSpPr>
          <p:cNvPr id="89" name="Google Shape;89;p31"/>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31"/>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purple)">
  <p:cSld name="Picture slide (purple)">
    <p:spTree>
      <p:nvGrpSpPr>
        <p:cNvPr id="91" name="Shape 91"/>
        <p:cNvGrpSpPr/>
        <p:nvPr/>
      </p:nvGrpSpPr>
      <p:grpSpPr>
        <a:xfrm>
          <a:off x="0" y="0"/>
          <a:ext cx="0" cy="0"/>
          <a:chOff x="0" y="0"/>
          <a:chExt cx="0" cy="0"/>
        </a:xfrm>
      </p:grpSpPr>
      <p:pic>
        <p:nvPicPr>
          <p:cNvPr descr="Graphical user interface, application&#10;&#10;Description automatically generated" id="92" name="Google Shape;92;p32"/>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93" name="Google Shape;93;p32"/>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32"/>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red)">
  <p:cSld name="Picture slide (red)">
    <p:spTree>
      <p:nvGrpSpPr>
        <p:cNvPr id="95" name="Shape 95"/>
        <p:cNvGrpSpPr/>
        <p:nvPr/>
      </p:nvGrpSpPr>
      <p:grpSpPr>
        <a:xfrm>
          <a:off x="0" y="0"/>
          <a:ext cx="0" cy="0"/>
          <a:chOff x="0" y="0"/>
          <a:chExt cx="0" cy="0"/>
        </a:xfrm>
      </p:grpSpPr>
      <p:pic>
        <p:nvPicPr>
          <p:cNvPr descr="Graphical user interface, application&#10;&#10;Description automatically generated" id="96" name="Google Shape;96;p33"/>
          <p:cNvPicPr preferRelativeResize="0"/>
          <p:nvPr/>
        </p:nvPicPr>
        <p:blipFill rotWithShape="1">
          <a:blip r:embed="rId2">
            <a:alphaModFix/>
          </a:blip>
          <a:srcRect b="0" l="0" r="0" t="0"/>
          <a:stretch/>
        </p:blipFill>
        <p:spPr>
          <a:xfrm>
            <a:off x="7823" y="0"/>
            <a:ext cx="12176353" cy="6858000"/>
          </a:xfrm>
          <a:prstGeom prst="rect">
            <a:avLst/>
          </a:prstGeom>
          <a:noFill/>
          <a:ln>
            <a:noFill/>
          </a:ln>
        </p:spPr>
      </p:pic>
      <p:sp>
        <p:nvSpPr>
          <p:cNvPr id="97" name="Google Shape;97;p33"/>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33"/>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navy)" type="title">
  <p:cSld name="TITLE">
    <p:spTree>
      <p:nvGrpSpPr>
        <p:cNvPr id="11" name="Shape 11"/>
        <p:cNvGrpSpPr/>
        <p:nvPr/>
      </p:nvGrpSpPr>
      <p:grpSpPr>
        <a:xfrm>
          <a:off x="0" y="0"/>
          <a:ext cx="0" cy="0"/>
          <a:chOff x="0" y="0"/>
          <a:chExt cx="0" cy="0"/>
        </a:xfrm>
      </p:grpSpPr>
      <p:pic>
        <p:nvPicPr>
          <p:cNvPr descr="A picture containing shape&#10;&#10;Description automatically generated" id="12" name="Google Shape;12;p16"/>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3" name="Google Shape;13;p16"/>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6"/>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6"/>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600" u="none" cap="none" strike="noStrike">
                <a:solidFill>
                  <a:schemeClr val="lt1"/>
                </a:solidFill>
                <a:latin typeface="Arial"/>
                <a:ea typeface="Arial"/>
                <a:cs typeface="Arial"/>
                <a:sym typeface="Arial"/>
              </a:defRPr>
            </a:lvl1pPr>
            <a:lvl2pPr indent="0" lvl="1" marL="0" algn="r">
              <a:spcBef>
                <a:spcPts val="0"/>
              </a:spcBef>
              <a:buNone/>
              <a:defRPr b="1" i="0" sz="1600" u="none" cap="none" strike="noStrike">
                <a:solidFill>
                  <a:schemeClr val="lt1"/>
                </a:solidFill>
                <a:latin typeface="Arial"/>
                <a:ea typeface="Arial"/>
                <a:cs typeface="Arial"/>
                <a:sym typeface="Arial"/>
              </a:defRPr>
            </a:lvl2pPr>
            <a:lvl3pPr indent="0" lvl="2" marL="0" algn="r">
              <a:spcBef>
                <a:spcPts val="0"/>
              </a:spcBef>
              <a:buNone/>
              <a:defRPr b="1" i="0" sz="1600" u="none" cap="none" strike="noStrike">
                <a:solidFill>
                  <a:schemeClr val="lt1"/>
                </a:solidFill>
                <a:latin typeface="Arial"/>
                <a:ea typeface="Arial"/>
                <a:cs typeface="Arial"/>
                <a:sym typeface="Arial"/>
              </a:defRPr>
            </a:lvl3pPr>
            <a:lvl4pPr indent="0" lvl="3" marL="0" algn="r">
              <a:spcBef>
                <a:spcPts val="0"/>
              </a:spcBef>
              <a:buNone/>
              <a:defRPr b="1" i="0" sz="1600" u="none" cap="none" strike="noStrike">
                <a:solidFill>
                  <a:schemeClr val="lt1"/>
                </a:solidFill>
                <a:latin typeface="Arial"/>
                <a:ea typeface="Arial"/>
                <a:cs typeface="Arial"/>
                <a:sym typeface="Arial"/>
              </a:defRPr>
            </a:lvl4pPr>
            <a:lvl5pPr indent="0" lvl="4" marL="0" algn="r">
              <a:spcBef>
                <a:spcPts val="0"/>
              </a:spcBef>
              <a:buNone/>
              <a:defRPr b="1" i="0" sz="1600" u="none" cap="none" strike="noStrike">
                <a:solidFill>
                  <a:schemeClr val="lt1"/>
                </a:solidFill>
                <a:latin typeface="Arial"/>
                <a:ea typeface="Arial"/>
                <a:cs typeface="Arial"/>
                <a:sym typeface="Arial"/>
              </a:defRPr>
            </a:lvl5pPr>
            <a:lvl6pPr indent="0" lvl="5" marL="0" algn="r">
              <a:spcBef>
                <a:spcPts val="0"/>
              </a:spcBef>
              <a:buNone/>
              <a:defRPr b="1" i="0" sz="1600" u="none" cap="none" strike="noStrike">
                <a:solidFill>
                  <a:schemeClr val="lt1"/>
                </a:solidFill>
                <a:latin typeface="Arial"/>
                <a:ea typeface="Arial"/>
                <a:cs typeface="Arial"/>
                <a:sym typeface="Arial"/>
              </a:defRPr>
            </a:lvl6pPr>
            <a:lvl7pPr indent="0" lvl="6" marL="0" algn="r">
              <a:spcBef>
                <a:spcPts val="0"/>
              </a:spcBef>
              <a:buNone/>
              <a:defRPr b="1" i="0" sz="1600" u="none" cap="none" strike="noStrike">
                <a:solidFill>
                  <a:schemeClr val="lt1"/>
                </a:solidFill>
                <a:latin typeface="Arial"/>
                <a:ea typeface="Arial"/>
                <a:cs typeface="Arial"/>
                <a:sym typeface="Arial"/>
              </a:defRPr>
            </a:lvl7pPr>
            <a:lvl8pPr indent="0" lvl="7" marL="0" algn="r">
              <a:spcBef>
                <a:spcPts val="0"/>
              </a:spcBef>
              <a:buNone/>
              <a:defRPr b="1" i="0" sz="1600" u="none" cap="none" strike="noStrike">
                <a:solidFill>
                  <a:schemeClr val="lt1"/>
                </a:solidFill>
                <a:latin typeface="Arial"/>
                <a:ea typeface="Arial"/>
                <a:cs typeface="Arial"/>
                <a:sym typeface="Arial"/>
              </a:defRPr>
            </a:lvl8pPr>
            <a:lvl9pPr indent="0" lvl="8" marL="0" algn="r">
              <a:spcBef>
                <a:spcPts val="0"/>
              </a:spcBef>
              <a:buNone/>
              <a:defRPr b="1"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orange)">
  <p:cSld name="Picture slide (orange)">
    <p:spTree>
      <p:nvGrpSpPr>
        <p:cNvPr id="99" name="Shape 99"/>
        <p:cNvGrpSpPr/>
        <p:nvPr/>
      </p:nvGrpSpPr>
      <p:grpSpPr>
        <a:xfrm>
          <a:off x="0" y="0"/>
          <a:ext cx="0" cy="0"/>
          <a:chOff x="0" y="0"/>
          <a:chExt cx="0" cy="0"/>
        </a:xfrm>
      </p:grpSpPr>
      <p:pic>
        <p:nvPicPr>
          <p:cNvPr descr="Graphical user interface, application&#10;&#10;Description automatically generated" id="100" name="Google Shape;100;p34"/>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01" name="Google Shape;101;p34"/>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34"/>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blue)">
  <p:cSld name="Picture slide (blue)">
    <p:spTree>
      <p:nvGrpSpPr>
        <p:cNvPr id="103" name="Shape 103"/>
        <p:cNvGrpSpPr/>
        <p:nvPr/>
      </p:nvGrpSpPr>
      <p:grpSpPr>
        <a:xfrm>
          <a:off x="0" y="0"/>
          <a:ext cx="0" cy="0"/>
          <a:chOff x="0" y="0"/>
          <a:chExt cx="0" cy="0"/>
        </a:xfrm>
      </p:grpSpPr>
      <p:pic>
        <p:nvPicPr>
          <p:cNvPr descr="Graphical user interface, application&#10;&#10;Description automatically generated" id="104" name="Google Shape;104;p35"/>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05" name="Google Shape;105;p35"/>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35"/>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hite)">
  <p:cSld name="Picture slide (white)">
    <p:spTree>
      <p:nvGrpSpPr>
        <p:cNvPr id="107" name="Shape 107"/>
        <p:cNvGrpSpPr/>
        <p:nvPr/>
      </p:nvGrpSpPr>
      <p:grpSpPr>
        <a:xfrm>
          <a:off x="0" y="0"/>
          <a:ext cx="0" cy="0"/>
          <a:chOff x="0" y="0"/>
          <a:chExt cx="0" cy="0"/>
        </a:xfrm>
      </p:grpSpPr>
      <p:pic>
        <p:nvPicPr>
          <p:cNvPr descr="Graphical user interface, application&#10;&#10;Description automatically generated" id="108" name="Google Shape;108;p36"/>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09" name="Google Shape;109;p36"/>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36"/>
          <p:cNvSpPr/>
          <p:nvPr>
            <p:ph idx="2" type="pic"/>
          </p:nvPr>
        </p:nvSpPr>
        <p:spPr>
          <a:xfrm>
            <a:off x="6650" y="-1"/>
            <a:ext cx="12185350" cy="5861051"/>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navy)">
  <p:cSld name="Quote slide (navy)">
    <p:spTree>
      <p:nvGrpSpPr>
        <p:cNvPr id="111" name="Shape 111"/>
        <p:cNvGrpSpPr/>
        <p:nvPr/>
      </p:nvGrpSpPr>
      <p:grpSpPr>
        <a:xfrm>
          <a:off x="0" y="0"/>
          <a:ext cx="0" cy="0"/>
          <a:chOff x="0" y="0"/>
          <a:chExt cx="0" cy="0"/>
        </a:xfrm>
      </p:grpSpPr>
      <p:pic>
        <p:nvPicPr>
          <p:cNvPr id="112" name="Google Shape;112;p37"/>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13" name="Google Shape;113;p37"/>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i="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7"/>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37"/>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red)">
  <p:cSld name="Quote slide (red)">
    <p:spTree>
      <p:nvGrpSpPr>
        <p:cNvPr id="116" name="Shape 116"/>
        <p:cNvGrpSpPr/>
        <p:nvPr/>
      </p:nvGrpSpPr>
      <p:grpSpPr>
        <a:xfrm>
          <a:off x="0" y="0"/>
          <a:ext cx="0" cy="0"/>
          <a:chOff x="0" y="0"/>
          <a:chExt cx="0" cy="0"/>
        </a:xfrm>
      </p:grpSpPr>
      <p:pic>
        <p:nvPicPr>
          <p:cNvPr descr="Shape, rectangle&#10;&#10;Description automatically generated" id="117" name="Google Shape;117;p38"/>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18" name="Google Shape;118;p38"/>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i="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8"/>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38"/>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orange)">
  <p:cSld name="Quote slide (orange)">
    <p:spTree>
      <p:nvGrpSpPr>
        <p:cNvPr id="121" name="Shape 121"/>
        <p:cNvGrpSpPr/>
        <p:nvPr/>
      </p:nvGrpSpPr>
      <p:grpSpPr>
        <a:xfrm>
          <a:off x="0" y="0"/>
          <a:ext cx="0" cy="0"/>
          <a:chOff x="0" y="0"/>
          <a:chExt cx="0" cy="0"/>
        </a:xfrm>
      </p:grpSpPr>
      <p:pic>
        <p:nvPicPr>
          <p:cNvPr descr="Shape, rectangle&#10;&#10;Description automatically generated" id="122" name="Google Shape;122;p39"/>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23" name="Google Shape;123;p39"/>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i="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9"/>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39"/>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hite)">
  <p:cSld name="Quote slide (white)">
    <p:spTree>
      <p:nvGrpSpPr>
        <p:cNvPr id="126" name="Shape 126"/>
        <p:cNvGrpSpPr/>
        <p:nvPr/>
      </p:nvGrpSpPr>
      <p:grpSpPr>
        <a:xfrm>
          <a:off x="0" y="0"/>
          <a:ext cx="0" cy="0"/>
          <a:chOff x="0" y="0"/>
          <a:chExt cx="0" cy="0"/>
        </a:xfrm>
      </p:grpSpPr>
      <p:pic>
        <p:nvPicPr>
          <p:cNvPr id="127" name="Google Shape;127;p40"/>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28" name="Google Shape;128;p40"/>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i="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40"/>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40"/>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column (navy)" type="obj">
  <p:cSld name="OBJECT">
    <p:spTree>
      <p:nvGrpSpPr>
        <p:cNvPr id="16" name="Shape 16"/>
        <p:cNvGrpSpPr/>
        <p:nvPr/>
      </p:nvGrpSpPr>
      <p:grpSpPr>
        <a:xfrm>
          <a:off x="0" y="0"/>
          <a:ext cx="0" cy="0"/>
          <a:chOff x="0" y="0"/>
          <a:chExt cx="0" cy="0"/>
        </a:xfrm>
      </p:grpSpPr>
      <p:pic>
        <p:nvPicPr>
          <p:cNvPr id="17" name="Google Shape;17;p17"/>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18" name="Google Shape;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body"/>
          </p:nvPr>
        </p:nvSpPr>
        <p:spPr>
          <a:xfrm>
            <a:off x="838200" y="1825625"/>
            <a:ext cx="10515600" cy="387690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12" type="sldNum"/>
          </p:nvPr>
        </p:nvSpPr>
        <p:spPr>
          <a:xfrm>
            <a:off x="8610600" y="619009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600" u="none" cap="none" strike="noStrike">
                <a:solidFill>
                  <a:schemeClr val="lt1"/>
                </a:solidFill>
                <a:latin typeface="Arial"/>
                <a:ea typeface="Arial"/>
                <a:cs typeface="Arial"/>
                <a:sym typeface="Arial"/>
              </a:defRPr>
            </a:lvl1pPr>
            <a:lvl2pPr indent="0" lvl="1" marL="0" algn="r">
              <a:spcBef>
                <a:spcPts val="0"/>
              </a:spcBef>
              <a:buNone/>
              <a:defRPr b="1" i="0" sz="1600" u="none" cap="none" strike="noStrike">
                <a:solidFill>
                  <a:schemeClr val="lt1"/>
                </a:solidFill>
                <a:latin typeface="Arial"/>
                <a:ea typeface="Arial"/>
                <a:cs typeface="Arial"/>
                <a:sym typeface="Arial"/>
              </a:defRPr>
            </a:lvl2pPr>
            <a:lvl3pPr indent="0" lvl="2" marL="0" algn="r">
              <a:spcBef>
                <a:spcPts val="0"/>
              </a:spcBef>
              <a:buNone/>
              <a:defRPr b="1" i="0" sz="1600" u="none" cap="none" strike="noStrike">
                <a:solidFill>
                  <a:schemeClr val="lt1"/>
                </a:solidFill>
                <a:latin typeface="Arial"/>
                <a:ea typeface="Arial"/>
                <a:cs typeface="Arial"/>
                <a:sym typeface="Arial"/>
              </a:defRPr>
            </a:lvl3pPr>
            <a:lvl4pPr indent="0" lvl="3" marL="0" algn="r">
              <a:spcBef>
                <a:spcPts val="0"/>
              </a:spcBef>
              <a:buNone/>
              <a:defRPr b="1" i="0" sz="1600" u="none" cap="none" strike="noStrike">
                <a:solidFill>
                  <a:schemeClr val="lt1"/>
                </a:solidFill>
                <a:latin typeface="Arial"/>
                <a:ea typeface="Arial"/>
                <a:cs typeface="Arial"/>
                <a:sym typeface="Arial"/>
              </a:defRPr>
            </a:lvl4pPr>
            <a:lvl5pPr indent="0" lvl="4" marL="0" algn="r">
              <a:spcBef>
                <a:spcPts val="0"/>
              </a:spcBef>
              <a:buNone/>
              <a:defRPr b="1" i="0" sz="1600" u="none" cap="none" strike="noStrike">
                <a:solidFill>
                  <a:schemeClr val="lt1"/>
                </a:solidFill>
                <a:latin typeface="Arial"/>
                <a:ea typeface="Arial"/>
                <a:cs typeface="Arial"/>
                <a:sym typeface="Arial"/>
              </a:defRPr>
            </a:lvl5pPr>
            <a:lvl6pPr indent="0" lvl="5" marL="0" algn="r">
              <a:spcBef>
                <a:spcPts val="0"/>
              </a:spcBef>
              <a:buNone/>
              <a:defRPr b="1" i="0" sz="1600" u="none" cap="none" strike="noStrike">
                <a:solidFill>
                  <a:schemeClr val="lt1"/>
                </a:solidFill>
                <a:latin typeface="Arial"/>
                <a:ea typeface="Arial"/>
                <a:cs typeface="Arial"/>
                <a:sym typeface="Arial"/>
              </a:defRPr>
            </a:lvl6pPr>
            <a:lvl7pPr indent="0" lvl="6" marL="0" algn="r">
              <a:spcBef>
                <a:spcPts val="0"/>
              </a:spcBef>
              <a:buNone/>
              <a:defRPr b="1" i="0" sz="1600" u="none" cap="none" strike="noStrike">
                <a:solidFill>
                  <a:schemeClr val="lt1"/>
                </a:solidFill>
                <a:latin typeface="Arial"/>
                <a:ea typeface="Arial"/>
                <a:cs typeface="Arial"/>
                <a:sym typeface="Arial"/>
              </a:defRPr>
            </a:lvl7pPr>
            <a:lvl8pPr indent="0" lvl="7" marL="0" algn="r">
              <a:spcBef>
                <a:spcPts val="0"/>
              </a:spcBef>
              <a:buNone/>
              <a:defRPr b="1" i="0" sz="1600" u="none" cap="none" strike="noStrike">
                <a:solidFill>
                  <a:schemeClr val="lt1"/>
                </a:solidFill>
                <a:latin typeface="Arial"/>
                <a:ea typeface="Arial"/>
                <a:cs typeface="Arial"/>
                <a:sym typeface="Arial"/>
              </a:defRPr>
            </a:lvl8pPr>
            <a:lvl9pPr indent="0" lvl="8" marL="0" algn="r">
              <a:spcBef>
                <a:spcPts val="0"/>
              </a:spcBef>
              <a:buNone/>
              <a:defRPr b="1"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column (white)">
  <p:cSld name="Content slide: 1 column (white)">
    <p:spTree>
      <p:nvGrpSpPr>
        <p:cNvPr id="21" name="Shape 21"/>
        <p:cNvGrpSpPr/>
        <p:nvPr/>
      </p:nvGrpSpPr>
      <p:grpSpPr>
        <a:xfrm>
          <a:off x="0" y="0"/>
          <a:ext cx="0" cy="0"/>
          <a:chOff x="0" y="0"/>
          <a:chExt cx="0" cy="0"/>
        </a:xfrm>
      </p:grpSpPr>
      <p:pic>
        <p:nvPicPr>
          <p:cNvPr id="22" name="Google Shape;22;p18"/>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body"/>
          </p:nvPr>
        </p:nvSpPr>
        <p:spPr>
          <a:xfrm>
            <a:off x="838200" y="1825625"/>
            <a:ext cx="10515600" cy="38769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8"/>
          <p:cNvSpPr txBox="1"/>
          <p:nvPr>
            <p:ph idx="12" type="sldNum"/>
          </p:nvPr>
        </p:nvSpPr>
        <p:spPr>
          <a:xfrm>
            <a:off x="8610600" y="619009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600" u="none" cap="none" strike="noStrike">
                <a:solidFill>
                  <a:schemeClr val="dk1"/>
                </a:solidFill>
                <a:latin typeface="Arial"/>
                <a:ea typeface="Arial"/>
                <a:cs typeface="Arial"/>
                <a:sym typeface="Arial"/>
              </a:defRPr>
            </a:lvl1pPr>
            <a:lvl2pPr indent="0" lvl="1" marL="0" algn="r">
              <a:spcBef>
                <a:spcPts val="0"/>
              </a:spcBef>
              <a:buNone/>
              <a:defRPr b="1" i="0" sz="1600" u="none" cap="none" strike="noStrike">
                <a:solidFill>
                  <a:schemeClr val="dk1"/>
                </a:solidFill>
                <a:latin typeface="Arial"/>
                <a:ea typeface="Arial"/>
                <a:cs typeface="Arial"/>
                <a:sym typeface="Arial"/>
              </a:defRPr>
            </a:lvl2pPr>
            <a:lvl3pPr indent="0" lvl="2" marL="0" algn="r">
              <a:spcBef>
                <a:spcPts val="0"/>
              </a:spcBef>
              <a:buNone/>
              <a:defRPr b="1" i="0" sz="1600" u="none" cap="none" strike="noStrike">
                <a:solidFill>
                  <a:schemeClr val="dk1"/>
                </a:solidFill>
                <a:latin typeface="Arial"/>
                <a:ea typeface="Arial"/>
                <a:cs typeface="Arial"/>
                <a:sym typeface="Arial"/>
              </a:defRPr>
            </a:lvl3pPr>
            <a:lvl4pPr indent="0" lvl="3" marL="0" algn="r">
              <a:spcBef>
                <a:spcPts val="0"/>
              </a:spcBef>
              <a:buNone/>
              <a:defRPr b="1" i="0" sz="1600" u="none" cap="none" strike="noStrike">
                <a:solidFill>
                  <a:schemeClr val="dk1"/>
                </a:solidFill>
                <a:latin typeface="Arial"/>
                <a:ea typeface="Arial"/>
                <a:cs typeface="Arial"/>
                <a:sym typeface="Arial"/>
              </a:defRPr>
            </a:lvl4pPr>
            <a:lvl5pPr indent="0" lvl="4" marL="0" algn="r">
              <a:spcBef>
                <a:spcPts val="0"/>
              </a:spcBef>
              <a:buNone/>
              <a:defRPr b="1" i="0" sz="1600" u="none" cap="none" strike="noStrike">
                <a:solidFill>
                  <a:schemeClr val="dk1"/>
                </a:solidFill>
                <a:latin typeface="Arial"/>
                <a:ea typeface="Arial"/>
                <a:cs typeface="Arial"/>
                <a:sym typeface="Arial"/>
              </a:defRPr>
            </a:lvl5pPr>
            <a:lvl6pPr indent="0" lvl="5" marL="0" algn="r">
              <a:spcBef>
                <a:spcPts val="0"/>
              </a:spcBef>
              <a:buNone/>
              <a:defRPr b="1" i="0" sz="1600" u="none" cap="none" strike="noStrike">
                <a:solidFill>
                  <a:schemeClr val="dk1"/>
                </a:solidFill>
                <a:latin typeface="Arial"/>
                <a:ea typeface="Arial"/>
                <a:cs typeface="Arial"/>
                <a:sym typeface="Arial"/>
              </a:defRPr>
            </a:lvl6pPr>
            <a:lvl7pPr indent="0" lvl="6" marL="0" algn="r">
              <a:spcBef>
                <a:spcPts val="0"/>
              </a:spcBef>
              <a:buNone/>
              <a:defRPr b="1" i="0" sz="1600" u="none" cap="none" strike="noStrike">
                <a:solidFill>
                  <a:schemeClr val="dk1"/>
                </a:solidFill>
                <a:latin typeface="Arial"/>
                <a:ea typeface="Arial"/>
                <a:cs typeface="Arial"/>
                <a:sym typeface="Arial"/>
              </a:defRPr>
            </a:lvl7pPr>
            <a:lvl8pPr indent="0" lvl="7" marL="0" algn="r">
              <a:spcBef>
                <a:spcPts val="0"/>
              </a:spcBef>
              <a:buNone/>
              <a:defRPr b="1" i="0" sz="1600" u="none" cap="none" strike="noStrike">
                <a:solidFill>
                  <a:schemeClr val="dk1"/>
                </a:solidFill>
                <a:latin typeface="Arial"/>
                <a:ea typeface="Arial"/>
                <a:cs typeface="Arial"/>
                <a:sym typeface="Arial"/>
              </a:defRPr>
            </a:lvl8pPr>
            <a:lvl9pPr indent="0" lvl="8" marL="0" algn="r">
              <a:spcBef>
                <a:spcPts val="0"/>
              </a:spcBef>
              <a:buNone/>
              <a:defRPr b="1" i="0" sz="1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columns (navy)" type="twoObj">
  <p:cSld name="TWO_OBJECTS">
    <p:spTree>
      <p:nvGrpSpPr>
        <p:cNvPr id="26"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28" name="Google Shape;2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8200" y="1825625"/>
            <a:ext cx="5181600" cy="392678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2" type="body"/>
          </p:nvPr>
        </p:nvSpPr>
        <p:spPr>
          <a:xfrm>
            <a:off x="6172200" y="1825625"/>
            <a:ext cx="5181600" cy="392678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9"/>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600" u="none" cap="none" strike="noStrike">
                <a:solidFill>
                  <a:schemeClr val="lt1"/>
                </a:solidFill>
                <a:latin typeface="Arial"/>
                <a:ea typeface="Arial"/>
                <a:cs typeface="Arial"/>
                <a:sym typeface="Arial"/>
              </a:defRPr>
            </a:lvl1pPr>
            <a:lvl2pPr indent="0" lvl="1" marL="0" algn="r">
              <a:spcBef>
                <a:spcPts val="0"/>
              </a:spcBef>
              <a:buNone/>
              <a:defRPr b="1" i="0" sz="1600" u="none" cap="none" strike="noStrike">
                <a:solidFill>
                  <a:schemeClr val="lt1"/>
                </a:solidFill>
                <a:latin typeface="Arial"/>
                <a:ea typeface="Arial"/>
                <a:cs typeface="Arial"/>
                <a:sym typeface="Arial"/>
              </a:defRPr>
            </a:lvl2pPr>
            <a:lvl3pPr indent="0" lvl="2" marL="0" algn="r">
              <a:spcBef>
                <a:spcPts val="0"/>
              </a:spcBef>
              <a:buNone/>
              <a:defRPr b="1" i="0" sz="1600" u="none" cap="none" strike="noStrike">
                <a:solidFill>
                  <a:schemeClr val="lt1"/>
                </a:solidFill>
                <a:latin typeface="Arial"/>
                <a:ea typeface="Arial"/>
                <a:cs typeface="Arial"/>
                <a:sym typeface="Arial"/>
              </a:defRPr>
            </a:lvl3pPr>
            <a:lvl4pPr indent="0" lvl="3" marL="0" algn="r">
              <a:spcBef>
                <a:spcPts val="0"/>
              </a:spcBef>
              <a:buNone/>
              <a:defRPr b="1" i="0" sz="1600" u="none" cap="none" strike="noStrike">
                <a:solidFill>
                  <a:schemeClr val="lt1"/>
                </a:solidFill>
                <a:latin typeface="Arial"/>
                <a:ea typeface="Arial"/>
                <a:cs typeface="Arial"/>
                <a:sym typeface="Arial"/>
              </a:defRPr>
            </a:lvl4pPr>
            <a:lvl5pPr indent="0" lvl="4" marL="0" algn="r">
              <a:spcBef>
                <a:spcPts val="0"/>
              </a:spcBef>
              <a:buNone/>
              <a:defRPr b="1" i="0" sz="1600" u="none" cap="none" strike="noStrike">
                <a:solidFill>
                  <a:schemeClr val="lt1"/>
                </a:solidFill>
                <a:latin typeface="Arial"/>
                <a:ea typeface="Arial"/>
                <a:cs typeface="Arial"/>
                <a:sym typeface="Arial"/>
              </a:defRPr>
            </a:lvl5pPr>
            <a:lvl6pPr indent="0" lvl="5" marL="0" algn="r">
              <a:spcBef>
                <a:spcPts val="0"/>
              </a:spcBef>
              <a:buNone/>
              <a:defRPr b="1" i="0" sz="1600" u="none" cap="none" strike="noStrike">
                <a:solidFill>
                  <a:schemeClr val="lt1"/>
                </a:solidFill>
                <a:latin typeface="Arial"/>
                <a:ea typeface="Arial"/>
                <a:cs typeface="Arial"/>
                <a:sym typeface="Arial"/>
              </a:defRPr>
            </a:lvl6pPr>
            <a:lvl7pPr indent="0" lvl="6" marL="0" algn="r">
              <a:spcBef>
                <a:spcPts val="0"/>
              </a:spcBef>
              <a:buNone/>
              <a:defRPr b="1" i="0" sz="1600" u="none" cap="none" strike="noStrike">
                <a:solidFill>
                  <a:schemeClr val="lt1"/>
                </a:solidFill>
                <a:latin typeface="Arial"/>
                <a:ea typeface="Arial"/>
                <a:cs typeface="Arial"/>
                <a:sym typeface="Arial"/>
              </a:defRPr>
            </a:lvl7pPr>
            <a:lvl8pPr indent="0" lvl="7" marL="0" algn="r">
              <a:spcBef>
                <a:spcPts val="0"/>
              </a:spcBef>
              <a:buNone/>
              <a:defRPr b="1" i="0" sz="1600" u="none" cap="none" strike="noStrike">
                <a:solidFill>
                  <a:schemeClr val="lt1"/>
                </a:solidFill>
                <a:latin typeface="Arial"/>
                <a:ea typeface="Arial"/>
                <a:cs typeface="Arial"/>
                <a:sym typeface="Arial"/>
              </a:defRPr>
            </a:lvl8pPr>
            <a:lvl9pPr indent="0" lvl="8" marL="0" algn="r">
              <a:spcBef>
                <a:spcPts val="0"/>
              </a:spcBef>
              <a:buNone/>
              <a:defRPr b="1"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red)">
  <p:cSld name="Title slide (red)">
    <p:spTree>
      <p:nvGrpSpPr>
        <p:cNvPr id="32" name="Shape 32"/>
        <p:cNvGrpSpPr/>
        <p:nvPr/>
      </p:nvGrpSpPr>
      <p:grpSpPr>
        <a:xfrm>
          <a:off x="0" y="0"/>
          <a:ext cx="0" cy="0"/>
          <a:chOff x="0" y="0"/>
          <a:chExt cx="0" cy="0"/>
        </a:xfrm>
      </p:grpSpPr>
      <p:pic>
        <p:nvPicPr>
          <p:cNvPr descr="A picture containing shape&#10;&#10;Description automatically generated" id="33" name="Google Shape;33;p20"/>
          <p:cNvPicPr preferRelativeResize="0"/>
          <p:nvPr/>
        </p:nvPicPr>
        <p:blipFill rotWithShape="1">
          <a:blip r:embed="rId2">
            <a:alphaModFix/>
          </a:blip>
          <a:srcRect b="0" l="0" r="0" t="0"/>
          <a:stretch/>
        </p:blipFill>
        <p:spPr>
          <a:xfrm>
            <a:off x="7823" y="0"/>
            <a:ext cx="12176353" cy="6858000"/>
          </a:xfrm>
          <a:prstGeom prst="rect">
            <a:avLst/>
          </a:prstGeom>
          <a:noFill/>
          <a:ln>
            <a:noFill/>
          </a:ln>
        </p:spPr>
      </p:pic>
      <p:sp>
        <p:nvSpPr>
          <p:cNvPr id="34" name="Google Shape;34;p20"/>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subTitle"/>
          </p:nvPr>
        </p:nvSpPr>
        <p:spPr>
          <a:xfrm>
            <a:off x="3640974" y="3602038"/>
            <a:ext cx="70270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0"/>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yellow)" type="titleOnly">
  <p:cSld name="TITLE_ONLY">
    <p:spTree>
      <p:nvGrpSpPr>
        <p:cNvPr id="37" name="Shape 37"/>
        <p:cNvGrpSpPr/>
        <p:nvPr/>
      </p:nvGrpSpPr>
      <p:grpSpPr>
        <a:xfrm>
          <a:off x="0" y="0"/>
          <a:ext cx="0" cy="0"/>
          <a:chOff x="0" y="0"/>
          <a:chExt cx="0" cy="0"/>
        </a:xfrm>
      </p:grpSpPr>
      <p:pic>
        <p:nvPicPr>
          <p:cNvPr descr="Shape, square&#10;&#10;Description automatically generated" id="38" name="Google Shape;38;p21"/>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39" name="Google Shape;39;p21"/>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i="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21"/>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blue)">
  <p:cSld name="Quote slide (blue)">
    <p:spTree>
      <p:nvGrpSpPr>
        <p:cNvPr id="42" name="Shape 42"/>
        <p:cNvGrpSpPr/>
        <p:nvPr/>
      </p:nvGrpSpPr>
      <p:grpSpPr>
        <a:xfrm>
          <a:off x="0" y="0"/>
          <a:ext cx="0" cy="0"/>
          <a:chOff x="0" y="0"/>
          <a:chExt cx="0" cy="0"/>
        </a:xfrm>
      </p:grpSpPr>
      <p:pic>
        <p:nvPicPr>
          <p:cNvPr descr="Shape, rectangle&#10;&#10;Description automatically generated" id="43" name="Google Shape;43;p22"/>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44" name="Google Shape;44;p22"/>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i="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2"/>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dk1"/>
                </a:solidFill>
                <a:latin typeface="Arial"/>
                <a:ea typeface="Arial"/>
                <a:cs typeface="Arial"/>
                <a:sym typeface="Arial"/>
              </a:defRPr>
            </a:lvl1pPr>
            <a:lvl2pPr indent="0" lvl="1" marL="0" algn="r">
              <a:spcBef>
                <a:spcPts val="0"/>
              </a:spcBef>
              <a:buNone/>
              <a:defRPr b="1" sz="1600">
                <a:solidFill>
                  <a:schemeClr val="dk1"/>
                </a:solidFill>
                <a:latin typeface="Arial"/>
                <a:ea typeface="Arial"/>
                <a:cs typeface="Arial"/>
                <a:sym typeface="Arial"/>
              </a:defRPr>
            </a:lvl2pPr>
            <a:lvl3pPr indent="0" lvl="2" marL="0" algn="r">
              <a:spcBef>
                <a:spcPts val="0"/>
              </a:spcBef>
              <a:buNone/>
              <a:defRPr b="1" sz="1600">
                <a:solidFill>
                  <a:schemeClr val="dk1"/>
                </a:solidFill>
                <a:latin typeface="Arial"/>
                <a:ea typeface="Arial"/>
                <a:cs typeface="Arial"/>
                <a:sym typeface="Arial"/>
              </a:defRPr>
            </a:lvl3pPr>
            <a:lvl4pPr indent="0" lvl="3" marL="0" algn="r">
              <a:spcBef>
                <a:spcPts val="0"/>
              </a:spcBef>
              <a:buNone/>
              <a:defRPr b="1" sz="1600">
                <a:solidFill>
                  <a:schemeClr val="dk1"/>
                </a:solidFill>
                <a:latin typeface="Arial"/>
                <a:ea typeface="Arial"/>
                <a:cs typeface="Arial"/>
                <a:sym typeface="Arial"/>
              </a:defRPr>
            </a:lvl4pPr>
            <a:lvl5pPr indent="0" lvl="4" marL="0" algn="r">
              <a:spcBef>
                <a:spcPts val="0"/>
              </a:spcBef>
              <a:buNone/>
              <a:defRPr b="1" sz="1600">
                <a:solidFill>
                  <a:schemeClr val="dk1"/>
                </a:solidFill>
                <a:latin typeface="Arial"/>
                <a:ea typeface="Arial"/>
                <a:cs typeface="Arial"/>
                <a:sym typeface="Arial"/>
              </a:defRPr>
            </a:lvl5pPr>
            <a:lvl6pPr indent="0" lvl="5" marL="0" algn="r">
              <a:spcBef>
                <a:spcPts val="0"/>
              </a:spcBef>
              <a:buNone/>
              <a:defRPr b="1" sz="1600">
                <a:solidFill>
                  <a:schemeClr val="dk1"/>
                </a:solidFill>
                <a:latin typeface="Arial"/>
                <a:ea typeface="Arial"/>
                <a:cs typeface="Arial"/>
                <a:sym typeface="Arial"/>
              </a:defRPr>
            </a:lvl6pPr>
            <a:lvl7pPr indent="0" lvl="6" marL="0" algn="r">
              <a:spcBef>
                <a:spcPts val="0"/>
              </a:spcBef>
              <a:buNone/>
              <a:defRPr b="1" sz="1600">
                <a:solidFill>
                  <a:schemeClr val="dk1"/>
                </a:solidFill>
                <a:latin typeface="Arial"/>
                <a:ea typeface="Arial"/>
                <a:cs typeface="Arial"/>
                <a:sym typeface="Arial"/>
              </a:defRPr>
            </a:lvl7pPr>
            <a:lvl8pPr indent="0" lvl="7" marL="0" algn="r">
              <a:spcBef>
                <a:spcPts val="0"/>
              </a:spcBef>
              <a:buNone/>
              <a:defRPr b="1" sz="1600">
                <a:solidFill>
                  <a:schemeClr val="dk1"/>
                </a:solidFill>
                <a:latin typeface="Arial"/>
                <a:ea typeface="Arial"/>
                <a:cs typeface="Arial"/>
                <a:sym typeface="Arial"/>
              </a:defRPr>
            </a:lvl8pPr>
            <a:lvl9pPr indent="0" lvl="8" marL="0" algn="r">
              <a:spcBef>
                <a:spcPts val="0"/>
              </a:spcBef>
              <a:buNone/>
              <a:defRPr b="1" sz="16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22"/>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urple)">
  <p:cSld name="Quote slide (purple)">
    <p:spTree>
      <p:nvGrpSpPr>
        <p:cNvPr id="47" name="Shape 47"/>
        <p:cNvGrpSpPr/>
        <p:nvPr/>
      </p:nvGrpSpPr>
      <p:grpSpPr>
        <a:xfrm>
          <a:off x="0" y="0"/>
          <a:ext cx="0" cy="0"/>
          <a:chOff x="0" y="0"/>
          <a:chExt cx="0" cy="0"/>
        </a:xfrm>
      </p:grpSpPr>
      <p:pic>
        <p:nvPicPr>
          <p:cNvPr descr="Shape, rectangle&#10;&#10;Description automatically generated" id="48" name="Google Shape;48;p23"/>
          <p:cNvPicPr preferRelativeResize="0"/>
          <p:nvPr/>
        </p:nvPicPr>
        <p:blipFill rotWithShape="1">
          <a:blip r:embed="rId2">
            <a:alphaModFix/>
          </a:blip>
          <a:srcRect b="0" l="0" r="0" t="0"/>
          <a:stretch/>
        </p:blipFill>
        <p:spPr>
          <a:xfrm>
            <a:off x="6650" y="0"/>
            <a:ext cx="12178700" cy="6858000"/>
          </a:xfrm>
          <a:prstGeom prst="rect">
            <a:avLst/>
          </a:prstGeom>
          <a:noFill/>
          <a:ln>
            <a:noFill/>
          </a:ln>
        </p:spPr>
      </p:pic>
      <p:sp>
        <p:nvSpPr>
          <p:cNvPr id="49" name="Google Shape;49;p23"/>
          <p:cNvSpPr txBox="1"/>
          <p:nvPr>
            <p:ph type="title"/>
          </p:nvPr>
        </p:nvSpPr>
        <p:spPr>
          <a:xfrm>
            <a:off x="838200" y="178660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i="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3"/>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600">
                <a:solidFill>
                  <a:schemeClr val="lt1"/>
                </a:solidFill>
                <a:latin typeface="Arial"/>
                <a:ea typeface="Arial"/>
                <a:cs typeface="Arial"/>
                <a:sym typeface="Arial"/>
              </a:defRPr>
            </a:lvl1pPr>
            <a:lvl2pPr indent="0" lvl="1" marL="0" algn="r">
              <a:spcBef>
                <a:spcPts val="0"/>
              </a:spcBef>
              <a:buNone/>
              <a:defRPr b="1" sz="1600">
                <a:solidFill>
                  <a:schemeClr val="lt1"/>
                </a:solidFill>
                <a:latin typeface="Arial"/>
                <a:ea typeface="Arial"/>
                <a:cs typeface="Arial"/>
                <a:sym typeface="Arial"/>
              </a:defRPr>
            </a:lvl2pPr>
            <a:lvl3pPr indent="0" lvl="2" marL="0" algn="r">
              <a:spcBef>
                <a:spcPts val="0"/>
              </a:spcBef>
              <a:buNone/>
              <a:defRPr b="1" sz="1600">
                <a:solidFill>
                  <a:schemeClr val="lt1"/>
                </a:solidFill>
                <a:latin typeface="Arial"/>
                <a:ea typeface="Arial"/>
                <a:cs typeface="Arial"/>
                <a:sym typeface="Arial"/>
              </a:defRPr>
            </a:lvl3pPr>
            <a:lvl4pPr indent="0" lvl="3" marL="0" algn="r">
              <a:spcBef>
                <a:spcPts val="0"/>
              </a:spcBef>
              <a:buNone/>
              <a:defRPr b="1" sz="1600">
                <a:solidFill>
                  <a:schemeClr val="lt1"/>
                </a:solidFill>
                <a:latin typeface="Arial"/>
                <a:ea typeface="Arial"/>
                <a:cs typeface="Arial"/>
                <a:sym typeface="Arial"/>
              </a:defRPr>
            </a:lvl4pPr>
            <a:lvl5pPr indent="0" lvl="4" marL="0" algn="r">
              <a:spcBef>
                <a:spcPts val="0"/>
              </a:spcBef>
              <a:buNone/>
              <a:defRPr b="1" sz="1600">
                <a:solidFill>
                  <a:schemeClr val="lt1"/>
                </a:solidFill>
                <a:latin typeface="Arial"/>
                <a:ea typeface="Arial"/>
                <a:cs typeface="Arial"/>
                <a:sym typeface="Arial"/>
              </a:defRPr>
            </a:lvl5pPr>
            <a:lvl6pPr indent="0" lvl="5" marL="0" algn="r">
              <a:spcBef>
                <a:spcPts val="0"/>
              </a:spcBef>
              <a:buNone/>
              <a:defRPr b="1" sz="1600">
                <a:solidFill>
                  <a:schemeClr val="lt1"/>
                </a:solidFill>
                <a:latin typeface="Arial"/>
                <a:ea typeface="Arial"/>
                <a:cs typeface="Arial"/>
                <a:sym typeface="Arial"/>
              </a:defRPr>
            </a:lvl6pPr>
            <a:lvl7pPr indent="0" lvl="6" marL="0" algn="r">
              <a:spcBef>
                <a:spcPts val="0"/>
              </a:spcBef>
              <a:buNone/>
              <a:defRPr b="1" sz="1600">
                <a:solidFill>
                  <a:schemeClr val="lt1"/>
                </a:solidFill>
                <a:latin typeface="Arial"/>
                <a:ea typeface="Arial"/>
                <a:cs typeface="Arial"/>
                <a:sym typeface="Arial"/>
              </a:defRPr>
            </a:lvl7pPr>
            <a:lvl8pPr indent="0" lvl="7" marL="0" algn="r">
              <a:spcBef>
                <a:spcPts val="0"/>
              </a:spcBef>
              <a:buNone/>
              <a:defRPr b="1" sz="1600">
                <a:solidFill>
                  <a:schemeClr val="lt1"/>
                </a:solidFill>
                <a:latin typeface="Arial"/>
                <a:ea typeface="Arial"/>
                <a:cs typeface="Arial"/>
                <a:sym typeface="Arial"/>
              </a:defRPr>
            </a:lvl8pPr>
            <a:lvl9pPr indent="0" lvl="8" marL="0" algn="r">
              <a:spcBef>
                <a:spcPts val="0"/>
              </a:spcBef>
              <a:buNone/>
              <a:defRPr b="1" sz="1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23"/>
          <p:cNvSpPr txBox="1"/>
          <p:nvPr/>
        </p:nvSpPr>
        <p:spPr>
          <a:xfrm>
            <a:off x="838200" y="3429000"/>
            <a:ext cx="10515600" cy="1325563"/>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t/>
            </a:r>
            <a:endParaRPr b="0" i="0" sz="24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14291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4"/>
          <p:cNvSpPr txBox="1"/>
          <p:nvPr>
            <p:ph idx="12" type="sldNum"/>
          </p:nvPr>
        </p:nvSpPr>
        <p:spPr>
          <a:xfrm>
            <a:off x="8610600" y="6176963"/>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600" u="none" cap="none" strike="noStrike">
                <a:solidFill>
                  <a:srgbClr val="888A91"/>
                </a:solidFill>
                <a:latin typeface="Arial"/>
                <a:ea typeface="Arial"/>
                <a:cs typeface="Arial"/>
                <a:sym typeface="Arial"/>
              </a:defRPr>
            </a:lvl1pPr>
            <a:lvl2pPr indent="0" lvl="1" marL="0" marR="0" rtl="0" algn="r">
              <a:spcBef>
                <a:spcPts val="0"/>
              </a:spcBef>
              <a:buNone/>
              <a:defRPr b="1" i="0" sz="1600" u="none" cap="none" strike="noStrike">
                <a:solidFill>
                  <a:srgbClr val="888A91"/>
                </a:solidFill>
                <a:latin typeface="Arial"/>
                <a:ea typeface="Arial"/>
                <a:cs typeface="Arial"/>
                <a:sym typeface="Arial"/>
              </a:defRPr>
            </a:lvl2pPr>
            <a:lvl3pPr indent="0" lvl="2" marL="0" marR="0" rtl="0" algn="r">
              <a:spcBef>
                <a:spcPts val="0"/>
              </a:spcBef>
              <a:buNone/>
              <a:defRPr b="1" i="0" sz="1600" u="none" cap="none" strike="noStrike">
                <a:solidFill>
                  <a:srgbClr val="888A91"/>
                </a:solidFill>
                <a:latin typeface="Arial"/>
                <a:ea typeface="Arial"/>
                <a:cs typeface="Arial"/>
                <a:sym typeface="Arial"/>
              </a:defRPr>
            </a:lvl3pPr>
            <a:lvl4pPr indent="0" lvl="3" marL="0" marR="0" rtl="0" algn="r">
              <a:spcBef>
                <a:spcPts val="0"/>
              </a:spcBef>
              <a:buNone/>
              <a:defRPr b="1" i="0" sz="1600" u="none" cap="none" strike="noStrike">
                <a:solidFill>
                  <a:srgbClr val="888A91"/>
                </a:solidFill>
                <a:latin typeface="Arial"/>
                <a:ea typeface="Arial"/>
                <a:cs typeface="Arial"/>
                <a:sym typeface="Arial"/>
              </a:defRPr>
            </a:lvl4pPr>
            <a:lvl5pPr indent="0" lvl="4" marL="0" marR="0" rtl="0" algn="r">
              <a:spcBef>
                <a:spcPts val="0"/>
              </a:spcBef>
              <a:buNone/>
              <a:defRPr b="1" i="0" sz="1600" u="none" cap="none" strike="noStrike">
                <a:solidFill>
                  <a:srgbClr val="888A91"/>
                </a:solidFill>
                <a:latin typeface="Arial"/>
                <a:ea typeface="Arial"/>
                <a:cs typeface="Arial"/>
                <a:sym typeface="Arial"/>
              </a:defRPr>
            </a:lvl5pPr>
            <a:lvl6pPr indent="0" lvl="5" marL="0" marR="0" rtl="0" algn="r">
              <a:spcBef>
                <a:spcPts val="0"/>
              </a:spcBef>
              <a:buNone/>
              <a:defRPr b="1" i="0" sz="1600" u="none" cap="none" strike="noStrike">
                <a:solidFill>
                  <a:srgbClr val="888A91"/>
                </a:solidFill>
                <a:latin typeface="Arial"/>
                <a:ea typeface="Arial"/>
                <a:cs typeface="Arial"/>
                <a:sym typeface="Arial"/>
              </a:defRPr>
            </a:lvl6pPr>
            <a:lvl7pPr indent="0" lvl="6" marL="0" marR="0" rtl="0" algn="r">
              <a:spcBef>
                <a:spcPts val="0"/>
              </a:spcBef>
              <a:buNone/>
              <a:defRPr b="1" i="0" sz="1600" u="none" cap="none" strike="noStrike">
                <a:solidFill>
                  <a:srgbClr val="888A91"/>
                </a:solidFill>
                <a:latin typeface="Arial"/>
                <a:ea typeface="Arial"/>
                <a:cs typeface="Arial"/>
                <a:sym typeface="Arial"/>
              </a:defRPr>
            </a:lvl7pPr>
            <a:lvl8pPr indent="0" lvl="7" marL="0" marR="0" rtl="0" algn="r">
              <a:spcBef>
                <a:spcPts val="0"/>
              </a:spcBef>
              <a:buNone/>
              <a:defRPr b="1" i="0" sz="1600" u="none" cap="none" strike="noStrike">
                <a:solidFill>
                  <a:srgbClr val="888A91"/>
                </a:solidFill>
                <a:latin typeface="Arial"/>
                <a:ea typeface="Arial"/>
                <a:cs typeface="Arial"/>
                <a:sym typeface="Arial"/>
              </a:defRPr>
            </a:lvl8pPr>
            <a:lvl9pPr indent="0" lvl="8" marL="0" marR="0" rtl="0" algn="r">
              <a:spcBef>
                <a:spcPts val="0"/>
              </a:spcBef>
              <a:buNone/>
              <a:defRPr b="1" i="0" sz="1600" u="none" cap="none" strike="noStrike">
                <a:solidFill>
                  <a:srgbClr val="888A9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23.jp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ph type="title"/>
          </p:nvPr>
        </p:nvSpPr>
        <p:spPr>
          <a:xfrm>
            <a:off x="345041" y="-61645"/>
            <a:ext cx="10515600" cy="5408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t>Managing the political economy</a:t>
            </a:r>
            <a:endParaRPr/>
          </a:p>
        </p:txBody>
      </p:sp>
      <p:sp>
        <p:nvSpPr>
          <p:cNvPr id="216" name="Google Shape;216;p10"/>
          <p:cNvSpPr/>
          <p:nvPr/>
        </p:nvSpPr>
        <p:spPr>
          <a:xfrm>
            <a:off x="493150" y="218801"/>
            <a:ext cx="11127000" cy="5907300"/>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Reinforce strong effective leadership in MoPH: </a:t>
            </a:r>
            <a:r>
              <a:rPr i="1" lang="en-US" sz="1600">
                <a:solidFill>
                  <a:schemeClr val="dk1"/>
                </a:solidFill>
                <a:latin typeface="Arial"/>
                <a:ea typeface="Arial"/>
                <a:cs typeface="Arial"/>
                <a:sym typeface="Arial"/>
              </a:rPr>
              <a:t>their</a:t>
            </a:r>
            <a:r>
              <a:rPr lang="en-US" sz="1600">
                <a:solidFill>
                  <a:schemeClr val="dk1"/>
                </a:solidFill>
                <a:latin typeface="Arial"/>
                <a:ea typeface="Arial"/>
                <a:cs typeface="Arial"/>
                <a:sym typeface="Arial"/>
              </a:rPr>
              <a:t> programme, nurture </a:t>
            </a:r>
            <a:r>
              <a:rPr i="1" lang="en-US" sz="1600">
                <a:solidFill>
                  <a:schemeClr val="dk1"/>
                </a:solidFill>
                <a:latin typeface="Arial"/>
                <a:ea typeface="Arial"/>
                <a:cs typeface="Arial"/>
                <a:sym typeface="Arial"/>
              </a:rPr>
              <a:t>their </a:t>
            </a:r>
            <a:r>
              <a:rPr lang="en-US" sz="1600">
                <a:solidFill>
                  <a:schemeClr val="dk1"/>
                </a:solidFill>
                <a:latin typeface="Arial"/>
                <a:ea typeface="Arial"/>
                <a:cs typeface="Arial"/>
                <a:sym typeface="Arial"/>
              </a:rPr>
              <a:t>credibility to convince Afghan stakeholders and international partners of what Government wanted. ‘Working with the grain’.</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Build allies in Government </a:t>
            </a:r>
            <a:r>
              <a:rPr lang="en-US" sz="1600">
                <a:solidFill>
                  <a:schemeClr val="dk1"/>
                </a:solidFill>
                <a:latin typeface="Arial"/>
                <a:ea typeface="Arial"/>
                <a:cs typeface="Arial"/>
                <a:sym typeface="Arial"/>
              </a:rPr>
              <a:t>e.g. Finance, reformist ministers-- broadening &amp; deepening support and momentum.</a:t>
            </a:r>
            <a:endParaRPr b="1"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Early results to build credibility. </a:t>
            </a:r>
            <a:r>
              <a:rPr lang="en-US" sz="1600">
                <a:solidFill>
                  <a:schemeClr val="dk1"/>
                </a:solidFill>
                <a:latin typeface="Arial"/>
                <a:ea typeface="Arial"/>
                <a:cs typeface="Arial"/>
                <a:sym typeface="Arial"/>
              </a:rPr>
              <a:t>Insufficient time for a pilot –- Afghan children would die. Accessed global knowledge &amp; using base of existing in-country NGO capacity lowered risks of quickly going to scale and began to convince stakeholders that risks of failure were acceptable.</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Early results as part of long-term strategy </a:t>
            </a:r>
            <a:r>
              <a:rPr lang="en-US" sz="1600">
                <a:solidFill>
                  <a:schemeClr val="dk1"/>
                </a:solidFill>
                <a:latin typeface="Arial"/>
                <a:ea typeface="Arial"/>
                <a:cs typeface="Arial"/>
                <a:sym typeface="Arial"/>
              </a:rPr>
              <a:t>for country permanent institutional architecture and financially sustaintable service delivery.</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No time for formal political economy analysis -</a:t>
            </a:r>
            <a:r>
              <a:rPr lang="en-US" sz="1600">
                <a:solidFill>
                  <a:schemeClr val="dk1"/>
                </a:solidFill>
                <a:latin typeface="Arial"/>
                <a:ea typeface="Arial"/>
                <a:cs typeface="Arial"/>
                <a:sym typeface="Arial"/>
              </a:rPr>
              <a:t> not much base information at the time – therefore quality of senior staff, especially their </a:t>
            </a:r>
            <a:r>
              <a:rPr b="1" lang="en-US" sz="1600">
                <a:solidFill>
                  <a:schemeClr val="dk1"/>
                </a:solidFill>
                <a:latin typeface="Arial"/>
                <a:ea typeface="Arial"/>
                <a:cs typeface="Arial"/>
                <a:sym typeface="Arial"/>
              </a:rPr>
              <a:t>facilitation skills </a:t>
            </a:r>
            <a:r>
              <a:rPr lang="en-US" sz="1600">
                <a:solidFill>
                  <a:schemeClr val="dk1"/>
                </a:solidFill>
                <a:latin typeface="Arial"/>
                <a:ea typeface="Arial"/>
                <a:cs typeface="Arial"/>
                <a:sym typeface="Arial"/>
              </a:rPr>
              <a:t>and their judgement and ability to learn and adapt critical.</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Quality of team leader </a:t>
            </a:r>
            <a:r>
              <a:rPr lang="en-US" sz="1600">
                <a:solidFill>
                  <a:schemeClr val="dk1"/>
                </a:solidFill>
                <a:latin typeface="Arial"/>
                <a:ea typeface="Arial"/>
                <a:cs typeface="Arial"/>
                <a:sym typeface="Arial"/>
              </a:rPr>
              <a:t>(World Bank) critical to the success of a programme that got results at scale.</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Management support </a:t>
            </a:r>
            <a:r>
              <a:rPr lang="en-US" sz="1600">
                <a:solidFill>
                  <a:schemeClr val="dk1"/>
                </a:solidFill>
                <a:latin typeface="Arial"/>
                <a:ea typeface="Arial"/>
                <a:cs typeface="Arial"/>
                <a:sym typeface="Arial"/>
              </a:rPr>
              <a:t>at the Bank -- from the President down, broadened support at high government levels and among senior representatives of international partners &amp; military.</a:t>
            </a:r>
            <a:endParaRPr/>
          </a:p>
          <a:p>
            <a:pPr indent="-342900" lvl="0" marL="342900" marR="0" rtl="0" algn="l">
              <a:spcBef>
                <a:spcPts val="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Health </a:t>
            </a:r>
            <a:r>
              <a:rPr b="1" lang="en-US" sz="1600">
                <a:solidFill>
                  <a:schemeClr val="dk1"/>
                </a:solidFill>
                <a:latin typeface="Arial"/>
                <a:ea typeface="Arial"/>
                <a:cs typeface="Arial"/>
                <a:sym typeface="Arial"/>
              </a:rPr>
              <a:t>consultative group </a:t>
            </a:r>
            <a:r>
              <a:rPr lang="en-US" sz="1600">
                <a:solidFill>
                  <a:schemeClr val="dk1"/>
                </a:solidFill>
                <a:latin typeface="Arial"/>
                <a:ea typeface="Arial"/>
                <a:cs typeface="Arial"/>
                <a:sym typeface="Arial"/>
              </a:rPr>
              <a:t>meetings were useful initially to convince NGOs that the new arrangements would be favourable to them, and to slowly build the support of international partners.</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Pooled funding </a:t>
            </a:r>
            <a:r>
              <a:rPr lang="en-US" sz="1600">
                <a:solidFill>
                  <a:schemeClr val="dk1"/>
                </a:solidFill>
                <a:latin typeface="Arial"/>
                <a:ea typeface="Arial"/>
                <a:cs typeface="Arial"/>
                <a:sym typeface="Arial"/>
              </a:rPr>
              <a:t>arrangements – multi-partner trust fund – enabled funding to be mobilized quickly to achieve scale, to </a:t>
            </a:r>
            <a:r>
              <a:rPr b="1" lang="en-US" sz="1600">
                <a:solidFill>
                  <a:schemeClr val="dk1"/>
                </a:solidFill>
                <a:latin typeface="Arial"/>
                <a:ea typeface="Arial"/>
                <a:cs typeface="Arial"/>
                <a:sym typeface="Arial"/>
              </a:rPr>
              <a:t>create a platform</a:t>
            </a:r>
            <a:r>
              <a:rPr lang="en-US" sz="1600">
                <a:solidFill>
                  <a:schemeClr val="dk1"/>
                </a:solidFill>
                <a:latin typeface="Arial"/>
                <a:ea typeface="Arial"/>
                <a:cs typeface="Arial"/>
                <a:sym typeface="Arial"/>
              </a:rPr>
              <a:t> for </a:t>
            </a:r>
            <a:r>
              <a:rPr b="1" lang="en-US" sz="1600">
                <a:solidFill>
                  <a:schemeClr val="dk1"/>
                </a:solidFill>
                <a:latin typeface="Arial"/>
                <a:ea typeface="Arial"/>
                <a:cs typeface="Arial"/>
                <a:sym typeface="Arial"/>
              </a:rPr>
              <a:t>problem solving</a:t>
            </a:r>
            <a:r>
              <a:rPr lang="en-US" sz="1600">
                <a:solidFill>
                  <a:schemeClr val="dk1"/>
                </a:solidFill>
                <a:latin typeface="Arial"/>
                <a:ea typeface="Arial"/>
                <a:cs typeface="Arial"/>
                <a:sym typeface="Arial"/>
              </a:rPr>
              <a:t>, more efficient </a:t>
            </a:r>
            <a:r>
              <a:rPr b="1" lang="en-US" sz="1600">
                <a:solidFill>
                  <a:schemeClr val="dk1"/>
                </a:solidFill>
                <a:latin typeface="Arial"/>
                <a:ea typeface="Arial"/>
                <a:cs typeface="Arial"/>
                <a:sym typeface="Arial"/>
              </a:rPr>
              <a:t>coordination</a:t>
            </a:r>
            <a:r>
              <a:rPr lang="en-US" sz="1600">
                <a:solidFill>
                  <a:schemeClr val="dk1"/>
                </a:solidFill>
                <a:latin typeface="Arial"/>
                <a:ea typeface="Arial"/>
                <a:cs typeface="Arial"/>
                <a:sym typeface="Arial"/>
              </a:rPr>
              <a:t> around budget constraint, transparent </a:t>
            </a:r>
            <a:r>
              <a:rPr b="1" lang="en-US" sz="1600">
                <a:solidFill>
                  <a:schemeClr val="dk1"/>
                </a:solidFill>
                <a:latin typeface="Arial"/>
                <a:ea typeface="Arial"/>
                <a:cs typeface="Arial"/>
                <a:sym typeface="Arial"/>
              </a:rPr>
              <a:t>accountability</a:t>
            </a:r>
            <a:r>
              <a:rPr lang="en-US" sz="1600">
                <a:solidFill>
                  <a:schemeClr val="dk1"/>
                </a:solidFill>
                <a:latin typeface="Arial"/>
                <a:ea typeface="Arial"/>
                <a:cs typeface="Arial"/>
                <a:sym typeface="Arial"/>
              </a:rPr>
              <a:t> and to  build </a:t>
            </a:r>
            <a:r>
              <a:rPr b="1" lang="en-US" sz="1600">
                <a:solidFill>
                  <a:schemeClr val="dk1"/>
                </a:solidFill>
                <a:latin typeface="Arial"/>
                <a:ea typeface="Arial"/>
                <a:cs typeface="Arial"/>
                <a:sym typeface="Arial"/>
              </a:rPr>
              <a:t>trust</a:t>
            </a:r>
            <a:r>
              <a:rPr lang="en-US" sz="1600">
                <a:solidFill>
                  <a:schemeClr val="dk1"/>
                </a:solidFill>
                <a:latin typeface="Arial"/>
                <a:ea typeface="Arial"/>
                <a:cs typeface="Arial"/>
                <a:sym typeface="Arial"/>
              </a:rPr>
              <a:t> among the parties.  (N.B. trust fund was not just for the health sector, which created higher level interest by government and its partners).</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Health system monitoring + Coms </a:t>
            </a:r>
            <a:r>
              <a:rPr lang="en-US" sz="1600">
                <a:solidFill>
                  <a:schemeClr val="dk1"/>
                </a:solidFill>
                <a:latin typeface="Arial"/>
                <a:ea typeface="Arial"/>
                <a:cs typeface="Arial"/>
                <a:sym typeface="Arial"/>
              </a:rPr>
              <a:t>(Johns Hopkins 3rd party monitoring, then MoPH) </a:t>
            </a:r>
            <a:r>
              <a:rPr lang="en-US" sz="1600">
                <a:solidFill>
                  <a:schemeClr val="dk1"/>
                </a:solidFill>
                <a:latin typeface="Noto Sans Symbols"/>
                <a:ea typeface="Noto Sans Symbols"/>
                <a:cs typeface="Noto Sans Symbols"/>
                <a:sym typeface="Noto Sans Symbols"/>
              </a:rPr>
              <a:t>🡪</a:t>
            </a:r>
            <a:r>
              <a:rPr lang="en-US" sz="1600">
                <a:solidFill>
                  <a:schemeClr val="dk1"/>
                </a:solidFill>
                <a:latin typeface="Arial"/>
                <a:ea typeface="Arial"/>
                <a:cs typeface="Arial"/>
                <a:sym typeface="Arial"/>
              </a:rPr>
              <a:t> adaptive programme management, benchmarking of NGO providers. Linked to communications </a:t>
            </a:r>
            <a:r>
              <a:rPr lang="en-US" sz="1600">
                <a:solidFill>
                  <a:schemeClr val="dk1"/>
                </a:solidFill>
                <a:latin typeface="Noto Sans Symbols"/>
                <a:ea typeface="Noto Sans Symbols"/>
                <a:cs typeface="Noto Sans Symbols"/>
                <a:sym typeface="Noto Sans Symbols"/>
              </a:rPr>
              <a:t>🡪</a:t>
            </a:r>
            <a:r>
              <a:rPr lang="en-US" sz="1600">
                <a:solidFill>
                  <a:schemeClr val="dk1"/>
                </a:solidFill>
                <a:latin typeface="Arial"/>
                <a:ea typeface="Arial"/>
                <a:cs typeface="Arial"/>
                <a:sym typeface="Arial"/>
              </a:rPr>
              <a:t>support for the programme -- “80,000 children’s lives save each year”</a:t>
            </a:r>
            <a:endParaRPr/>
          </a:p>
          <a:p>
            <a:pPr indent="-342900" lvl="0" marL="342900" marR="0" rtl="0" algn="l">
              <a:spcBef>
                <a:spcPts val="0"/>
              </a:spcBef>
              <a:spcAft>
                <a:spcPts val="0"/>
              </a:spcAft>
              <a:buClr>
                <a:schemeClr val="dk1"/>
              </a:buClr>
              <a:buSzPts val="1600"/>
              <a:buFont typeface="Arial"/>
              <a:buAutoNum type="arabicPeriod"/>
            </a:pPr>
            <a:r>
              <a:rPr b="1" lang="en-US" sz="1600">
                <a:solidFill>
                  <a:schemeClr val="dk1"/>
                </a:solidFill>
                <a:latin typeface="Arial"/>
                <a:ea typeface="Arial"/>
                <a:cs typeface="Arial"/>
                <a:sym typeface="Arial"/>
              </a:rPr>
              <a:t>‘Nothing succeeds like success’  </a:t>
            </a:r>
            <a:r>
              <a:rPr lang="en-US" sz="1600">
                <a:solidFill>
                  <a:schemeClr val="dk1"/>
                </a:solidFill>
                <a:latin typeface="Arial"/>
                <a:ea typeface="Arial"/>
                <a:cs typeface="Arial"/>
                <a:sym typeface="Arial"/>
              </a:rPr>
              <a:t>-- timely results matter to build support for getting to scale.</a:t>
            </a:r>
            <a:r>
              <a:rPr b="1" lang="en-US" sz="1600">
                <a:solidFill>
                  <a:schemeClr val="dk1"/>
                </a:solidFill>
                <a:latin typeface="Arial"/>
                <a:ea typeface="Arial"/>
                <a:cs typeface="Arial"/>
                <a:sym typeface="Arial"/>
              </a:rPr>
              <a:t> </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838200" y="460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Epilogue</a:t>
            </a:r>
            <a:endParaRPr/>
          </a:p>
        </p:txBody>
      </p:sp>
      <p:sp>
        <p:nvSpPr>
          <p:cNvPr id="222" name="Google Shape;222;p11"/>
          <p:cNvSpPr txBox="1"/>
          <p:nvPr/>
        </p:nvSpPr>
        <p:spPr>
          <a:xfrm>
            <a:off x="1048265" y="1028343"/>
            <a:ext cx="10095470"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Programme to deliver basic package of health services evolved into </a:t>
            </a:r>
            <a:r>
              <a:rPr i="1" lang="en-US" sz="1800">
                <a:solidFill>
                  <a:schemeClr val="dk1"/>
                </a:solidFill>
                <a:latin typeface="Helvetica Neue"/>
                <a:ea typeface="Helvetica Neue"/>
                <a:cs typeface="Helvetica Neue"/>
                <a:sym typeface="Helvetica Neue"/>
              </a:rPr>
              <a:t>System Enhancement for Health Action in Transition (SEHAT), </a:t>
            </a:r>
            <a:r>
              <a:rPr lang="en-US" sz="1800">
                <a:solidFill>
                  <a:schemeClr val="dk1"/>
                </a:solidFill>
                <a:latin typeface="Helvetica Neue"/>
                <a:ea typeface="Helvetica Neue"/>
                <a:cs typeface="Helvetica Neue"/>
                <a:sym typeface="Helvetica Neue"/>
              </a:rPr>
              <a:t>one of the last government’s priority national programmes.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programme has continued since the Taliban administration took over in August 2021, perhaps the greatest test of the programme’s resilience.  It is still shown on the MoPH website.  The latest ARTF health financing operation started in May 2022.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In 2023 ARTF received only $43 million from one donor (Germany).  External (in)action and limited tax revenue from depressed economy could derail successful programmes.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future of the programme depends on relations between Afghanistan and the international community which affects financing and the ability of NGOs to operate.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Afghanistan is currently under international sanctions with some flexibility for humanitarian action.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Current donor government polices favour a ‘humanitarian-only approach, which could lead to a return the situation identified in 2002 at the beginning of the National government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type="title"/>
          </p:nvPr>
        </p:nvSpPr>
        <p:spPr>
          <a:xfrm>
            <a:off x="766281" y="286574"/>
            <a:ext cx="10515600" cy="9257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t>Bibliography</a:t>
            </a:r>
            <a:endParaRPr/>
          </a:p>
        </p:txBody>
      </p:sp>
      <p:sp>
        <p:nvSpPr>
          <p:cNvPr id="232" name="Google Shape;232;p12"/>
          <p:cNvSpPr txBox="1"/>
          <p:nvPr/>
        </p:nvSpPr>
        <p:spPr>
          <a:xfrm>
            <a:off x="473896" y="1027416"/>
            <a:ext cx="11244208" cy="5016758"/>
          </a:xfrm>
          <a:prstGeom prst="rect">
            <a:avLst/>
          </a:prstGeom>
          <a:noFill/>
          <a:ln>
            <a:noFill/>
          </a:ln>
        </p:spPr>
        <p:txBody>
          <a:bodyPr anchorCtr="0" anchor="t" bIns="45700" lIns="91425" spcFirstLastPara="1" rIns="91425" wrap="square" tIns="45700">
            <a:spAutoFit/>
          </a:bodyPr>
          <a:lstStyle/>
          <a:p>
            <a:pPr indent="-409575" lvl="0" marL="409575" marR="0" rtl="0" algn="l">
              <a:spcBef>
                <a:spcPts val="0"/>
              </a:spcBef>
              <a:spcAft>
                <a:spcPts val="0"/>
              </a:spcAft>
              <a:buNone/>
            </a:pPr>
            <a:r>
              <a:rPr lang="en-US" sz="1600">
                <a:solidFill>
                  <a:schemeClr val="lt1"/>
                </a:solidFill>
                <a:latin typeface="Arial"/>
                <a:ea typeface="Arial"/>
                <a:cs typeface="Arial"/>
                <a:sym typeface="Arial"/>
              </a:rPr>
              <a:t>Benderly, B. (undated) </a:t>
            </a:r>
            <a:r>
              <a:rPr i="1" lang="en-US" sz="1600">
                <a:solidFill>
                  <a:schemeClr val="lt1"/>
                </a:solidFill>
                <a:latin typeface="Arial"/>
                <a:ea typeface="Arial"/>
                <a:cs typeface="Arial"/>
                <a:sym typeface="Arial"/>
              </a:rPr>
              <a:t>Getting health results in Afghanistan – results-based financing for health. </a:t>
            </a:r>
            <a:r>
              <a:rPr lang="en-US" sz="1600">
                <a:solidFill>
                  <a:schemeClr val="lt1"/>
                </a:solidFill>
                <a:latin typeface="Arial"/>
                <a:ea typeface="Arial"/>
                <a:cs typeface="Arial"/>
                <a:sym typeface="Arial"/>
              </a:rPr>
              <a:t>World Bank</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Hansen, P., et al (2008) </a:t>
            </a:r>
            <a:r>
              <a:rPr i="1" lang="en-US" sz="1600">
                <a:solidFill>
                  <a:schemeClr val="lt1"/>
                </a:solidFill>
                <a:latin typeface="Arial"/>
                <a:ea typeface="Arial"/>
                <a:cs typeface="Arial"/>
                <a:sym typeface="Arial"/>
              </a:rPr>
              <a:t>Measuring and managing progress in the establishment of basic health services: the Afghanistan Health Sector Balanced Scorecard. </a:t>
            </a:r>
            <a:r>
              <a:rPr lang="en-US" sz="1600">
                <a:solidFill>
                  <a:schemeClr val="lt1"/>
                </a:solidFill>
                <a:latin typeface="Arial"/>
                <a:ea typeface="Arial"/>
                <a:cs typeface="Arial"/>
                <a:sym typeface="Arial"/>
              </a:rPr>
              <a:t>Int J Health Plann Mgmnt (2008). DOI: 10.1002/hpm.931</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Loevinsohn, B, &amp; Sayed, D.S. (2008) </a:t>
            </a:r>
            <a:r>
              <a:rPr i="1" lang="en-US" sz="1600">
                <a:solidFill>
                  <a:schemeClr val="lt1"/>
                </a:solidFill>
                <a:latin typeface="Arial"/>
                <a:ea typeface="Arial"/>
                <a:cs typeface="Arial"/>
                <a:sym typeface="Arial"/>
              </a:rPr>
              <a:t>Lessons from the health sector in Afghanistan: how progress can be made in difficult circumstances. </a:t>
            </a:r>
            <a:r>
              <a:rPr lang="en-US" sz="1600">
                <a:solidFill>
                  <a:schemeClr val="lt1"/>
                </a:solidFill>
                <a:latin typeface="Arial"/>
                <a:ea typeface="Arial"/>
                <a:cs typeface="Arial"/>
                <a:sym typeface="Arial"/>
              </a:rPr>
              <a:t>JAMA 2008;300(6):724-726. DOI: 10.1001/jama.300.6.724</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Newbrander, W., et al (2014) </a:t>
            </a:r>
            <a:r>
              <a:rPr i="1" lang="en-US" sz="1600">
                <a:solidFill>
                  <a:schemeClr val="lt1"/>
                </a:solidFill>
                <a:latin typeface="Arial"/>
                <a:ea typeface="Arial"/>
                <a:cs typeface="Arial"/>
                <a:sym typeface="Arial"/>
              </a:rPr>
              <a:t>Afghanistan’s Basic Package of Health Services: its development and effects on rebuilding the health system. </a:t>
            </a:r>
            <a:r>
              <a:rPr lang="en-US" sz="1600">
                <a:solidFill>
                  <a:schemeClr val="lt1"/>
                </a:solidFill>
                <a:latin typeface="Arial"/>
                <a:ea typeface="Arial"/>
                <a:cs typeface="Arial"/>
                <a:sym typeface="Arial"/>
              </a:rPr>
              <a:t>Global Public Health, 9:sup1, S6-S28. DOI: 10.1080/17441692.2014.91635</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Malkasian , C. (2021) </a:t>
            </a:r>
            <a:r>
              <a:rPr i="1" lang="en-US" sz="1600">
                <a:solidFill>
                  <a:schemeClr val="lt1"/>
                </a:solidFill>
                <a:latin typeface="Arial"/>
                <a:ea typeface="Arial"/>
                <a:cs typeface="Arial"/>
                <a:sym typeface="Arial"/>
              </a:rPr>
              <a:t>The American war in Afghanistan. </a:t>
            </a:r>
            <a:r>
              <a:rPr lang="en-US" sz="1600">
                <a:solidFill>
                  <a:schemeClr val="lt1"/>
                </a:solidFill>
                <a:latin typeface="Arial"/>
                <a:ea typeface="Arial"/>
                <a:cs typeface="Arial"/>
                <a:sym typeface="Arial"/>
              </a:rPr>
              <a:t>Oxford. DOI: 10.1093/oso/9780197550779.001.0001</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World Bank (2008), </a:t>
            </a:r>
            <a:r>
              <a:rPr i="1" lang="en-US" sz="1600">
                <a:solidFill>
                  <a:schemeClr val="lt1"/>
                </a:solidFill>
                <a:latin typeface="Arial"/>
                <a:ea typeface="Arial"/>
                <a:cs typeface="Arial"/>
                <a:sym typeface="Arial"/>
              </a:rPr>
              <a:t>Second additional financing for health sector emergency reconstruction and development project. </a:t>
            </a:r>
            <a:r>
              <a:rPr lang="en-US" sz="1600">
                <a:solidFill>
                  <a:schemeClr val="lt1"/>
                </a:solidFill>
                <a:latin typeface="Arial"/>
                <a:ea typeface="Arial"/>
                <a:cs typeface="Arial"/>
                <a:sym typeface="Arial"/>
              </a:rPr>
              <a:t>Project Paper.</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World Bank (2010), </a:t>
            </a:r>
            <a:r>
              <a:rPr i="1" lang="en-US" sz="1600">
                <a:solidFill>
                  <a:schemeClr val="lt1"/>
                </a:solidFill>
                <a:latin typeface="Arial"/>
                <a:ea typeface="Arial"/>
                <a:cs typeface="Arial"/>
                <a:sym typeface="Arial"/>
              </a:rPr>
              <a:t>Health sector emergency reconstruction and development project. </a:t>
            </a:r>
            <a:r>
              <a:rPr lang="en-US" sz="1600">
                <a:solidFill>
                  <a:schemeClr val="lt1"/>
                </a:solidFill>
                <a:latin typeface="Arial"/>
                <a:ea typeface="Arial"/>
                <a:cs typeface="Arial"/>
                <a:sym typeface="Arial"/>
              </a:rPr>
              <a:t>Implementation completion and results report.</a:t>
            </a:r>
            <a:endParaRPr/>
          </a:p>
          <a:p>
            <a:pPr indent="-409575" lvl="0" marL="409575" marR="0" rtl="0" algn="l">
              <a:spcBef>
                <a:spcPts val="0"/>
              </a:spcBef>
              <a:spcAft>
                <a:spcPts val="0"/>
              </a:spcAft>
              <a:buNone/>
            </a:pPr>
            <a:r>
              <a:t/>
            </a:r>
            <a:endParaRPr sz="1600">
              <a:solidFill>
                <a:schemeClr val="lt1"/>
              </a:solidFill>
              <a:latin typeface="Arial"/>
              <a:ea typeface="Arial"/>
              <a:cs typeface="Arial"/>
              <a:sym typeface="Arial"/>
            </a:endParaRPr>
          </a:p>
          <a:p>
            <a:pPr indent="-409575" lvl="0" marL="409575" marR="0" rtl="0" algn="l">
              <a:spcBef>
                <a:spcPts val="0"/>
              </a:spcBef>
              <a:spcAft>
                <a:spcPts val="0"/>
              </a:spcAft>
              <a:buNone/>
            </a:pPr>
            <a:r>
              <a:rPr lang="en-US" sz="1600">
                <a:solidFill>
                  <a:schemeClr val="lt1"/>
                </a:solidFill>
                <a:latin typeface="Arial"/>
                <a:ea typeface="Arial"/>
                <a:cs typeface="Arial"/>
                <a:sym typeface="Arial"/>
              </a:rPr>
              <a:t>World Bank (2013), </a:t>
            </a:r>
            <a:r>
              <a:rPr i="1" lang="en-US" sz="1600">
                <a:solidFill>
                  <a:schemeClr val="lt1"/>
                </a:solidFill>
                <a:latin typeface="Arial"/>
                <a:ea typeface="Arial"/>
                <a:cs typeface="Arial"/>
                <a:sym typeface="Arial"/>
              </a:rPr>
              <a:t>System enhancement for health action in transition project. </a:t>
            </a:r>
            <a:r>
              <a:rPr lang="en-US" sz="1600">
                <a:solidFill>
                  <a:schemeClr val="lt1"/>
                </a:solidFill>
                <a:latin typeface="Arial"/>
                <a:ea typeface="Arial"/>
                <a:cs typeface="Arial"/>
                <a:sym typeface="Arial"/>
              </a:rPr>
              <a:t>Emergency project paper.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txBox="1"/>
          <p:nvPr>
            <p:ph type="ctrTitle"/>
          </p:nvPr>
        </p:nvSpPr>
        <p:spPr>
          <a:xfrm>
            <a:off x="3640974" y="1122363"/>
            <a:ext cx="7027025" cy="2387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POLITICAL ECONOMY OF SCALING-UP.</a:t>
            </a:r>
            <a:br>
              <a:rPr lang="en-US"/>
            </a:br>
            <a:br>
              <a:rPr lang="en-US"/>
            </a:br>
            <a:r>
              <a:rPr lang="en-US"/>
              <a:t>BASIC HEALTH SERVICES IN AFGHGHANISTAN</a:t>
            </a:r>
            <a:br>
              <a:rPr lang="en-US"/>
            </a:br>
            <a:endParaRPr/>
          </a:p>
        </p:txBody>
      </p:sp>
      <p:sp>
        <p:nvSpPr>
          <p:cNvPr id="140" name="Google Shape;140;p2"/>
          <p:cNvSpPr txBox="1"/>
          <p:nvPr>
            <p:ph idx="1" type="subTitle"/>
          </p:nvPr>
        </p:nvSpPr>
        <p:spPr>
          <a:xfrm>
            <a:off x="3640974" y="3602037"/>
            <a:ext cx="7027026" cy="246998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rPr b="1" lang="en-US"/>
              <a:t>Scaling Up Community of Practice</a:t>
            </a:r>
            <a:endParaRPr/>
          </a:p>
          <a:p>
            <a:pPr indent="0" lvl="0" marL="0" rtl="0" algn="l">
              <a:lnSpc>
                <a:spcPct val="90000"/>
              </a:lnSpc>
              <a:spcBef>
                <a:spcPts val="1000"/>
              </a:spcBef>
              <a:spcAft>
                <a:spcPts val="0"/>
              </a:spcAft>
              <a:buClr>
                <a:schemeClr val="lt1"/>
              </a:buClr>
              <a:buSzPts val="2400"/>
              <a:buNone/>
            </a:pPr>
            <a:r>
              <a:rPr lang="en-US"/>
              <a:t>Annual Forum 2024</a:t>
            </a:r>
            <a:endParaRPr/>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1800"/>
              <a:buNone/>
            </a:pPr>
            <a:r>
              <a:rPr lang="en-US" sz="1800"/>
              <a:t>Alastair McKechnie</a:t>
            </a:r>
            <a:endParaRPr/>
          </a:p>
          <a:p>
            <a:pPr indent="0" lvl="0" marL="0" rtl="0" algn="l">
              <a:lnSpc>
                <a:spcPct val="90000"/>
              </a:lnSpc>
              <a:spcBef>
                <a:spcPts val="1000"/>
              </a:spcBef>
              <a:spcAft>
                <a:spcPts val="0"/>
              </a:spcAft>
              <a:buClr>
                <a:schemeClr val="lt1"/>
              </a:buClr>
              <a:buSzPts val="1800"/>
              <a:buNone/>
            </a:pPr>
            <a:r>
              <a:rPr lang="en-US" sz="1800"/>
              <a:t>Senior Research Associate, ODI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t>Health sector in Afghanistan in 2002</a:t>
            </a:r>
            <a:br>
              <a:rPr lang="en-US"/>
            </a:br>
            <a:r>
              <a:rPr lang="en-US"/>
              <a:t>Initial conditions</a:t>
            </a:r>
            <a:endParaRPr/>
          </a:p>
        </p:txBody>
      </p:sp>
      <p:sp>
        <p:nvSpPr>
          <p:cNvPr id="146" name="Google Shape;146;p3"/>
          <p:cNvSpPr txBox="1"/>
          <p:nvPr>
            <p:ph idx="1" type="body"/>
          </p:nvPr>
        </p:nvSpPr>
        <p:spPr>
          <a:xfrm>
            <a:off x="838200" y="1825625"/>
            <a:ext cx="10515600" cy="4035244"/>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lt1"/>
              </a:buClr>
              <a:buSzPct val="100000"/>
              <a:buChar char="•"/>
            </a:pPr>
            <a:r>
              <a:rPr lang="en-US"/>
              <a:t>Emerging from 30 years of war, 3 years of drought and risk of famine. Almost total collapse of public administration.</a:t>
            </a:r>
            <a:endParaRPr/>
          </a:p>
          <a:p>
            <a:pPr indent="-228600" lvl="0" marL="228600" rtl="0" algn="l">
              <a:lnSpc>
                <a:spcPct val="90000"/>
              </a:lnSpc>
              <a:spcBef>
                <a:spcPts val="1000"/>
              </a:spcBef>
              <a:spcAft>
                <a:spcPts val="0"/>
              </a:spcAft>
              <a:buClr>
                <a:schemeClr val="lt1"/>
              </a:buClr>
              <a:buSzPct val="100000"/>
              <a:buChar char="•"/>
            </a:pPr>
            <a:r>
              <a:rPr lang="en-US"/>
              <a:t>Health indicators, e.g. maternal mortality, infant mortality among lowest in world.</a:t>
            </a:r>
            <a:endParaRPr/>
          </a:p>
          <a:p>
            <a:pPr indent="-228600" lvl="0" marL="228600" rtl="0" algn="l">
              <a:lnSpc>
                <a:spcPct val="90000"/>
              </a:lnSpc>
              <a:spcBef>
                <a:spcPts val="1000"/>
              </a:spcBef>
              <a:spcAft>
                <a:spcPts val="0"/>
              </a:spcAft>
              <a:buClr>
                <a:schemeClr val="lt1"/>
              </a:buClr>
              <a:buSzPct val="100000"/>
              <a:buChar char="•"/>
            </a:pPr>
            <a:r>
              <a:rPr lang="en-US"/>
              <a:t>Non-functional Ministry of Public Health due to exodus of medical staff to NGOs &amp; abroad, very low-quality administration under Taliban, no direct funding.</a:t>
            </a:r>
            <a:endParaRPr/>
          </a:p>
          <a:p>
            <a:pPr indent="-228600" lvl="0" marL="228600" rtl="0" algn="l">
              <a:lnSpc>
                <a:spcPct val="90000"/>
              </a:lnSpc>
              <a:spcBef>
                <a:spcPts val="1000"/>
              </a:spcBef>
              <a:spcAft>
                <a:spcPts val="0"/>
              </a:spcAft>
              <a:buClr>
                <a:schemeClr val="lt1"/>
              </a:buClr>
              <a:buSzPct val="100000"/>
              <a:buChar char="•"/>
            </a:pPr>
            <a:r>
              <a:rPr lang="en-US"/>
              <a:t>Health services provided mainly by NGOs:</a:t>
            </a:r>
            <a:endParaRPr/>
          </a:p>
          <a:p>
            <a:pPr indent="-228600" lvl="1" marL="685800" rtl="0" algn="l">
              <a:lnSpc>
                <a:spcPct val="90000"/>
              </a:lnSpc>
              <a:spcBef>
                <a:spcPts val="500"/>
              </a:spcBef>
              <a:spcAft>
                <a:spcPts val="0"/>
              </a:spcAft>
              <a:buClr>
                <a:schemeClr val="lt1"/>
              </a:buClr>
              <a:buSzPct val="100000"/>
              <a:buChar char="•"/>
            </a:pPr>
            <a:r>
              <a:rPr lang="en-US"/>
              <a:t>Humanitarian based -- no system for setting and meeting priorities. -- no coordination at either national, regional or provincial levels.</a:t>
            </a:r>
            <a:endParaRPr/>
          </a:p>
          <a:p>
            <a:pPr indent="-228600" lvl="1" marL="685800" rtl="0" algn="l">
              <a:lnSpc>
                <a:spcPct val="90000"/>
              </a:lnSpc>
              <a:spcBef>
                <a:spcPts val="500"/>
              </a:spcBef>
              <a:spcAft>
                <a:spcPts val="0"/>
              </a:spcAft>
              <a:buClr>
                <a:schemeClr val="lt1"/>
              </a:buClr>
              <a:buSzPct val="100000"/>
              <a:buChar char="•"/>
            </a:pPr>
            <a:r>
              <a:rPr lang="en-US"/>
              <a:t>Geographically scattered -- underserved regions – service driven by NGO/donor priorities, security, accessibility, local attitudes towards foreigners;</a:t>
            </a:r>
            <a:endParaRPr/>
          </a:p>
          <a:p>
            <a:pPr indent="-228600" lvl="1" marL="685800" rtl="0" algn="l">
              <a:lnSpc>
                <a:spcPct val="90000"/>
              </a:lnSpc>
              <a:spcBef>
                <a:spcPts val="500"/>
              </a:spcBef>
              <a:spcAft>
                <a:spcPts val="0"/>
              </a:spcAft>
              <a:buClr>
                <a:schemeClr val="lt1"/>
              </a:buClr>
              <a:buSzPct val="100000"/>
              <a:buChar char="•"/>
            </a:pPr>
            <a:r>
              <a:rPr lang="en-US"/>
              <a:t>NGO funding -- project-based, volatile and not planned to be long-term.</a:t>
            </a:r>
            <a:endParaRPr/>
          </a:p>
          <a:p>
            <a:pPr indent="-99059" lvl="1" marL="685800" rtl="0" algn="l">
              <a:lnSpc>
                <a:spcPct val="90000"/>
              </a:lnSpc>
              <a:spcBef>
                <a:spcPts val="500"/>
              </a:spcBef>
              <a:spcAft>
                <a:spcPts val="0"/>
              </a:spcAft>
              <a:buClr>
                <a:schemeClr val="lt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type="title"/>
          </p:nvPr>
        </p:nvSpPr>
        <p:spPr>
          <a:xfrm>
            <a:off x="838200" y="16991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t>A confused, chaotic initial international response in 2002</a:t>
            </a:r>
            <a:endParaRPr/>
          </a:p>
        </p:txBody>
      </p:sp>
      <p:sp>
        <p:nvSpPr>
          <p:cNvPr id="152" name="Google Shape;152;p4"/>
          <p:cNvSpPr txBox="1"/>
          <p:nvPr>
            <p:ph idx="1" type="body"/>
          </p:nvPr>
        </p:nvSpPr>
        <p:spPr>
          <a:xfrm>
            <a:off x="838200" y="1449834"/>
            <a:ext cx="10515600" cy="4643919"/>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2"/>
              </a:buClr>
              <a:buSzPct val="100000"/>
              <a:buChar char="•"/>
            </a:pPr>
            <a:r>
              <a:rPr b="1" lang="en-US" sz="2000">
                <a:solidFill>
                  <a:schemeClr val="dk2"/>
                </a:solidFill>
              </a:rPr>
              <a:t>Quick action </a:t>
            </a:r>
            <a:r>
              <a:rPr lang="en-US" sz="2000"/>
              <a:t>to secure peace demanded by Afghanistan’s international partners. New government had clear strategic priorities and wanted funding &amp; coordination through national budget.  </a:t>
            </a:r>
            <a:endParaRPr/>
          </a:p>
          <a:p>
            <a:pPr indent="-228600" lvl="0" marL="228600" rtl="0" algn="l">
              <a:lnSpc>
                <a:spcPct val="90000"/>
              </a:lnSpc>
              <a:spcBef>
                <a:spcPts val="1000"/>
              </a:spcBef>
              <a:spcAft>
                <a:spcPts val="0"/>
              </a:spcAft>
              <a:buClr>
                <a:schemeClr val="lt1"/>
              </a:buClr>
              <a:buSzPct val="100000"/>
              <a:buChar char="•"/>
            </a:pPr>
            <a:r>
              <a:rPr lang="en-US" sz="2000"/>
              <a:t>Most donors had </a:t>
            </a:r>
            <a:r>
              <a:rPr b="1" lang="en-US" sz="2000"/>
              <a:t>little </a:t>
            </a:r>
            <a:r>
              <a:rPr b="1" lang="en-US" sz="2000">
                <a:solidFill>
                  <a:schemeClr val="dk2"/>
                </a:solidFill>
              </a:rPr>
              <a:t>knowledge of Afghanistan</a:t>
            </a:r>
            <a:r>
              <a:rPr lang="en-US" sz="2000"/>
              <a:t>, although the UN and NGOs did.  Donors assumed there was no Afghan institutional capacity, after not looking very hard to find any.</a:t>
            </a:r>
            <a:endParaRPr/>
          </a:p>
          <a:p>
            <a:pPr indent="-228600" lvl="0" marL="228600" rtl="0" algn="l">
              <a:lnSpc>
                <a:spcPct val="90000"/>
              </a:lnSpc>
              <a:spcBef>
                <a:spcPts val="1000"/>
              </a:spcBef>
              <a:spcAft>
                <a:spcPts val="0"/>
              </a:spcAft>
              <a:buClr>
                <a:schemeClr val="dk2"/>
              </a:buClr>
              <a:buSzPct val="100000"/>
              <a:buChar char="•"/>
            </a:pPr>
            <a:r>
              <a:rPr b="1" lang="en-US" sz="2000">
                <a:solidFill>
                  <a:schemeClr val="dk2"/>
                </a:solidFill>
              </a:rPr>
              <a:t>Humanitarian surge </a:t>
            </a:r>
            <a:r>
              <a:rPr lang="en-US" sz="2000"/>
              <a:t>with large amount of funding to continue especially for health of women &amp; children.  Scramble by NGOs and UN to secure funding, with incentives to over-promise.</a:t>
            </a:r>
            <a:endParaRPr/>
          </a:p>
          <a:p>
            <a:pPr indent="-228600" lvl="0" marL="228600" rtl="0" algn="l">
              <a:lnSpc>
                <a:spcPct val="90000"/>
              </a:lnSpc>
              <a:spcBef>
                <a:spcPts val="1000"/>
              </a:spcBef>
              <a:spcAft>
                <a:spcPts val="0"/>
              </a:spcAft>
              <a:buClr>
                <a:schemeClr val="dk2"/>
              </a:buClr>
              <a:buSzPct val="100000"/>
              <a:buChar char="•"/>
            </a:pPr>
            <a:r>
              <a:rPr b="1" lang="en-US" sz="2000">
                <a:solidFill>
                  <a:schemeClr val="dk2"/>
                </a:solidFill>
              </a:rPr>
              <a:t>Short-termism, no strategy </a:t>
            </a:r>
            <a:r>
              <a:rPr lang="en-US" sz="2000"/>
              <a:t>for what comes next, little to strengthen MoPH or conceptualize Afghanistan’s health system, or systematically connect priorities, strategy, equitable access to services and national health outcomes at scale.</a:t>
            </a:r>
            <a:endParaRPr/>
          </a:p>
          <a:p>
            <a:pPr indent="-228600" lvl="0" marL="228600" rtl="0" algn="l">
              <a:lnSpc>
                <a:spcPct val="90000"/>
              </a:lnSpc>
              <a:spcBef>
                <a:spcPts val="1000"/>
              </a:spcBef>
              <a:spcAft>
                <a:spcPts val="0"/>
              </a:spcAft>
              <a:buClr>
                <a:schemeClr val="lt1"/>
              </a:buClr>
              <a:buSzPct val="100000"/>
              <a:buChar char="•"/>
            </a:pPr>
            <a:r>
              <a:rPr lang="en-US" sz="2000"/>
              <a:t>Donors multiplied and </a:t>
            </a:r>
            <a:r>
              <a:rPr b="1" lang="en-US" sz="2000">
                <a:solidFill>
                  <a:schemeClr val="dk2"/>
                </a:solidFill>
              </a:rPr>
              <a:t>coordination problems </a:t>
            </a:r>
            <a:r>
              <a:rPr lang="en-US" sz="2000"/>
              <a:t>got worse.</a:t>
            </a:r>
            <a:endParaRPr/>
          </a:p>
          <a:p>
            <a:pPr indent="-228600" lvl="0" marL="228600" rtl="0" algn="l">
              <a:lnSpc>
                <a:spcPct val="90000"/>
              </a:lnSpc>
              <a:spcBef>
                <a:spcPts val="1000"/>
              </a:spcBef>
              <a:spcAft>
                <a:spcPts val="0"/>
              </a:spcAft>
              <a:buClr>
                <a:schemeClr val="lt1"/>
              </a:buClr>
              <a:buSzPct val="100000"/>
              <a:buChar char="•"/>
            </a:pPr>
            <a:r>
              <a:rPr lang="en-US" sz="2000"/>
              <a:t>World Bank decided not to fund health or education in its first interim country strategy. Social sectors relatively overfunded, driven by donors, chaotic and lacked coherent approaches.  Bank offered assistance to emerging MoPH -- strategic advice and funding of any gaps.  It also established Afghanistan Reconstruction Trust Fund (ARTF) to pool and coordinate donor funding around national priorities across all sectors.  This was expected to be small.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ph type="title"/>
          </p:nvPr>
        </p:nvSpPr>
        <p:spPr>
          <a:xfrm>
            <a:off x="305559" y="116372"/>
            <a:ext cx="11181805" cy="1235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sz="3100"/>
              <a:t>2002 - 2003 -- Initiation of a national programme to provide a package of basic health services at scale.</a:t>
            </a:r>
            <a:br>
              <a:rPr lang="en-US" sz="2700"/>
            </a:br>
            <a:r>
              <a:rPr lang="en-US" sz="1600"/>
              <a:t> </a:t>
            </a:r>
            <a:br>
              <a:rPr lang="en-US" sz="2700"/>
            </a:br>
            <a:r>
              <a:rPr i="1" lang="en-US" sz="2400"/>
              <a:t>Key principles:</a:t>
            </a:r>
            <a:endParaRPr i="1"/>
          </a:p>
        </p:txBody>
      </p:sp>
      <p:sp>
        <p:nvSpPr>
          <p:cNvPr id="158" name="Google Shape;158;p5"/>
          <p:cNvSpPr txBox="1"/>
          <p:nvPr>
            <p:ph idx="1" type="body"/>
          </p:nvPr>
        </p:nvSpPr>
        <p:spPr>
          <a:xfrm>
            <a:off x="171995" y="1419994"/>
            <a:ext cx="11181805" cy="57189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p:txBody>
      </p:sp>
      <p:sp>
        <p:nvSpPr>
          <p:cNvPr id="159" name="Google Shape;159;p5"/>
          <p:cNvSpPr/>
          <p:nvPr/>
        </p:nvSpPr>
        <p:spPr>
          <a:xfrm>
            <a:off x="128451" y="3546698"/>
            <a:ext cx="7358742" cy="968339"/>
          </a:xfrm>
          <a:prstGeom prst="rightArrow">
            <a:avLst>
              <a:gd fmla="val 50000" name="adj1"/>
              <a:gd fmla="val 50000" name="adj2"/>
            </a:avLst>
          </a:prstGeom>
          <a:solidFill>
            <a:schemeClr val="dk1"/>
          </a:solidFill>
          <a:ln cap="flat" cmpd="sng" w="12700">
            <a:solidFill>
              <a:srgbClr val="020F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Build on existing capacity of NGOs.  NGOs bid competitively for provincial health delivery franchises</a:t>
            </a:r>
            <a:endParaRPr/>
          </a:p>
        </p:txBody>
      </p:sp>
      <p:sp>
        <p:nvSpPr>
          <p:cNvPr id="160" name="Google Shape;160;p5"/>
          <p:cNvSpPr/>
          <p:nvPr/>
        </p:nvSpPr>
        <p:spPr>
          <a:xfrm>
            <a:off x="121920" y="1245753"/>
            <a:ext cx="7445826" cy="1161286"/>
          </a:xfrm>
          <a:prstGeom prst="rightArrow">
            <a:avLst>
              <a:gd fmla="val 50000" name="adj1"/>
              <a:gd fmla="val 48291" name="adj2"/>
            </a:avLst>
          </a:prstGeom>
          <a:solidFill>
            <a:schemeClr val="dk1"/>
          </a:solidFill>
          <a:ln cap="flat" cmpd="sng" w="12700">
            <a:solidFill>
              <a:srgbClr val="020F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Establish architecture of national health system –public finance + non-state (mostly) service delivery – progamme, not project approach</a:t>
            </a:r>
            <a:endParaRPr/>
          </a:p>
        </p:txBody>
      </p:sp>
      <p:sp>
        <p:nvSpPr>
          <p:cNvPr id="161" name="Google Shape;161;p5"/>
          <p:cNvSpPr/>
          <p:nvPr/>
        </p:nvSpPr>
        <p:spPr>
          <a:xfrm>
            <a:off x="128451" y="2524002"/>
            <a:ext cx="7319555" cy="894806"/>
          </a:xfrm>
          <a:prstGeom prst="rightArrow">
            <a:avLst>
              <a:gd fmla="val 50000" name="adj1"/>
              <a:gd fmla="val 50000" name="adj2"/>
            </a:avLst>
          </a:prstGeom>
          <a:solidFill>
            <a:schemeClr val="dk1"/>
          </a:solidFill>
          <a:ln cap="flat" cmpd="sng" w="12700">
            <a:solidFill>
              <a:srgbClr val="020F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New role of MoPH as ‘steward’ of health sector rather than provider</a:t>
            </a:r>
            <a:endParaRPr/>
          </a:p>
        </p:txBody>
      </p:sp>
      <p:sp>
        <p:nvSpPr>
          <p:cNvPr id="162" name="Google Shape;162;p5"/>
          <p:cNvSpPr/>
          <p:nvPr/>
        </p:nvSpPr>
        <p:spPr>
          <a:xfrm>
            <a:off x="121920" y="4558467"/>
            <a:ext cx="7319554" cy="894806"/>
          </a:xfrm>
          <a:prstGeom prst="rightArrow">
            <a:avLst>
              <a:gd fmla="val 50000" name="adj1"/>
              <a:gd fmla="val 50000" name="adj2"/>
            </a:avLst>
          </a:prstGeom>
          <a:solidFill>
            <a:schemeClr val="dk1"/>
          </a:solidFill>
          <a:ln cap="flat" cmpd="sng" w="12700">
            <a:solidFill>
              <a:srgbClr val="020F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Establish sustainable model for long-term funding </a:t>
            </a:r>
            <a:endParaRPr/>
          </a:p>
        </p:txBody>
      </p:sp>
      <p:sp>
        <p:nvSpPr>
          <p:cNvPr id="163" name="Google Shape;163;p5"/>
          <p:cNvSpPr/>
          <p:nvPr/>
        </p:nvSpPr>
        <p:spPr>
          <a:xfrm>
            <a:off x="128451" y="5138845"/>
            <a:ext cx="8166463" cy="1359515"/>
          </a:xfrm>
          <a:prstGeom prst="rightArrow">
            <a:avLst>
              <a:gd fmla="val 50000" name="adj1"/>
              <a:gd fmla="val 50000" name="adj2"/>
            </a:avLst>
          </a:prstGeom>
          <a:solidFill>
            <a:schemeClr val="dk1"/>
          </a:solidFill>
          <a:ln cap="flat" cmpd="sng" w="12700">
            <a:solidFill>
              <a:srgbClr val="020F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lt1"/>
                </a:solidFill>
                <a:latin typeface="Arial"/>
                <a:ea typeface="Arial"/>
                <a:cs typeface="Arial"/>
                <a:sym typeface="Arial"/>
              </a:rPr>
              <a:t>Establish system for monitoring health inputs, outputs, health outcomes &amp; patient satisfaction – results measurement in real time, adaptive management &amp; NGO contestability.</a:t>
            </a:r>
            <a:endParaRPr/>
          </a:p>
        </p:txBody>
      </p:sp>
      <p:sp>
        <p:nvSpPr>
          <p:cNvPr id="164" name="Google Shape;164;p5"/>
          <p:cNvSpPr/>
          <p:nvPr/>
        </p:nvSpPr>
        <p:spPr>
          <a:xfrm>
            <a:off x="8497389" y="3941442"/>
            <a:ext cx="2551611" cy="909446"/>
          </a:xfrm>
          <a:prstGeom prst="roundRect">
            <a:avLst>
              <a:gd fmla="val 16667" name="adj"/>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lt1"/>
                </a:solidFill>
                <a:latin typeface="Arial"/>
                <a:ea typeface="Arial"/>
                <a:cs typeface="Arial"/>
                <a:sym typeface="Arial"/>
              </a:rPr>
              <a:t>Design based on X-country &amp; X-sector learning  --avoided pilot phase</a:t>
            </a:r>
            <a:endParaRPr/>
          </a:p>
        </p:txBody>
      </p:sp>
      <p:sp>
        <p:nvSpPr>
          <p:cNvPr id="165" name="Google Shape;165;p5"/>
          <p:cNvSpPr/>
          <p:nvPr/>
        </p:nvSpPr>
        <p:spPr>
          <a:xfrm>
            <a:off x="8403772" y="2895243"/>
            <a:ext cx="2551611" cy="909446"/>
          </a:xfrm>
          <a:prstGeom prst="roundRect">
            <a:avLst>
              <a:gd fmla="val 16667" name="adj"/>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lt1"/>
                </a:solidFill>
                <a:latin typeface="Arial"/>
                <a:ea typeface="Arial"/>
                <a:cs typeface="Arial"/>
                <a:sym typeface="Arial"/>
              </a:rPr>
              <a:t>Short-term (1 yr) results.  Rapidly getting to full scale (5 yrs)</a:t>
            </a:r>
            <a:endParaRPr b="0" i="0" sz="1400" u="none" cap="none" strike="noStrike">
              <a:solidFill>
                <a:srgbClr val="FF0000"/>
              </a:solidFill>
              <a:latin typeface="Arial"/>
              <a:ea typeface="Arial"/>
              <a:cs typeface="Arial"/>
              <a:sym typeface="Arial"/>
            </a:endParaRPr>
          </a:p>
        </p:txBody>
      </p:sp>
      <p:sp>
        <p:nvSpPr>
          <p:cNvPr id="166" name="Google Shape;166;p5"/>
          <p:cNvSpPr/>
          <p:nvPr/>
        </p:nvSpPr>
        <p:spPr>
          <a:xfrm>
            <a:off x="8473439" y="4961272"/>
            <a:ext cx="2551611" cy="909446"/>
          </a:xfrm>
          <a:prstGeom prst="roundRect">
            <a:avLst>
              <a:gd fmla="val 16667" name="adj"/>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lt1"/>
                </a:solidFill>
                <a:latin typeface="Arial"/>
                <a:ea typeface="Arial"/>
                <a:cs typeface="Arial"/>
                <a:sym typeface="Arial"/>
              </a:rPr>
              <a:t>Incentives to minimize costs for given service level.  Long-term affordability -- $4 per capita per yr.</a:t>
            </a:r>
            <a:endParaRPr/>
          </a:p>
        </p:txBody>
      </p:sp>
      <p:sp>
        <p:nvSpPr>
          <p:cNvPr id="167" name="Google Shape;167;p5"/>
          <p:cNvSpPr/>
          <p:nvPr/>
        </p:nvSpPr>
        <p:spPr>
          <a:xfrm>
            <a:off x="8403771" y="1690688"/>
            <a:ext cx="2551611" cy="909446"/>
          </a:xfrm>
          <a:prstGeom prst="roundRect">
            <a:avLst>
              <a:gd fmla="val 16667" name="adj"/>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lt1"/>
                </a:solidFill>
                <a:latin typeface="Arial"/>
                <a:ea typeface="Arial"/>
                <a:cs typeface="Arial"/>
                <a:sym typeface="Arial"/>
              </a:rPr>
              <a:t>Aim for national coverage</a:t>
            </a:r>
            <a:endParaRPr/>
          </a:p>
          <a:p>
            <a:pPr indent="0" lvl="0" marL="0" marR="0" rtl="0" algn="ctr">
              <a:spcBef>
                <a:spcPts val="0"/>
              </a:spcBef>
              <a:spcAft>
                <a:spcPts val="0"/>
              </a:spcAft>
              <a:buNone/>
            </a:pPr>
            <a:r>
              <a:rPr b="0" i="0" lang="en-US" sz="1400" u="none" cap="none" strike="noStrike">
                <a:solidFill>
                  <a:schemeClr val="lt1"/>
                </a:solidFill>
                <a:latin typeface="Arial"/>
                <a:ea typeface="Arial"/>
                <a:cs typeface="Arial"/>
                <a:sym typeface="Arial"/>
              </a:rPr>
              <a:t>365 Districts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type="title"/>
          </p:nvPr>
        </p:nvSpPr>
        <p:spPr>
          <a:xfrm>
            <a:off x="838199" y="14224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t>Outcomes:  Did it work?</a:t>
            </a:r>
            <a:endParaRPr/>
          </a:p>
        </p:txBody>
      </p:sp>
      <p:pic>
        <p:nvPicPr>
          <p:cNvPr descr="A table with text and numbers&#10;&#10;Description automatically generated with medium confidence" id="173" name="Google Shape;173;p6"/>
          <p:cNvPicPr preferRelativeResize="0"/>
          <p:nvPr>
            <p:ph idx="1" type="body"/>
          </p:nvPr>
        </p:nvPicPr>
        <p:blipFill rotWithShape="1">
          <a:blip r:embed="rId3">
            <a:alphaModFix/>
          </a:blip>
          <a:srcRect b="0" l="0" r="0" t="0"/>
          <a:stretch/>
        </p:blipFill>
        <p:spPr>
          <a:xfrm>
            <a:off x="1661258" y="1400175"/>
            <a:ext cx="3220651" cy="4352232"/>
          </a:xfrm>
          <a:prstGeom prst="rect">
            <a:avLst/>
          </a:prstGeom>
          <a:noFill/>
          <a:ln>
            <a:noFill/>
          </a:ln>
        </p:spPr>
      </p:pic>
      <p:sp>
        <p:nvSpPr>
          <p:cNvPr id="174" name="Google Shape;174;p6"/>
          <p:cNvSpPr txBox="1"/>
          <p:nvPr>
            <p:ph idx="2" type="body"/>
          </p:nvPr>
        </p:nvSpPr>
        <p:spPr>
          <a:xfrm>
            <a:off x="6172200" y="1825625"/>
            <a:ext cx="5181600" cy="39267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300"/>
              <a:buChar char="•"/>
            </a:pPr>
            <a:r>
              <a:rPr lang="en-US" sz="1300"/>
              <a:t>Short term results exceeded our expectations.</a:t>
            </a:r>
            <a:endParaRPr/>
          </a:p>
          <a:p>
            <a:pPr indent="-228600" lvl="0" marL="228600" rtl="0" algn="l">
              <a:lnSpc>
                <a:spcPct val="90000"/>
              </a:lnSpc>
              <a:spcBef>
                <a:spcPts val="1000"/>
              </a:spcBef>
              <a:spcAft>
                <a:spcPts val="0"/>
              </a:spcAft>
              <a:buClr>
                <a:schemeClr val="lt1"/>
              </a:buClr>
              <a:buSzPts val="1300"/>
              <a:buChar char="•"/>
            </a:pPr>
            <a:r>
              <a:rPr lang="en-US" sz="1300"/>
              <a:t>Fall in infant mortality equivalent of 80,000 children’s lives saved each year (total population then around 30 million).</a:t>
            </a:r>
            <a:endParaRPr/>
          </a:p>
          <a:p>
            <a:pPr indent="-228600" lvl="0" marL="228600" rtl="0" algn="l">
              <a:lnSpc>
                <a:spcPct val="90000"/>
              </a:lnSpc>
              <a:spcBef>
                <a:spcPts val="1000"/>
              </a:spcBef>
              <a:spcAft>
                <a:spcPts val="0"/>
              </a:spcAft>
              <a:buClr>
                <a:schemeClr val="lt1"/>
              </a:buClr>
              <a:buSzPts val="1300"/>
              <a:buChar char="•"/>
            </a:pPr>
            <a:r>
              <a:rPr lang="en-US" sz="1300"/>
              <a:t>Success strengthened government support (Palace, Finance).  </a:t>
            </a:r>
            <a:endParaRPr/>
          </a:p>
          <a:p>
            <a:pPr indent="-228600" lvl="0" marL="228600" rtl="0" algn="l">
              <a:lnSpc>
                <a:spcPct val="90000"/>
              </a:lnSpc>
              <a:spcBef>
                <a:spcPts val="1000"/>
              </a:spcBef>
              <a:spcAft>
                <a:spcPts val="0"/>
              </a:spcAft>
              <a:buClr>
                <a:schemeClr val="lt1"/>
              </a:buClr>
              <a:buSzPts val="1300"/>
              <a:buChar char="•"/>
            </a:pPr>
            <a:r>
              <a:rPr lang="en-US" sz="1300"/>
              <a:t>Donor scepticism changed to donor support &amp; claims of ownership.</a:t>
            </a:r>
            <a:endParaRPr/>
          </a:p>
          <a:p>
            <a:pPr indent="-228600" lvl="0" marL="228600" rtl="0" algn="l">
              <a:lnSpc>
                <a:spcPct val="90000"/>
              </a:lnSpc>
              <a:spcBef>
                <a:spcPts val="1000"/>
              </a:spcBef>
              <a:spcAft>
                <a:spcPts val="0"/>
              </a:spcAft>
              <a:buClr>
                <a:schemeClr val="lt1"/>
              </a:buClr>
              <a:buSzPts val="1300"/>
              <a:buChar char="•"/>
            </a:pPr>
            <a:r>
              <a:rPr lang="en-US" sz="1300"/>
              <a:t>Donor money ‘crowded in’ as donors ramped up financing, mainly through ARTF, which improved coordination, and claimed credit for the programme.</a:t>
            </a:r>
            <a:endParaRPr/>
          </a:p>
          <a:p>
            <a:pPr indent="-228600" lvl="0" marL="228600" rtl="0" algn="l">
              <a:lnSpc>
                <a:spcPct val="90000"/>
              </a:lnSpc>
              <a:spcBef>
                <a:spcPts val="1000"/>
              </a:spcBef>
              <a:spcAft>
                <a:spcPts val="0"/>
              </a:spcAft>
              <a:buClr>
                <a:schemeClr val="lt1"/>
              </a:buClr>
              <a:buSzPts val="1300"/>
              <a:buChar char="•"/>
            </a:pPr>
            <a:r>
              <a:rPr lang="en-US" sz="1300"/>
              <a:t>ARTF platform strengthened coordination around government leadership, priorities and budget.</a:t>
            </a:r>
            <a:endParaRPr/>
          </a:p>
          <a:p>
            <a:pPr indent="-228600" lvl="0" marL="228600" rtl="0" algn="l">
              <a:lnSpc>
                <a:spcPct val="90000"/>
              </a:lnSpc>
              <a:spcBef>
                <a:spcPts val="1000"/>
              </a:spcBef>
              <a:spcAft>
                <a:spcPts val="0"/>
              </a:spcAft>
              <a:buClr>
                <a:schemeClr val="lt1"/>
              </a:buClr>
              <a:buSzPts val="1300"/>
              <a:buChar char="•"/>
            </a:pPr>
            <a:r>
              <a:rPr lang="en-US" sz="1300"/>
              <a:t>Success in health sector reinforced support for National Programme concept in other sectors, e.g. rural development, education, with similar scaling-up, financing and coordination benefits. </a:t>
            </a:r>
            <a:endParaRPr/>
          </a:p>
        </p:txBody>
      </p:sp>
      <p:sp>
        <p:nvSpPr>
          <p:cNvPr id="175" name="Google Shape;175;p6"/>
          <p:cNvSpPr txBox="1"/>
          <p:nvPr/>
        </p:nvSpPr>
        <p:spPr>
          <a:xfrm>
            <a:off x="1583055" y="5764731"/>
            <a:ext cx="1434465"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800" u="none" cap="none" strike="noStrike">
                <a:solidFill>
                  <a:schemeClr val="lt1"/>
                </a:solidFill>
                <a:latin typeface="Arial"/>
                <a:ea typeface="Arial"/>
                <a:cs typeface="Arial"/>
                <a:sym typeface="Arial"/>
              </a:rPr>
              <a:t>Source: World Bank (2008)</a:t>
            </a:r>
            <a:endParaRPr i="1" sz="800">
              <a:solidFill>
                <a:schemeClr val="dk1"/>
              </a:solidFill>
              <a:latin typeface="Arial"/>
              <a:ea typeface="Arial"/>
              <a:cs typeface="Arial"/>
              <a:sym typeface="Arial"/>
            </a:endParaRPr>
          </a:p>
        </p:txBody>
      </p:sp>
      <p:sp>
        <p:nvSpPr>
          <p:cNvPr id="176" name="Google Shape;176;p6"/>
          <p:cNvSpPr txBox="1"/>
          <p:nvPr/>
        </p:nvSpPr>
        <p:spPr>
          <a:xfrm>
            <a:off x="75247" y="4672124"/>
            <a:ext cx="152590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800">
                <a:solidFill>
                  <a:schemeClr val="lt1"/>
                </a:solidFill>
                <a:latin typeface="Arial"/>
                <a:ea typeface="Arial"/>
                <a:cs typeface="Arial"/>
                <a:sym typeface="Arial"/>
              </a:rPr>
              <a:t>Note: ‘Baseline’ was at 2002. ‘Current Status’ was at 2007. Some of the data presented were collected through household surveys in November 2006. More recent data from HMIS system (e.g. DPT3 coverage)  showed further gains.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ctrTitle"/>
          </p:nvPr>
        </p:nvSpPr>
        <p:spPr>
          <a:xfrm>
            <a:off x="3543819" y="676593"/>
            <a:ext cx="7027025" cy="8778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a:buNone/>
            </a:pPr>
            <a:r>
              <a:rPr lang="en-US" sz="2800"/>
              <a:t>Political economy of getting to scale: some lessons</a:t>
            </a:r>
            <a:endParaRPr/>
          </a:p>
        </p:txBody>
      </p:sp>
      <p:pic>
        <p:nvPicPr>
          <p:cNvPr descr="A person standing next to a person wearing a blue veil&#10;&#10;Description automatically generated" id="182" name="Google Shape;182;p7"/>
          <p:cNvPicPr preferRelativeResize="0"/>
          <p:nvPr/>
        </p:nvPicPr>
        <p:blipFill rotWithShape="1">
          <a:blip r:embed="rId3">
            <a:alphaModFix/>
          </a:blip>
          <a:srcRect b="0" l="0" r="0" t="0"/>
          <a:stretch/>
        </p:blipFill>
        <p:spPr>
          <a:xfrm>
            <a:off x="3261499" y="2248390"/>
            <a:ext cx="4028894" cy="2681956"/>
          </a:xfrm>
          <a:prstGeom prst="rect">
            <a:avLst/>
          </a:prstGeom>
          <a:noFill/>
          <a:ln>
            <a:noFill/>
          </a:ln>
        </p:spPr>
      </p:pic>
      <p:pic>
        <p:nvPicPr>
          <p:cNvPr descr="A group of men in a room&#10;&#10;Description automatically generated" id="183" name="Google Shape;183;p7"/>
          <p:cNvPicPr preferRelativeResize="0"/>
          <p:nvPr/>
        </p:nvPicPr>
        <p:blipFill rotWithShape="1">
          <a:blip r:embed="rId4">
            <a:alphaModFix/>
          </a:blip>
          <a:srcRect b="0" l="0" r="0" t="0"/>
          <a:stretch/>
        </p:blipFill>
        <p:spPr>
          <a:xfrm>
            <a:off x="7747534" y="4002148"/>
            <a:ext cx="3299941" cy="2196706"/>
          </a:xfrm>
          <a:prstGeom prst="rect">
            <a:avLst/>
          </a:prstGeom>
          <a:noFill/>
          <a:ln>
            <a:noFill/>
          </a:ln>
        </p:spPr>
      </p:pic>
      <p:pic>
        <p:nvPicPr>
          <p:cNvPr descr="A person wearing glasses and a white scarf&#10;&#10;Description automatically generated" id="184" name="Google Shape;184;p7"/>
          <p:cNvPicPr preferRelativeResize="0"/>
          <p:nvPr/>
        </p:nvPicPr>
        <p:blipFill rotWithShape="1">
          <a:blip r:embed="rId5">
            <a:alphaModFix/>
          </a:blip>
          <a:srcRect b="0" l="0" r="0" t="0"/>
          <a:stretch/>
        </p:blipFill>
        <p:spPr>
          <a:xfrm>
            <a:off x="7968754" y="1600200"/>
            <a:ext cx="2857500" cy="1714500"/>
          </a:xfrm>
          <a:prstGeom prst="rect">
            <a:avLst/>
          </a:prstGeom>
          <a:noFill/>
          <a:ln>
            <a:noFill/>
          </a:ln>
        </p:spPr>
      </p:pic>
      <p:sp>
        <p:nvSpPr>
          <p:cNvPr id="185" name="Google Shape;185;p7"/>
          <p:cNvSpPr txBox="1"/>
          <p:nvPr/>
        </p:nvSpPr>
        <p:spPr>
          <a:xfrm>
            <a:off x="8182347" y="3316629"/>
            <a:ext cx="227498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Lt Gen Suhaila Siddiq (1949 – 2020)</a:t>
            </a:r>
            <a:endParaRPr/>
          </a:p>
          <a:p>
            <a:pPr indent="0" lvl="0" marL="0" marR="0" rtl="0" algn="ctr">
              <a:spcBef>
                <a:spcPts val="0"/>
              </a:spcBef>
              <a:spcAft>
                <a:spcPts val="0"/>
              </a:spcAft>
              <a:buNone/>
            </a:pPr>
            <a:r>
              <a:rPr lang="en-US" sz="1000">
                <a:solidFill>
                  <a:schemeClr val="lt1"/>
                </a:solidFill>
                <a:latin typeface="Arial"/>
                <a:ea typeface="Arial"/>
                <a:cs typeface="Arial"/>
                <a:sym typeface="Arial"/>
              </a:rPr>
              <a:t>Minister of Public Health 2001 - 2004</a:t>
            </a:r>
            <a:endParaRPr/>
          </a:p>
        </p:txBody>
      </p:sp>
      <p:pic>
        <p:nvPicPr>
          <p:cNvPr descr="A group of men in a room&#10;&#10;Description automatically generated" id="186" name="Google Shape;186;p7"/>
          <p:cNvPicPr preferRelativeResize="0"/>
          <p:nvPr/>
        </p:nvPicPr>
        <p:blipFill rotWithShape="1">
          <a:blip r:embed="rId4">
            <a:alphaModFix/>
          </a:blip>
          <a:srcRect b="0" l="0" r="0" t="0"/>
          <a:stretch/>
        </p:blipFill>
        <p:spPr>
          <a:xfrm>
            <a:off x="7747534" y="3972034"/>
            <a:ext cx="3299941" cy="2196706"/>
          </a:xfrm>
          <a:prstGeom prst="rect">
            <a:avLst/>
          </a:prstGeom>
          <a:noFill/>
          <a:ln>
            <a:noFill/>
          </a:ln>
        </p:spPr>
      </p:pic>
      <p:sp>
        <p:nvSpPr>
          <p:cNvPr id="187" name="Google Shape;187;p7"/>
          <p:cNvSpPr txBox="1"/>
          <p:nvPr/>
        </p:nvSpPr>
        <p:spPr>
          <a:xfrm>
            <a:off x="7858021" y="6223980"/>
            <a:ext cx="307896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World Bank Managing Director Graeme Wheeler visit to clinic 2006</a:t>
            </a:r>
            <a:endParaRPr/>
          </a:p>
        </p:txBody>
      </p:sp>
      <p:sp>
        <p:nvSpPr>
          <p:cNvPr id="188" name="Google Shape;188;p7"/>
          <p:cNvSpPr txBox="1"/>
          <p:nvPr/>
        </p:nvSpPr>
        <p:spPr>
          <a:xfrm>
            <a:off x="4061510" y="4977390"/>
            <a:ext cx="242887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Maternal health education at clinic 2006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type="title"/>
          </p:nvPr>
        </p:nvSpPr>
        <p:spPr>
          <a:xfrm>
            <a:off x="838200" y="1067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t>Navigating the political economy.</a:t>
            </a:r>
            <a:br>
              <a:rPr lang="en-US" sz="2800"/>
            </a:br>
            <a:r>
              <a:rPr lang="en-US" sz="2800"/>
              <a:t>Reinforcing the interests of stakeholders.</a:t>
            </a:r>
            <a:endParaRPr/>
          </a:p>
        </p:txBody>
      </p:sp>
      <p:sp>
        <p:nvSpPr>
          <p:cNvPr id="194" name="Google Shape;194;p8"/>
          <p:cNvSpPr txBox="1"/>
          <p:nvPr>
            <p:ph idx="1" type="body"/>
          </p:nvPr>
        </p:nvSpPr>
        <p:spPr>
          <a:xfrm>
            <a:off x="269965" y="1489166"/>
            <a:ext cx="11504023" cy="4615543"/>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95" name="Google Shape;195;p8"/>
          <p:cNvSpPr/>
          <p:nvPr/>
        </p:nvSpPr>
        <p:spPr>
          <a:xfrm>
            <a:off x="297178" y="1224006"/>
            <a:ext cx="3901441" cy="2938531"/>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MoPH</a:t>
            </a:r>
            <a:endParaRPr sz="1800">
              <a:solidFill>
                <a:schemeClr val="lt1"/>
              </a:solidFill>
              <a:latin typeface="Arial"/>
              <a:ea typeface="Arial"/>
              <a:cs typeface="Arial"/>
              <a:sym typeface="Arial"/>
            </a:endParaRPr>
          </a:p>
          <a:p>
            <a:pPr indent="-112713" lvl="0" marL="112713"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Reformist, unconventional minister (woman, General in Soviet-era Afghan army).</a:t>
            </a:r>
            <a:endParaRPr/>
          </a:p>
          <a:p>
            <a:pPr indent="-112713" lvl="0" marL="112713"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Technocratic deputy ministers from diaspora, drove programme.</a:t>
            </a:r>
            <a:endParaRPr/>
          </a:p>
          <a:p>
            <a:pPr indent="-112713" lvl="0" marL="112713"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Ministry staff – 2 provincial franchises under same terms as NGOs. Could qualify for new higher paid roles (Govt civil service reform).</a:t>
            </a:r>
            <a:endParaRPr/>
          </a:p>
          <a:p>
            <a:pPr indent="-112713" lvl="0" marL="112713"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Procurement under WB rules &amp; monitoring reduced opportunities for rent-seeking.</a:t>
            </a:r>
            <a:endParaRPr/>
          </a:p>
          <a:p>
            <a:pPr indent="-112713" lvl="0" marL="112713"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Early results, embedded change &amp; broad support enabled approach to survive changes in minister.</a:t>
            </a:r>
            <a:endParaRPr/>
          </a:p>
          <a:p>
            <a:pPr indent="-23812" lvl="0" marL="112713" marR="0" rtl="0" algn="l">
              <a:spcBef>
                <a:spcPts val="0"/>
              </a:spcBef>
              <a:spcAft>
                <a:spcPts val="0"/>
              </a:spcAft>
              <a:buClr>
                <a:schemeClr val="dk1"/>
              </a:buClr>
              <a:buSzPts val="1400"/>
              <a:buFont typeface="Arial"/>
              <a:buNone/>
            </a:pPr>
            <a:r>
              <a:t/>
            </a:r>
            <a:endParaRPr sz="1400">
              <a:solidFill>
                <a:schemeClr val="accent4"/>
              </a:solidFill>
              <a:latin typeface="Arial"/>
              <a:ea typeface="Arial"/>
              <a:cs typeface="Arial"/>
              <a:sym typeface="Arial"/>
            </a:endParaRPr>
          </a:p>
        </p:txBody>
      </p:sp>
      <p:sp>
        <p:nvSpPr>
          <p:cNvPr id="196" name="Google Shape;196;p8"/>
          <p:cNvSpPr/>
          <p:nvPr/>
        </p:nvSpPr>
        <p:spPr>
          <a:xfrm>
            <a:off x="4434840" y="1224006"/>
            <a:ext cx="3348446" cy="2856411"/>
          </a:xfrm>
          <a:prstGeom prst="rect">
            <a:avLst/>
          </a:prstGeom>
          <a:solidFill>
            <a:srgbClr val="301628"/>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Rest of Government</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President: liked +ve results, family circumstances potentially helpful, health inherently technocratic and at lower risk from patronage system.</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Finance ministry:  Wanted national  programmes, not projects.  Supported pooling of funds and  better donor coordination. Liked financial sustainability.</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Others:  Supported NGOs operating within Afghan-led framework. Programme not part of a parallel govt.</a:t>
            </a:r>
            <a:endParaRPr/>
          </a:p>
        </p:txBody>
      </p:sp>
      <p:sp>
        <p:nvSpPr>
          <p:cNvPr id="197" name="Google Shape;197;p8"/>
          <p:cNvSpPr/>
          <p:nvPr/>
        </p:nvSpPr>
        <p:spPr>
          <a:xfrm>
            <a:off x="8127274" y="753291"/>
            <a:ext cx="3570514" cy="2755650"/>
          </a:xfrm>
          <a:prstGeom prst="rect">
            <a:avLst/>
          </a:prstGeom>
          <a:solidFill>
            <a:srgbClr val="105AA4"/>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4"/>
                </a:solidFill>
                <a:latin typeface="Arial"/>
                <a:ea typeface="Arial"/>
                <a:cs typeface="Arial"/>
                <a:sym typeface="Arial"/>
              </a:rPr>
              <a:t>International Partners</a:t>
            </a:r>
            <a:endParaRPr/>
          </a:p>
          <a:p>
            <a:pPr indent="-285750" lvl="0" marL="285750"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Some strongly opposed in joint letter  “experimenting with Afghans”, “need proven approaches” to keep peace.</a:t>
            </a:r>
            <a:endParaRPr/>
          </a:p>
          <a:p>
            <a:pPr indent="-285750" lvl="0" marL="285750"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Staff seemed threatened by loss of role and power related to ‘their’ projects.</a:t>
            </a:r>
            <a:endParaRPr/>
          </a:p>
          <a:p>
            <a:pPr indent="-285750" lvl="0" marL="285750"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One tried to get WB to fire its project leader because of perceived insult.</a:t>
            </a:r>
            <a:endParaRPr/>
          </a:p>
          <a:p>
            <a:pPr indent="-285750" lvl="0" marL="285750"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Bilaterals &amp; EU became partners in the programme when they saw its success.</a:t>
            </a:r>
            <a:endParaRPr/>
          </a:p>
          <a:p>
            <a:pPr indent="-285750" lvl="0" marL="285750" marR="0" rtl="0" algn="l">
              <a:spcBef>
                <a:spcPts val="0"/>
              </a:spcBef>
              <a:spcAft>
                <a:spcPts val="0"/>
              </a:spcAft>
              <a:buClr>
                <a:schemeClr val="accent4"/>
              </a:buClr>
              <a:buSzPts val="1400"/>
              <a:buFont typeface="Arial"/>
              <a:buChar char="•"/>
            </a:pPr>
            <a:r>
              <a:rPr lang="en-US" sz="1400">
                <a:solidFill>
                  <a:schemeClr val="accent4"/>
                </a:solidFill>
                <a:latin typeface="Arial"/>
                <a:ea typeface="Arial"/>
                <a:cs typeface="Arial"/>
                <a:sym typeface="Arial"/>
              </a:rPr>
              <a:t>Strong support from sovereign government brought partners into line. </a:t>
            </a:r>
            <a:endParaRPr/>
          </a:p>
          <a:p>
            <a:pPr indent="-196850" lvl="0" marL="285750" marR="0" rtl="0" algn="l">
              <a:spcBef>
                <a:spcPts val="0"/>
              </a:spcBef>
              <a:spcAft>
                <a:spcPts val="0"/>
              </a:spcAft>
              <a:buClr>
                <a:schemeClr val="dk1"/>
              </a:buClr>
              <a:buSzPts val="1400"/>
              <a:buFont typeface="Arial"/>
              <a:buNone/>
            </a:pPr>
            <a:r>
              <a:t/>
            </a:r>
            <a:endParaRPr sz="1400">
              <a:solidFill>
                <a:schemeClr val="accent4"/>
              </a:solidFill>
              <a:latin typeface="Arial"/>
              <a:ea typeface="Arial"/>
              <a:cs typeface="Arial"/>
              <a:sym typeface="Arial"/>
            </a:endParaRPr>
          </a:p>
        </p:txBody>
      </p:sp>
      <p:sp>
        <p:nvSpPr>
          <p:cNvPr id="198" name="Google Shape;198;p8"/>
          <p:cNvSpPr/>
          <p:nvPr/>
        </p:nvSpPr>
        <p:spPr>
          <a:xfrm>
            <a:off x="4204061" y="4251018"/>
            <a:ext cx="3718559" cy="1726377"/>
          </a:xfrm>
          <a:prstGeom prst="rect">
            <a:avLst/>
          </a:prstGeom>
          <a:solidFill>
            <a:schemeClr val="lt2"/>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Insurgents &amp; warlords</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Limited opportunities for rent-seeking.</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Wary of interfering with programme with strong local support.</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Health services available to all local residents.</a:t>
            </a:r>
            <a:endParaRPr/>
          </a:p>
          <a:p>
            <a:pPr indent="-112713" lvl="0" marL="112713"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Increased insecurity – low results for what as seen as govt/foreign  programme.</a:t>
            </a:r>
            <a:endParaRPr/>
          </a:p>
        </p:txBody>
      </p:sp>
      <p:sp>
        <p:nvSpPr>
          <p:cNvPr id="199" name="Google Shape;199;p8"/>
          <p:cNvSpPr/>
          <p:nvPr/>
        </p:nvSpPr>
        <p:spPr>
          <a:xfrm>
            <a:off x="352695" y="4505646"/>
            <a:ext cx="3718559" cy="1471749"/>
          </a:xfrm>
          <a:prstGeom prst="rect">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Afghan People</a:t>
            </a:r>
            <a:endParaRPr/>
          </a:p>
          <a:p>
            <a:pPr indent="-174625" lvl="0" marL="174625"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Appreciated local access to health services, lower risks of mortality &amp; morbidity, especially for women &amp; children, and quality &amp; responsiveness of service</a:t>
            </a:r>
            <a:r>
              <a:rPr lang="en-US" sz="1600">
                <a:solidFill>
                  <a:schemeClr val="lt1"/>
                </a:solidFill>
                <a:latin typeface="Arial"/>
                <a:ea typeface="Arial"/>
                <a:cs typeface="Arial"/>
                <a:sym typeface="Arial"/>
              </a:rPr>
              <a:t>.</a:t>
            </a:r>
            <a:endParaRPr/>
          </a:p>
          <a:p>
            <a:pPr indent="-174625" lvl="0" marL="174625" marR="0" rtl="0" algn="l">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Protected facilities with local ‘ownership’.</a:t>
            </a:r>
            <a:endParaRPr/>
          </a:p>
        </p:txBody>
      </p:sp>
      <p:sp>
        <p:nvSpPr>
          <p:cNvPr id="200" name="Google Shape;200;p8"/>
          <p:cNvSpPr/>
          <p:nvPr/>
        </p:nvSpPr>
        <p:spPr>
          <a:xfrm>
            <a:off x="8127274" y="3670860"/>
            <a:ext cx="3570514" cy="2306535"/>
          </a:xfrm>
          <a:prstGeom prst="rect">
            <a:avLst/>
          </a:prstGeom>
          <a:solidFill>
            <a:schemeClr val="accent2"/>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NGOs</a:t>
            </a:r>
            <a:endParaRPr/>
          </a:p>
          <a:p>
            <a:pPr indent="-112713" lvl="0" marL="1127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Apprehension at first, but persuaded that there would be enough work for most.</a:t>
            </a:r>
            <a:endParaRPr/>
          </a:p>
          <a:p>
            <a:pPr indent="-112713" lvl="0" marL="1127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Saw advantage of predictable, secure, multi-year funding.</a:t>
            </a:r>
            <a:endParaRPr/>
          </a:p>
          <a:p>
            <a:pPr indent="-112713" lvl="0" marL="1127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Renewable contracts when performance adequate created confidence in system.</a:t>
            </a:r>
            <a:endParaRPr/>
          </a:p>
          <a:p>
            <a:pPr indent="-112713" lvl="0" marL="1127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Incentivized to localize with Afghan staff.</a:t>
            </a:r>
            <a:endParaRPr/>
          </a:p>
          <a:p>
            <a:pPr indent="-112713" lvl="0" marL="112713"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Rising insecurity led to scaling back in some regions.</a:t>
            </a:r>
            <a:endParaRPr/>
          </a:p>
          <a:p>
            <a:pPr indent="-23812" lvl="0" marL="112713" marR="0" rtl="0" algn="l">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US"/>
              <a:t>Insecurity reduced results in insurgency-prone provinces.</a:t>
            </a:r>
            <a:endParaRPr/>
          </a:p>
        </p:txBody>
      </p:sp>
      <p:pic>
        <p:nvPicPr>
          <p:cNvPr id="206" name="Google Shape;206;p9"/>
          <p:cNvPicPr preferRelativeResize="0"/>
          <p:nvPr>
            <p:ph idx="1" type="body"/>
          </p:nvPr>
        </p:nvPicPr>
        <p:blipFill rotWithShape="1">
          <a:blip r:embed="rId3">
            <a:alphaModFix/>
          </a:blip>
          <a:srcRect b="0" l="0" r="0" t="0"/>
          <a:stretch/>
        </p:blipFill>
        <p:spPr>
          <a:xfrm>
            <a:off x="1188523" y="1825625"/>
            <a:ext cx="4907477" cy="3876906"/>
          </a:xfrm>
          <a:prstGeom prst="rect">
            <a:avLst/>
          </a:prstGeom>
          <a:noFill/>
          <a:ln>
            <a:noFill/>
          </a:ln>
        </p:spPr>
      </p:pic>
      <p:sp>
        <p:nvSpPr>
          <p:cNvPr id="207" name="Google Shape;207;p9"/>
          <p:cNvSpPr txBox="1"/>
          <p:nvPr/>
        </p:nvSpPr>
        <p:spPr>
          <a:xfrm>
            <a:off x="7129849" y="2261286"/>
            <a:ext cx="440803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Military-based approaches, e.g. through Provincial Reconstruction Teams failed to achieve both security and non-transient health results.</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Security and results could not be achieved without a durable political settlement at the local level. For more on the complexities of Helmand see Malkasian, 2021. </a:t>
            </a:r>
            <a:endParaRPr/>
          </a:p>
        </p:txBody>
      </p:sp>
      <p:sp>
        <p:nvSpPr>
          <p:cNvPr id="208" name="Google Shape;208;p9"/>
          <p:cNvSpPr txBox="1"/>
          <p:nvPr/>
        </p:nvSpPr>
        <p:spPr>
          <a:xfrm>
            <a:off x="1188523" y="5722052"/>
            <a:ext cx="156324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900">
                <a:solidFill>
                  <a:schemeClr val="lt1"/>
                </a:solidFill>
                <a:latin typeface="Arial"/>
                <a:ea typeface="Arial"/>
                <a:cs typeface="Arial"/>
                <a:sym typeface="Arial"/>
              </a:rPr>
              <a:t>Source: World Bank, 2008.</a:t>
            </a:r>
            <a:endParaRPr/>
          </a:p>
        </p:txBody>
      </p:sp>
      <p:sp>
        <p:nvSpPr>
          <p:cNvPr id="209" name="Google Shape;209;p9"/>
          <p:cNvSpPr/>
          <p:nvPr/>
        </p:nvSpPr>
        <p:spPr>
          <a:xfrm>
            <a:off x="3041151" y="4294597"/>
            <a:ext cx="1160146" cy="452064"/>
          </a:xfrm>
          <a:prstGeom prst="wedgeEllipseCallout">
            <a:avLst>
              <a:gd fmla="val -49002" name="adj1"/>
              <a:gd fmla="val -52885" name="adj2"/>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+30% yr 1</a:t>
            </a:r>
            <a:endParaRPr/>
          </a:p>
        </p:txBody>
      </p:sp>
      <p:sp>
        <p:nvSpPr>
          <p:cNvPr id="210" name="Google Shape;210;p9"/>
          <p:cNvSpPr/>
          <p:nvPr/>
        </p:nvSpPr>
        <p:spPr>
          <a:xfrm>
            <a:off x="3811712" y="3338727"/>
            <a:ext cx="1027415" cy="598470"/>
          </a:xfrm>
          <a:prstGeom prst="wedgeEllipseCallout">
            <a:avLst>
              <a:gd fmla="val -37833" name="adj1"/>
              <a:gd fmla="val 86534" name="adj2"/>
            </a:avLst>
          </a:prstGeom>
          <a:solidFill>
            <a:schemeClr val="accent1"/>
          </a:solidFill>
          <a:ln cap="flat" cmpd="sng" w="12700">
            <a:solidFill>
              <a:srgbClr val="3F0B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Arial"/>
                <a:ea typeface="Arial"/>
                <a:cs typeface="Arial"/>
                <a:sym typeface="Arial"/>
              </a:rPr>
              <a:t>2006 Taliban Offensive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DI">
      <a:dk1>
        <a:srgbClr val="072442"/>
      </a:dk1>
      <a:lt1>
        <a:srgbClr val="FFFFFF"/>
      </a:lt1>
      <a:dk2>
        <a:srgbClr val="FED141"/>
      </a:dk2>
      <a:lt2>
        <a:srgbClr val="612C51"/>
      </a:lt2>
      <a:accent1>
        <a:srgbClr val="971B2F"/>
      </a:accent1>
      <a:accent2>
        <a:srgbClr val="FF7F32"/>
      </a:accent2>
      <a:accent3>
        <a:srgbClr val="64CCC9"/>
      </a:accent3>
      <a:accent4>
        <a:srgbClr val="EFDBB2"/>
      </a:accent4>
      <a:accent5>
        <a:srgbClr val="CB333B"/>
      </a:accent5>
      <a:accent6>
        <a:srgbClr val="19975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2021-10-26T18:29:46Z</dcterms:created>
  <dc:creator>Alastair McKechnie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0x010100B44FE15909F7CD48882FDC45E8CB1B15</vt:lpwstr>
  </property>
  <property fmtid="{D5CDD505-2E9C-101B-9397-08002B2CF9AE}" pid="3" name="Source">
    <vt:lpwstr>Staff</vt:lpwstr>
  </property>
  <property fmtid="{D5CDD505-2E9C-101B-9397-08002B2CF9AE}" pid="4" name="Status">
    <vt:lpwstr>Draft</vt:lpwstr>
  </property>
  <property fmtid="{D5CDD505-2E9C-101B-9397-08002B2CF9AE}" pid="5" name="Key">
    <vt:lpwstr>0</vt:lpwstr>
  </property>
  <property fmtid="{D5CDD505-2E9C-101B-9397-08002B2CF9AE}" pid="6" name="World Region">
    <vt:lpwstr/>
  </property>
  <property fmtid="{D5CDD505-2E9C-101B-9397-08002B2CF9AE}" pid="7" name="Comments">
    <vt:lpwstr/>
  </property>
  <property fmtid="{D5CDD505-2E9C-101B-9397-08002B2CF9AE}" pid="8" name="Level">
    <vt:lpwstr>Project</vt:lpwstr>
  </property>
  <property fmtid="{D5CDD505-2E9C-101B-9397-08002B2CF9AE}" pid="9" name="Theme">
    <vt:lpwstr/>
  </property>
  <property fmtid="{D5CDD505-2E9C-101B-9397-08002B2CF9AE}" pid="10" name="Audience">
    <vt:lpwstr>1</vt:lpwstr>
  </property>
  <property fmtid="{D5CDD505-2E9C-101B-9397-08002B2CF9AE}" pid="11" name="Country">
    <vt:lpwstr/>
  </property>
  <property fmtid="{D5CDD505-2E9C-101B-9397-08002B2CF9AE}" pid="12" name="Description0">
    <vt:lpwstr/>
  </property>
  <property fmtid="{D5CDD505-2E9C-101B-9397-08002B2CF9AE}" pid="13" name="Category 2">
    <vt:lpwstr>General</vt:lpwstr>
  </property>
</Properties>
</file>