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13"/>
  </p:notesMasterIdLst>
  <p:sldIdLst>
    <p:sldId id="267" r:id="rId5"/>
    <p:sldId id="290" r:id="rId6"/>
    <p:sldId id="266" r:id="rId7"/>
    <p:sldId id="451" r:id="rId8"/>
    <p:sldId id="450" r:id="rId9"/>
    <p:sldId id="274" r:id="rId10"/>
    <p:sldId id="38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Agapitova" initials="NA" lastIdx="3" clrIdx="0">
    <p:extLst>
      <p:ext uri="{19B8F6BF-5375-455C-9EA6-DF929625EA0E}">
        <p15:presenceInfo xmlns:p15="http://schemas.microsoft.com/office/powerpoint/2012/main" userId="S-1-5-21-88094858-919529-1617787245-163596" providerId="AD"/>
      </p:ext>
    </p:extLst>
  </p:cmAuthor>
  <p:cmAuthor id="2" name="Elaine A. Tinsley" initials="EAT" lastIdx="1" clrIdx="1">
    <p:extLst>
      <p:ext uri="{19B8F6BF-5375-455C-9EA6-DF929625EA0E}">
        <p15:presenceInfo xmlns:p15="http://schemas.microsoft.com/office/powerpoint/2012/main" userId="S::etinsley@worldbank.org::2dd775fb-2793-4569-9a09-0bcdb12da2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118D7-9A95-4DC2-ABE4-3D942A4C33F6}" v="3" dt="2024-03-14T16:26:25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4" autoAdjust="0"/>
    <p:restoredTop sz="93817" autoAdjust="0"/>
  </p:normalViewPr>
  <p:slideViewPr>
    <p:cSldViewPr snapToGrid="0">
      <p:cViewPr varScale="1">
        <p:scale>
          <a:sx n="66" d="100"/>
          <a:sy n="66" d="100"/>
        </p:scale>
        <p:origin x="3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Agapitova" userId="fb719db7-33ea-49f7-874e-c52870621706" providerId="ADAL" clId="{4C1118D7-9A95-4DC2-ABE4-3D942A4C33F6}"/>
    <pc:docChg chg="undo custSel addSld delSld modSld">
      <pc:chgData name="Natalia Agapitova" userId="fb719db7-33ea-49f7-874e-c52870621706" providerId="ADAL" clId="{4C1118D7-9A95-4DC2-ABE4-3D942A4C33F6}" dt="2024-03-14T16:32:32.759" v="209" actId="47"/>
      <pc:docMkLst>
        <pc:docMk/>
      </pc:docMkLst>
      <pc:sldChg chg="modSp mod">
        <pc:chgData name="Natalia Agapitova" userId="fb719db7-33ea-49f7-874e-c52870621706" providerId="ADAL" clId="{4C1118D7-9A95-4DC2-ABE4-3D942A4C33F6}" dt="2024-03-14T16:22:57.344" v="85" actId="20577"/>
        <pc:sldMkLst>
          <pc:docMk/>
          <pc:sldMk cId="1538949625" sldId="266"/>
        </pc:sldMkLst>
        <pc:spChg chg="mod">
          <ac:chgData name="Natalia Agapitova" userId="fb719db7-33ea-49f7-874e-c52870621706" providerId="ADAL" clId="{4C1118D7-9A95-4DC2-ABE4-3D942A4C33F6}" dt="2024-03-14T16:22:57.344" v="85" actId="20577"/>
          <ac:spMkLst>
            <pc:docMk/>
            <pc:sldMk cId="1538949625" sldId="266"/>
            <ac:spMk id="2" creationId="{00000000-0000-0000-0000-000000000000}"/>
          </ac:spMkLst>
        </pc:spChg>
      </pc:sldChg>
      <pc:sldChg chg="modSp mod">
        <pc:chgData name="Natalia Agapitova" userId="fb719db7-33ea-49f7-874e-c52870621706" providerId="ADAL" clId="{4C1118D7-9A95-4DC2-ABE4-3D942A4C33F6}" dt="2024-03-14T16:31:48.208" v="203" actId="20577"/>
        <pc:sldMkLst>
          <pc:docMk/>
          <pc:sldMk cId="238745261" sldId="270"/>
        </pc:sldMkLst>
        <pc:spChg chg="mod">
          <ac:chgData name="Natalia Agapitova" userId="fb719db7-33ea-49f7-874e-c52870621706" providerId="ADAL" clId="{4C1118D7-9A95-4DC2-ABE4-3D942A4C33F6}" dt="2024-03-14T16:31:48.208" v="203" actId="20577"/>
          <ac:spMkLst>
            <pc:docMk/>
            <pc:sldMk cId="238745261" sldId="270"/>
            <ac:spMk id="3" creationId="{00000000-0000-0000-0000-000000000000}"/>
          </ac:spMkLst>
        </pc:spChg>
      </pc:sldChg>
      <pc:sldChg chg="addSp delSp modSp add mod modAnim">
        <pc:chgData name="Natalia Agapitova" userId="fb719db7-33ea-49f7-874e-c52870621706" providerId="ADAL" clId="{4C1118D7-9A95-4DC2-ABE4-3D942A4C33F6}" dt="2024-03-14T16:31:29.866" v="201" actId="20577"/>
        <pc:sldMkLst>
          <pc:docMk/>
          <pc:sldMk cId="1663096683" sldId="274"/>
        </pc:sldMkLst>
        <pc:spChg chg="mod">
          <ac:chgData name="Natalia Agapitova" userId="fb719db7-33ea-49f7-874e-c52870621706" providerId="ADAL" clId="{4C1118D7-9A95-4DC2-ABE4-3D942A4C33F6}" dt="2024-03-14T16:24:32.295" v="106" actId="14100"/>
          <ac:spMkLst>
            <pc:docMk/>
            <pc:sldMk cId="1663096683" sldId="274"/>
            <ac:spMk id="2" creationId="{00000000-0000-0000-0000-000000000000}"/>
          </ac:spMkLst>
        </pc:spChg>
        <pc:spChg chg="del mod">
          <ac:chgData name="Natalia Agapitova" userId="fb719db7-33ea-49f7-874e-c52870621706" providerId="ADAL" clId="{4C1118D7-9A95-4DC2-ABE4-3D942A4C33F6}" dt="2024-03-14T16:24:08.048" v="92" actId="21"/>
          <ac:spMkLst>
            <pc:docMk/>
            <pc:sldMk cId="1663096683" sldId="274"/>
            <ac:spMk id="3" creationId="{00000000-0000-0000-0000-000000000000}"/>
          </ac:spMkLst>
        </pc:spChg>
        <pc:spChg chg="mod">
          <ac:chgData name="Natalia Agapitova" userId="fb719db7-33ea-49f7-874e-c52870621706" providerId="ADAL" clId="{4C1118D7-9A95-4DC2-ABE4-3D942A4C33F6}" dt="2024-03-14T16:31:29.866" v="201" actId="20577"/>
          <ac:spMkLst>
            <pc:docMk/>
            <pc:sldMk cId="1663096683" sldId="274"/>
            <ac:spMk id="4" creationId="{00000000-0000-0000-0000-000000000000}"/>
          </ac:spMkLst>
        </pc:spChg>
        <pc:spChg chg="mod">
          <ac:chgData name="Natalia Agapitova" userId="fb719db7-33ea-49f7-874e-c52870621706" providerId="ADAL" clId="{4C1118D7-9A95-4DC2-ABE4-3D942A4C33F6}" dt="2024-03-14T16:28:01.702" v="116" actId="207"/>
          <ac:spMkLst>
            <pc:docMk/>
            <pc:sldMk cId="1663096683" sldId="274"/>
            <ac:spMk id="5" creationId="{00000000-0000-0000-0000-000000000000}"/>
          </ac:spMkLst>
        </pc:spChg>
        <pc:spChg chg="mod">
          <ac:chgData name="Natalia Agapitova" userId="fb719db7-33ea-49f7-874e-c52870621706" providerId="ADAL" clId="{4C1118D7-9A95-4DC2-ABE4-3D942A4C33F6}" dt="2024-03-14T16:28:10.682" v="118" actId="207"/>
          <ac:spMkLst>
            <pc:docMk/>
            <pc:sldMk cId="1663096683" sldId="274"/>
            <ac:spMk id="6" creationId="{00000000-0000-0000-0000-000000000000}"/>
          </ac:spMkLst>
        </pc:spChg>
        <pc:spChg chg="mod">
          <ac:chgData name="Natalia Agapitova" userId="fb719db7-33ea-49f7-874e-c52870621706" providerId="ADAL" clId="{4C1118D7-9A95-4DC2-ABE4-3D942A4C33F6}" dt="2024-03-14T16:28:00.364" v="113" actId="207"/>
          <ac:spMkLst>
            <pc:docMk/>
            <pc:sldMk cId="1663096683" sldId="274"/>
            <ac:spMk id="7" creationId="{00000000-0000-0000-0000-000000000000}"/>
          </ac:spMkLst>
        </pc:spChg>
        <pc:spChg chg="mod">
          <ac:chgData name="Natalia Agapitova" userId="fb719db7-33ea-49f7-874e-c52870621706" providerId="ADAL" clId="{4C1118D7-9A95-4DC2-ABE4-3D942A4C33F6}" dt="2024-03-14T16:28:45.079" v="124" actId="208"/>
          <ac:spMkLst>
            <pc:docMk/>
            <pc:sldMk cId="1663096683" sldId="274"/>
            <ac:spMk id="8" creationId="{00000000-0000-0000-0000-000000000000}"/>
          </ac:spMkLst>
        </pc:spChg>
        <pc:spChg chg="mod">
          <ac:chgData name="Natalia Agapitova" userId="fb719db7-33ea-49f7-874e-c52870621706" providerId="ADAL" clId="{4C1118D7-9A95-4DC2-ABE4-3D942A4C33F6}" dt="2024-03-14T16:28:45.079" v="124" actId="208"/>
          <ac:spMkLst>
            <pc:docMk/>
            <pc:sldMk cId="1663096683" sldId="274"/>
            <ac:spMk id="9" creationId="{00000000-0000-0000-0000-000000000000}"/>
          </ac:spMkLst>
        </pc:spChg>
        <pc:spChg chg="mod">
          <ac:chgData name="Natalia Agapitova" userId="fb719db7-33ea-49f7-874e-c52870621706" providerId="ADAL" clId="{4C1118D7-9A95-4DC2-ABE4-3D942A4C33F6}" dt="2024-03-14T16:28:45.079" v="124" actId="208"/>
          <ac:spMkLst>
            <pc:docMk/>
            <pc:sldMk cId="1663096683" sldId="274"/>
            <ac:spMk id="10" creationId="{00000000-0000-0000-0000-000000000000}"/>
          </ac:spMkLst>
        </pc:spChg>
        <pc:spChg chg="mod">
          <ac:chgData name="Natalia Agapitova" userId="fb719db7-33ea-49f7-874e-c52870621706" providerId="ADAL" clId="{4C1118D7-9A95-4DC2-ABE4-3D942A4C33F6}" dt="2024-03-14T16:29:12.562" v="126" actId="208"/>
          <ac:spMkLst>
            <pc:docMk/>
            <pc:sldMk cId="1663096683" sldId="274"/>
            <ac:spMk id="11" creationId="{00000000-0000-0000-0000-000000000000}"/>
          </ac:spMkLst>
        </pc:spChg>
        <pc:spChg chg="mod">
          <ac:chgData name="Natalia Agapitova" userId="fb719db7-33ea-49f7-874e-c52870621706" providerId="ADAL" clId="{4C1118D7-9A95-4DC2-ABE4-3D942A4C33F6}" dt="2024-03-14T16:28:51.905" v="125" actId="208"/>
          <ac:spMkLst>
            <pc:docMk/>
            <pc:sldMk cId="1663096683" sldId="274"/>
            <ac:spMk id="12" creationId="{00000000-0000-0000-0000-000000000000}"/>
          </ac:spMkLst>
        </pc:spChg>
        <pc:spChg chg="add del mod">
          <ac:chgData name="Natalia Agapitova" userId="fb719db7-33ea-49f7-874e-c52870621706" providerId="ADAL" clId="{4C1118D7-9A95-4DC2-ABE4-3D942A4C33F6}" dt="2024-03-14T16:24:10.294" v="93" actId="478"/>
          <ac:spMkLst>
            <pc:docMk/>
            <pc:sldMk cId="1663096683" sldId="274"/>
            <ac:spMk id="17" creationId="{8951C400-0A97-8EC3-7F1D-4F6B107464BF}"/>
          </ac:spMkLst>
        </pc:spChg>
        <pc:spChg chg="mod">
          <ac:chgData name="Natalia Agapitova" userId="fb719db7-33ea-49f7-874e-c52870621706" providerId="ADAL" clId="{4C1118D7-9A95-4DC2-ABE4-3D942A4C33F6}" dt="2024-03-14T16:25:12.315" v="107" actId="1076"/>
          <ac:spMkLst>
            <pc:docMk/>
            <pc:sldMk cId="1663096683" sldId="274"/>
            <ac:spMk id="20" creationId="{00000000-0000-0000-0000-000000000000}"/>
          </ac:spMkLst>
        </pc:spChg>
      </pc:sldChg>
      <pc:sldChg chg="del">
        <pc:chgData name="Natalia Agapitova" userId="fb719db7-33ea-49f7-874e-c52870621706" providerId="ADAL" clId="{4C1118D7-9A95-4DC2-ABE4-3D942A4C33F6}" dt="2024-03-14T16:32:32.759" v="209" actId="47"/>
        <pc:sldMkLst>
          <pc:docMk/>
          <pc:sldMk cId="3150171937" sldId="284"/>
        </pc:sldMkLst>
      </pc:sldChg>
      <pc:sldChg chg="addSp delSp modSp mod">
        <pc:chgData name="Natalia Agapitova" userId="fb719db7-33ea-49f7-874e-c52870621706" providerId="ADAL" clId="{4C1118D7-9A95-4DC2-ABE4-3D942A4C33F6}" dt="2024-03-14T16:22:26.032" v="67" actId="1076"/>
        <pc:sldMkLst>
          <pc:docMk/>
          <pc:sldMk cId="389383990" sldId="290"/>
        </pc:sldMkLst>
        <pc:spChg chg="mod">
          <ac:chgData name="Natalia Agapitova" userId="fb719db7-33ea-49f7-874e-c52870621706" providerId="ADAL" clId="{4C1118D7-9A95-4DC2-ABE4-3D942A4C33F6}" dt="2024-03-14T16:22:26.032" v="67" actId="1076"/>
          <ac:spMkLst>
            <pc:docMk/>
            <pc:sldMk cId="389383990" sldId="290"/>
            <ac:spMk id="3" creationId="{00000000-0000-0000-0000-000000000000}"/>
          </ac:spMkLst>
        </pc:spChg>
        <pc:spChg chg="del">
          <ac:chgData name="Natalia Agapitova" userId="fb719db7-33ea-49f7-874e-c52870621706" providerId="ADAL" clId="{4C1118D7-9A95-4DC2-ABE4-3D942A4C33F6}" dt="2024-03-14T16:21:52.905" v="15" actId="478"/>
          <ac:spMkLst>
            <pc:docMk/>
            <pc:sldMk cId="389383990" sldId="290"/>
            <ac:spMk id="4" creationId="{00000000-0000-0000-0000-000000000000}"/>
          </ac:spMkLst>
        </pc:spChg>
        <pc:spChg chg="add del mod">
          <ac:chgData name="Natalia Agapitova" userId="fb719db7-33ea-49f7-874e-c52870621706" providerId="ADAL" clId="{4C1118D7-9A95-4DC2-ABE4-3D942A4C33F6}" dt="2024-03-14T16:21:58.249" v="16" actId="478"/>
          <ac:spMkLst>
            <pc:docMk/>
            <pc:sldMk cId="389383990" sldId="290"/>
            <ac:spMk id="10" creationId="{2BDEFF4A-882D-BF1F-F78D-EF3E7437DFBC}"/>
          </ac:spMkLst>
        </pc:spChg>
      </pc:sldChg>
      <pc:sldChg chg="del">
        <pc:chgData name="Natalia Agapitova" userId="fb719db7-33ea-49f7-874e-c52870621706" providerId="ADAL" clId="{4C1118D7-9A95-4DC2-ABE4-3D942A4C33F6}" dt="2024-03-14T16:32:29.202" v="207" actId="47"/>
        <pc:sldMkLst>
          <pc:docMk/>
          <pc:sldMk cId="47863470" sldId="312"/>
        </pc:sldMkLst>
      </pc:sldChg>
      <pc:sldChg chg="del">
        <pc:chgData name="Natalia Agapitova" userId="fb719db7-33ea-49f7-874e-c52870621706" providerId="ADAL" clId="{4C1118D7-9A95-4DC2-ABE4-3D942A4C33F6}" dt="2024-03-14T16:32:20.635" v="205" actId="47"/>
        <pc:sldMkLst>
          <pc:docMk/>
          <pc:sldMk cId="412162163" sldId="319"/>
        </pc:sldMkLst>
      </pc:sldChg>
      <pc:sldChg chg="del">
        <pc:chgData name="Natalia Agapitova" userId="fb719db7-33ea-49f7-874e-c52870621706" providerId="ADAL" clId="{4C1118D7-9A95-4DC2-ABE4-3D942A4C33F6}" dt="2024-03-14T16:32:12.809" v="204" actId="47"/>
        <pc:sldMkLst>
          <pc:docMk/>
          <pc:sldMk cId="2549676895" sldId="329"/>
        </pc:sldMkLst>
      </pc:sldChg>
      <pc:sldChg chg="del">
        <pc:chgData name="Natalia Agapitova" userId="fb719db7-33ea-49f7-874e-c52870621706" providerId="ADAL" clId="{4C1118D7-9A95-4DC2-ABE4-3D942A4C33F6}" dt="2024-03-14T16:32:28.075" v="206" actId="47"/>
        <pc:sldMkLst>
          <pc:docMk/>
          <pc:sldMk cId="1440170027" sldId="343"/>
        </pc:sldMkLst>
      </pc:sldChg>
      <pc:sldChg chg="del">
        <pc:chgData name="Natalia Agapitova" userId="fb719db7-33ea-49f7-874e-c52870621706" providerId="ADAL" clId="{4C1118D7-9A95-4DC2-ABE4-3D942A4C33F6}" dt="2024-03-14T16:32:31.541" v="208" actId="47"/>
        <pc:sldMkLst>
          <pc:docMk/>
          <pc:sldMk cId="1611800000" sldId="378"/>
        </pc:sldMkLst>
      </pc:sldChg>
      <pc:sldChg chg="modSp mod">
        <pc:chgData name="Natalia Agapitova" userId="fb719db7-33ea-49f7-874e-c52870621706" providerId="ADAL" clId="{4C1118D7-9A95-4DC2-ABE4-3D942A4C33F6}" dt="2024-03-14T16:31:36.823" v="202" actId="20577"/>
        <pc:sldMkLst>
          <pc:docMk/>
          <pc:sldMk cId="629223342" sldId="389"/>
        </pc:sldMkLst>
        <pc:spChg chg="mod">
          <ac:chgData name="Natalia Agapitova" userId="fb719db7-33ea-49f7-874e-c52870621706" providerId="ADAL" clId="{4C1118D7-9A95-4DC2-ABE4-3D942A4C33F6}" dt="2024-03-14T16:31:36.823" v="202" actId="20577"/>
          <ac:spMkLst>
            <pc:docMk/>
            <pc:sldMk cId="629223342" sldId="389"/>
            <ac:spMk id="2" creationId="{39186775-AB11-4589-8641-12021E83447A}"/>
          </ac:spMkLst>
        </pc:spChg>
      </pc:sldChg>
      <pc:sldChg chg="addSp delSp modSp add mod">
        <pc:chgData name="Natalia Agapitova" userId="fb719db7-33ea-49f7-874e-c52870621706" providerId="ADAL" clId="{4C1118D7-9A95-4DC2-ABE4-3D942A4C33F6}" dt="2024-03-14T16:23:15.063" v="87" actId="1076"/>
        <pc:sldMkLst>
          <pc:docMk/>
          <pc:sldMk cId="489076070" sldId="451"/>
        </pc:sldMkLst>
        <pc:spChg chg="mod">
          <ac:chgData name="Natalia Agapitova" userId="fb719db7-33ea-49f7-874e-c52870621706" providerId="ADAL" clId="{4C1118D7-9A95-4DC2-ABE4-3D942A4C33F6}" dt="2024-03-14T16:23:08.659" v="86" actId="20577"/>
          <ac:spMkLst>
            <pc:docMk/>
            <pc:sldMk cId="489076070" sldId="451"/>
            <ac:spMk id="2" creationId="{00000000-0000-0000-0000-000000000000}"/>
          </ac:spMkLst>
        </pc:spChg>
        <pc:spChg chg="del mod">
          <ac:chgData name="Natalia Agapitova" userId="fb719db7-33ea-49f7-874e-c52870621706" providerId="ADAL" clId="{4C1118D7-9A95-4DC2-ABE4-3D942A4C33F6}" dt="2024-03-14T16:21:34.476" v="8" actId="478"/>
          <ac:spMkLst>
            <pc:docMk/>
            <pc:sldMk cId="489076070" sldId="451"/>
            <ac:spMk id="3" creationId="{00000000-0000-0000-0000-000000000000}"/>
          </ac:spMkLst>
        </pc:spChg>
        <pc:spChg chg="mod">
          <ac:chgData name="Natalia Agapitova" userId="fb719db7-33ea-49f7-874e-c52870621706" providerId="ADAL" clId="{4C1118D7-9A95-4DC2-ABE4-3D942A4C33F6}" dt="2024-03-14T16:23:15.063" v="87" actId="1076"/>
          <ac:spMkLst>
            <pc:docMk/>
            <pc:sldMk cId="489076070" sldId="451"/>
            <ac:spMk id="10" creationId="{00000000-0000-0000-0000-000000000000}"/>
          </ac:spMkLst>
        </pc:spChg>
        <pc:spChg chg="add del mod">
          <ac:chgData name="Natalia Agapitova" userId="fb719db7-33ea-49f7-874e-c52870621706" providerId="ADAL" clId="{4C1118D7-9A95-4DC2-ABE4-3D942A4C33F6}" dt="2024-03-14T16:21:38.696" v="9" actId="478"/>
          <ac:spMkLst>
            <pc:docMk/>
            <pc:sldMk cId="489076070" sldId="451"/>
            <ac:spMk id="11" creationId="{89B1EA24-89BA-DAEB-4F92-B3397609AEA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9240D-7DDE-4605-9127-AB1503FFD274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D40026-6F18-4A3D-B056-F2A65E60349F}">
      <dgm:prSet/>
      <dgm:spPr/>
      <dgm:t>
        <a:bodyPr/>
        <a:lstStyle/>
        <a:p>
          <a:r>
            <a:rPr lang="en-US" dirty="0"/>
            <a:t>Impact investor provides upfront financing</a:t>
          </a:r>
        </a:p>
      </dgm:t>
    </dgm:pt>
    <dgm:pt modelId="{46FE985A-1B7F-4DB7-8950-08C404D41B08}" type="parTrans" cxnId="{7D73271A-E3D3-44F1-9452-71D8E6068E4B}">
      <dgm:prSet/>
      <dgm:spPr/>
      <dgm:t>
        <a:bodyPr/>
        <a:lstStyle/>
        <a:p>
          <a:endParaRPr lang="en-US"/>
        </a:p>
      </dgm:t>
    </dgm:pt>
    <dgm:pt modelId="{ED52888F-1878-442F-A3A2-6BE2D7C4F39F}" type="sibTrans" cxnId="{7D73271A-E3D3-44F1-9452-71D8E6068E4B}">
      <dgm:prSet/>
      <dgm:spPr/>
      <dgm:t>
        <a:bodyPr/>
        <a:lstStyle/>
        <a:p>
          <a:endParaRPr lang="en-US"/>
        </a:p>
      </dgm:t>
    </dgm:pt>
    <dgm:pt modelId="{5F5FF3DC-507E-4A63-B6E8-602650E89049}">
      <dgm:prSet/>
      <dgm:spPr/>
      <dgm:t>
        <a:bodyPr/>
        <a:lstStyle/>
        <a:p>
          <a:r>
            <a:rPr lang="en-US" dirty="0"/>
            <a:t>Service provider(s) expand solution</a:t>
          </a:r>
        </a:p>
      </dgm:t>
    </dgm:pt>
    <dgm:pt modelId="{3850A65E-2793-483D-8DA2-77A968175EAD}" type="parTrans" cxnId="{FC5036ED-9A29-4BAF-A653-BE2A7AA6ABDD}">
      <dgm:prSet/>
      <dgm:spPr/>
      <dgm:t>
        <a:bodyPr/>
        <a:lstStyle/>
        <a:p>
          <a:endParaRPr lang="en-US"/>
        </a:p>
      </dgm:t>
    </dgm:pt>
    <dgm:pt modelId="{A6E1C070-272E-499E-BDF7-0892EAB4818B}" type="sibTrans" cxnId="{FC5036ED-9A29-4BAF-A653-BE2A7AA6ABDD}">
      <dgm:prSet/>
      <dgm:spPr/>
      <dgm:t>
        <a:bodyPr/>
        <a:lstStyle/>
        <a:p>
          <a:endParaRPr lang="en-US"/>
        </a:p>
      </dgm:t>
    </dgm:pt>
    <dgm:pt modelId="{EC931CFE-0088-4142-A697-89DDB959918B}">
      <dgm:prSet/>
      <dgm:spPr/>
      <dgm:t>
        <a:bodyPr/>
        <a:lstStyle/>
        <a:p>
          <a:r>
            <a:rPr lang="en-US" dirty="0"/>
            <a:t>Deliver services to Beneficiaries</a:t>
          </a:r>
        </a:p>
      </dgm:t>
    </dgm:pt>
    <dgm:pt modelId="{68467761-DC9B-4F65-9AEF-E1FB5E9F160F}" type="parTrans" cxnId="{BAD6D3BD-835A-46C3-91AA-713858775BA1}">
      <dgm:prSet/>
      <dgm:spPr/>
      <dgm:t>
        <a:bodyPr/>
        <a:lstStyle/>
        <a:p>
          <a:endParaRPr lang="en-US"/>
        </a:p>
      </dgm:t>
    </dgm:pt>
    <dgm:pt modelId="{0744877B-8BE0-4B10-BF9C-CD96610A70F0}" type="sibTrans" cxnId="{BAD6D3BD-835A-46C3-91AA-713858775BA1}">
      <dgm:prSet/>
      <dgm:spPr/>
      <dgm:t>
        <a:bodyPr/>
        <a:lstStyle/>
        <a:p>
          <a:endParaRPr lang="en-US"/>
        </a:p>
      </dgm:t>
    </dgm:pt>
    <dgm:pt modelId="{D0EAE780-B57D-46D6-AE7B-6E84D8607D1D}">
      <dgm:prSet/>
      <dgm:spPr/>
      <dgm:t>
        <a:bodyPr/>
        <a:lstStyle/>
        <a:p>
          <a:r>
            <a:rPr lang="en-US"/>
            <a:t>Verify the Outcomes</a:t>
          </a:r>
        </a:p>
      </dgm:t>
    </dgm:pt>
    <dgm:pt modelId="{04CD24A8-ABAF-42D0-A2F5-0F82D4309A63}" type="parTrans" cxnId="{86A1C354-E783-4456-ABF7-EA11951E61D7}">
      <dgm:prSet/>
      <dgm:spPr/>
      <dgm:t>
        <a:bodyPr/>
        <a:lstStyle/>
        <a:p>
          <a:endParaRPr lang="en-US"/>
        </a:p>
      </dgm:t>
    </dgm:pt>
    <dgm:pt modelId="{C4259CFC-14BF-4264-BCB4-11D818ADAFB4}" type="sibTrans" cxnId="{86A1C354-E783-4456-ABF7-EA11951E61D7}">
      <dgm:prSet/>
      <dgm:spPr/>
      <dgm:t>
        <a:bodyPr/>
        <a:lstStyle/>
        <a:p>
          <a:endParaRPr lang="en-US"/>
        </a:p>
      </dgm:t>
    </dgm:pt>
    <dgm:pt modelId="{5C76B165-C435-4080-A746-16D1FA7F5999}">
      <dgm:prSet/>
      <dgm:spPr/>
      <dgm:t>
        <a:bodyPr/>
        <a:lstStyle/>
        <a:p>
          <a:r>
            <a:rPr lang="en-US" dirty="0"/>
            <a:t>Outcome Funder pays (e.g. govt, bank loan)</a:t>
          </a:r>
        </a:p>
      </dgm:t>
    </dgm:pt>
    <dgm:pt modelId="{0C71EBF0-F221-479C-B100-BAFD934C5056}" type="parTrans" cxnId="{EE3C2F37-D740-4860-91F6-2FEFAD8001C2}">
      <dgm:prSet/>
      <dgm:spPr/>
      <dgm:t>
        <a:bodyPr/>
        <a:lstStyle/>
        <a:p>
          <a:endParaRPr lang="en-US"/>
        </a:p>
      </dgm:t>
    </dgm:pt>
    <dgm:pt modelId="{EA9E7DDB-2E48-4BA9-AB2C-074EE820AA12}" type="sibTrans" cxnId="{EE3C2F37-D740-4860-91F6-2FEFAD8001C2}">
      <dgm:prSet/>
      <dgm:spPr/>
      <dgm:t>
        <a:bodyPr/>
        <a:lstStyle/>
        <a:p>
          <a:endParaRPr lang="en-US"/>
        </a:p>
      </dgm:t>
    </dgm:pt>
    <dgm:pt modelId="{287C4FFD-B31F-462B-A9E7-FDE7282A14EF}" type="pres">
      <dgm:prSet presAssocID="{1FF9240D-7DDE-4605-9127-AB1503FFD274}" presName="Name0" presStyleCnt="0">
        <dgm:presLayoutVars>
          <dgm:dir/>
          <dgm:resizeHandles val="exact"/>
        </dgm:presLayoutVars>
      </dgm:prSet>
      <dgm:spPr/>
    </dgm:pt>
    <dgm:pt modelId="{CAA5F17F-130D-4DE8-96CD-564A81D8D97C}" type="pres">
      <dgm:prSet presAssocID="{A2D40026-6F18-4A3D-B056-F2A65E60349F}" presName="node" presStyleLbl="node1" presStyleIdx="0" presStyleCnt="5" custLinFactY="29369" custLinFactNeighborX="58753" custLinFactNeighborY="100000">
        <dgm:presLayoutVars>
          <dgm:bulletEnabled val="1"/>
        </dgm:presLayoutVars>
      </dgm:prSet>
      <dgm:spPr/>
    </dgm:pt>
    <dgm:pt modelId="{59A4FA56-BB64-464C-A995-FC968A627EFC}" type="pres">
      <dgm:prSet presAssocID="{ED52888F-1878-442F-A3A2-6BE2D7C4F39F}" presName="sibTrans" presStyleLbl="sibTrans2D1" presStyleIdx="0" presStyleCnt="4"/>
      <dgm:spPr/>
    </dgm:pt>
    <dgm:pt modelId="{37ACB066-8F66-40BA-B218-61C2B2630AC0}" type="pres">
      <dgm:prSet presAssocID="{ED52888F-1878-442F-A3A2-6BE2D7C4F39F}" presName="connectorText" presStyleLbl="sibTrans2D1" presStyleIdx="0" presStyleCnt="4"/>
      <dgm:spPr/>
    </dgm:pt>
    <dgm:pt modelId="{76E3B251-3F51-4CF3-B0EC-128AD246A89C}" type="pres">
      <dgm:prSet presAssocID="{5F5FF3DC-507E-4A63-B6E8-602650E89049}" presName="node" presStyleLbl="node1" presStyleIdx="1" presStyleCnt="5">
        <dgm:presLayoutVars>
          <dgm:bulletEnabled val="1"/>
        </dgm:presLayoutVars>
      </dgm:prSet>
      <dgm:spPr/>
    </dgm:pt>
    <dgm:pt modelId="{B3BDFBA3-D47C-4710-8910-0E4912D4CAF9}" type="pres">
      <dgm:prSet presAssocID="{A6E1C070-272E-499E-BDF7-0892EAB4818B}" presName="sibTrans" presStyleLbl="sibTrans2D1" presStyleIdx="1" presStyleCnt="4"/>
      <dgm:spPr/>
    </dgm:pt>
    <dgm:pt modelId="{AE3859DC-2DC1-4924-B598-BEB7CEB71D52}" type="pres">
      <dgm:prSet presAssocID="{A6E1C070-272E-499E-BDF7-0892EAB4818B}" presName="connectorText" presStyleLbl="sibTrans2D1" presStyleIdx="1" presStyleCnt="4"/>
      <dgm:spPr/>
    </dgm:pt>
    <dgm:pt modelId="{4D66DA81-AC9E-41E6-A61C-10F46CDAD31D}" type="pres">
      <dgm:prSet presAssocID="{EC931CFE-0088-4142-A697-89DDB959918B}" presName="node" presStyleLbl="node1" presStyleIdx="2" presStyleCnt="5">
        <dgm:presLayoutVars>
          <dgm:bulletEnabled val="1"/>
        </dgm:presLayoutVars>
      </dgm:prSet>
      <dgm:spPr/>
    </dgm:pt>
    <dgm:pt modelId="{8D7F1B34-5133-493C-B54F-0AD87473F223}" type="pres">
      <dgm:prSet presAssocID="{0744877B-8BE0-4B10-BF9C-CD96610A70F0}" presName="sibTrans" presStyleLbl="sibTrans2D1" presStyleIdx="2" presStyleCnt="4"/>
      <dgm:spPr/>
    </dgm:pt>
    <dgm:pt modelId="{96D1E4A0-D852-4E0E-A61B-1910265C627D}" type="pres">
      <dgm:prSet presAssocID="{0744877B-8BE0-4B10-BF9C-CD96610A70F0}" presName="connectorText" presStyleLbl="sibTrans2D1" presStyleIdx="2" presStyleCnt="4"/>
      <dgm:spPr/>
    </dgm:pt>
    <dgm:pt modelId="{02C3E691-01E8-40B9-A384-0852A38AD814}" type="pres">
      <dgm:prSet presAssocID="{D0EAE780-B57D-46D6-AE7B-6E84D8607D1D}" presName="node" presStyleLbl="node1" presStyleIdx="3" presStyleCnt="5">
        <dgm:presLayoutVars>
          <dgm:bulletEnabled val="1"/>
        </dgm:presLayoutVars>
      </dgm:prSet>
      <dgm:spPr/>
    </dgm:pt>
    <dgm:pt modelId="{A126226B-2E3A-438A-8BC9-1CB90D33C4CF}" type="pres">
      <dgm:prSet presAssocID="{C4259CFC-14BF-4264-BCB4-11D818ADAFB4}" presName="sibTrans" presStyleLbl="sibTrans2D1" presStyleIdx="3" presStyleCnt="4"/>
      <dgm:spPr/>
    </dgm:pt>
    <dgm:pt modelId="{7AF86B0C-8724-4A88-AECF-C0651687A00D}" type="pres">
      <dgm:prSet presAssocID="{C4259CFC-14BF-4264-BCB4-11D818ADAFB4}" presName="connectorText" presStyleLbl="sibTrans2D1" presStyleIdx="3" presStyleCnt="4"/>
      <dgm:spPr/>
    </dgm:pt>
    <dgm:pt modelId="{EF048BF0-BD75-400C-B3EB-89FB32A82DAD}" type="pres">
      <dgm:prSet presAssocID="{5C76B165-C435-4080-A746-16D1FA7F5999}" presName="node" presStyleLbl="node1" presStyleIdx="4" presStyleCnt="5">
        <dgm:presLayoutVars>
          <dgm:bulletEnabled val="1"/>
        </dgm:presLayoutVars>
      </dgm:prSet>
      <dgm:spPr/>
    </dgm:pt>
  </dgm:ptLst>
  <dgm:cxnLst>
    <dgm:cxn modelId="{979C3B0D-F514-407A-B1BF-2836C352D19C}" type="presOf" srcId="{A6E1C070-272E-499E-BDF7-0892EAB4818B}" destId="{B3BDFBA3-D47C-4710-8910-0E4912D4CAF9}" srcOrd="0" destOrd="0" presId="urn:microsoft.com/office/officeart/2005/8/layout/process1"/>
    <dgm:cxn modelId="{7D73271A-E3D3-44F1-9452-71D8E6068E4B}" srcId="{1FF9240D-7DDE-4605-9127-AB1503FFD274}" destId="{A2D40026-6F18-4A3D-B056-F2A65E60349F}" srcOrd="0" destOrd="0" parTransId="{46FE985A-1B7F-4DB7-8950-08C404D41B08}" sibTransId="{ED52888F-1878-442F-A3A2-6BE2D7C4F39F}"/>
    <dgm:cxn modelId="{79058D2B-99E7-4402-8CCD-B750908819F1}" type="presOf" srcId="{5F5FF3DC-507E-4A63-B6E8-602650E89049}" destId="{76E3B251-3F51-4CF3-B0EC-128AD246A89C}" srcOrd="0" destOrd="0" presId="urn:microsoft.com/office/officeart/2005/8/layout/process1"/>
    <dgm:cxn modelId="{EE3C2F37-D740-4860-91F6-2FEFAD8001C2}" srcId="{1FF9240D-7DDE-4605-9127-AB1503FFD274}" destId="{5C76B165-C435-4080-A746-16D1FA7F5999}" srcOrd="4" destOrd="0" parTransId="{0C71EBF0-F221-479C-B100-BAFD934C5056}" sibTransId="{EA9E7DDB-2E48-4BA9-AB2C-074EE820AA12}"/>
    <dgm:cxn modelId="{27CBB364-9491-4B08-B9FB-8F4F7BD07FA1}" type="presOf" srcId="{ED52888F-1878-442F-A3A2-6BE2D7C4F39F}" destId="{37ACB066-8F66-40BA-B218-61C2B2630AC0}" srcOrd="1" destOrd="0" presId="urn:microsoft.com/office/officeart/2005/8/layout/process1"/>
    <dgm:cxn modelId="{56AF9746-0EC7-448E-B3D5-F5C4E38E189D}" type="presOf" srcId="{A2D40026-6F18-4A3D-B056-F2A65E60349F}" destId="{CAA5F17F-130D-4DE8-96CD-564A81D8D97C}" srcOrd="0" destOrd="0" presId="urn:microsoft.com/office/officeart/2005/8/layout/process1"/>
    <dgm:cxn modelId="{1C71ED6A-67A3-41A9-B732-71776A567464}" type="presOf" srcId="{5C76B165-C435-4080-A746-16D1FA7F5999}" destId="{EF048BF0-BD75-400C-B3EB-89FB32A82DAD}" srcOrd="0" destOrd="0" presId="urn:microsoft.com/office/officeart/2005/8/layout/process1"/>
    <dgm:cxn modelId="{86A1C354-E783-4456-ABF7-EA11951E61D7}" srcId="{1FF9240D-7DDE-4605-9127-AB1503FFD274}" destId="{D0EAE780-B57D-46D6-AE7B-6E84D8607D1D}" srcOrd="3" destOrd="0" parTransId="{04CD24A8-ABAF-42D0-A2F5-0F82D4309A63}" sibTransId="{C4259CFC-14BF-4264-BCB4-11D818ADAFB4}"/>
    <dgm:cxn modelId="{F8E26D57-5843-41BE-AE7D-9CD820BFE360}" type="presOf" srcId="{1FF9240D-7DDE-4605-9127-AB1503FFD274}" destId="{287C4FFD-B31F-462B-A9E7-FDE7282A14EF}" srcOrd="0" destOrd="0" presId="urn:microsoft.com/office/officeart/2005/8/layout/process1"/>
    <dgm:cxn modelId="{E75A948D-7A38-4864-A7BE-C4F3C5C5A166}" type="presOf" srcId="{0744877B-8BE0-4B10-BF9C-CD96610A70F0}" destId="{96D1E4A0-D852-4E0E-A61B-1910265C627D}" srcOrd="1" destOrd="0" presId="urn:microsoft.com/office/officeart/2005/8/layout/process1"/>
    <dgm:cxn modelId="{4A73078E-234F-4723-ABC7-333781DE44A6}" type="presOf" srcId="{0744877B-8BE0-4B10-BF9C-CD96610A70F0}" destId="{8D7F1B34-5133-493C-B54F-0AD87473F223}" srcOrd="0" destOrd="0" presId="urn:microsoft.com/office/officeart/2005/8/layout/process1"/>
    <dgm:cxn modelId="{DD3319A0-743B-4A96-8AF4-5611E868F818}" type="presOf" srcId="{EC931CFE-0088-4142-A697-89DDB959918B}" destId="{4D66DA81-AC9E-41E6-A61C-10F46CDAD31D}" srcOrd="0" destOrd="0" presId="urn:microsoft.com/office/officeart/2005/8/layout/process1"/>
    <dgm:cxn modelId="{BAD6D3BD-835A-46C3-91AA-713858775BA1}" srcId="{1FF9240D-7DDE-4605-9127-AB1503FFD274}" destId="{EC931CFE-0088-4142-A697-89DDB959918B}" srcOrd="2" destOrd="0" parTransId="{68467761-DC9B-4F65-9AEF-E1FB5E9F160F}" sibTransId="{0744877B-8BE0-4B10-BF9C-CD96610A70F0}"/>
    <dgm:cxn modelId="{DB117BD3-90E1-452E-BDF1-FE05C7F6CAD1}" type="presOf" srcId="{A6E1C070-272E-499E-BDF7-0892EAB4818B}" destId="{AE3859DC-2DC1-4924-B598-BEB7CEB71D52}" srcOrd="1" destOrd="0" presId="urn:microsoft.com/office/officeart/2005/8/layout/process1"/>
    <dgm:cxn modelId="{EDCF54E4-A5C1-45A9-AEBC-C4434BD3604A}" type="presOf" srcId="{ED52888F-1878-442F-A3A2-6BE2D7C4F39F}" destId="{59A4FA56-BB64-464C-A995-FC968A627EFC}" srcOrd="0" destOrd="0" presId="urn:microsoft.com/office/officeart/2005/8/layout/process1"/>
    <dgm:cxn modelId="{140C04E6-A9C5-4DED-8BB1-6A62983BA409}" type="presOf" srcId="{C4259CFC-14BF-4264-BCB4-11D818ADAFB4}" destId="{7AF86B0C-8724-4A88-AECF-C0651687A00D}" srcOrd="1" destOrd="0" presId="urn:microsoft.com/office/officeart/2005/8/layout/process1"/>
    <dgm:cxn modelId="{B1F152EB-52D9-4138-9F70-1C6BE4519DD0}" type="presOf" srcId="{C4259CFC-14BF-4264-BCB4-11D818ADAFB4}" destId="{A126226B-2E3A-438A-8BC9-1CB90D33C4CF}" srcOrd="0" destOrd="0" presId="urn:microsoft.com/office/officeart/2005/8/layout/process1"/>
    <dgm:cxn modelId="{FC5036ED-9A29-4BAF-A653-BE2A7AA6ABDD}" srcId="{1FF9240D-7DDE-4605-9127-AB1503FFD274}" destId="{5F5FF3DC-507E-4A63-B6E8-602650E89049}" srcOrd="1" destOrd="0" parTransId="{3850A65E-2793-483D-8DA2-77A968175EAD}" sibTransId="{A6E1C070-272E-499E-BDF7-0892EAB4818B}"/>
    <dgm:cxn modelId="{58C802FE-08AD-4B2F-BEE8-21B2931BDADA}" type="presOf" srcId="{D0EAE780-B57D-46D6-AE7B-6E84D8607D1D}" destId="{02C3E691-01E8-40B9-A384-0852A38AD814}" srcOrd="0" destOrd="0" presId="urn:microsoft.com/office/officeart/2005/8/layout/process1"/>
    <dgm:cxn modelId="{330277B9-5851-4CDC-9172-5F0EC8D7F380}" type="presParOf" srcId="{287C4FFD-B31F-462B-A9E7-FDE7282A14EF}" destId="{CAA5F17F-130D-4DE8-96CD-564A81D8D97C}" srcOrd="0" destOrd="0" presId="urn:microsoft.com/office/officeart/2005/8/layout/process1"/>
    <dgm:cxn modelId="{385F8C67-6447-428E-9C8D-B89E605F4E3D}" type="presParOf" srcId="{287C4FFD-B31F-462B-A9E7-FDE7282A14EF}" destId="{59A4FA56-BB64-464C-A995-FC968A627EFC}" srcOrd="1" destOrd="0" presId="urn:microsoft.com/office/officeart/2005/8/layout/process1"/>
    <dgm:cxn modelId="{C9DCCF8B-2189-498F-8B95-382549A8DF70}" type="presParOf" srcId="{59A4FA56-BB64-464C-A995-FC968A627EFC}" destId="{37ACB066-8F66-40BA-B218-61C2B2630AC0}" srcOrd="0" destOrd="0" presId="urn:microsoft.com/office/officeart/2005/8/layout/process1"/>
    <dgm:cxn modelId="{E290BAAA-9246-45AC-BE91-0D485E70E61B}" type="presParOf" srcId="{287C4FFD-B31F-462B-A9E7-FDE7282A14EF}" destId="{76E3B251-3F51-4CF3-B0EC-128AD246A89C}" srcOrd="2" destOrd="0" presId="urn:microsoft.com/office/officeart/2005/8/layout/process1"/>
    <dgm:cxn modelId="{901DADC8-8DF6-4473-A7CC-DABE39E27B40}" type="presParOf" srcId="{287C4FFD-B31F-462B-A9E7-FDE7282A14EF}" destId="{B3BDFBA3-D47C-4710-8910-0E4912D4CAF9}" srcOrd="3" destOrd="0" presId="urn:microsoft.com/office/officeart/2005/8/layout/process1"/>
    <dgm:cxn modelId="{5DCEE523-C9CB-42F2-9B69-1874EAD00D54}" type="presParOf" srcId="{B3BDFBA3-D47C-4710-8910-0E4912D4CAF9}" destId="{AE3859DC-2DC1-4924-B598-BEB7CEB71D52}" srcOrd="0" destOrd="0" presId="urn:microsoft.com/office/officeart/2005/8/layout/process1"/>
    <dgm:cxn modelId="{D6D5253B-6E10-43F1-A862-8ABDF85B60EF}" type="presParOf" srcId="{287C4FFD-B31F-462B-A9E7-FDE7282A14EF}" destId="{4D66DA81-AC9E-41E6-A61C-10F46CDAD31D}" srcOrd="4" destOrd="0" presId="urn:microsoft.com/office/officeart/2005/8/layout/process1"/>
    <dgm:cxn modelId="{EB310AF5-F3E9-4FF7-937C-B329175F05A8}" type="presParOf" srcId="{287C4FFD-B31F-462B-A9E7-FDE7282A14EF}" destId="{8D7F1B34-5133-493C-B54F-0AD87473F223}" srcOrd="5" destOrd="0" presId="urn:microsoft.com/office/officeart/2005/8/layout/process1"/>
    <dgm:cxn modelId="{81BE3A6C-DB7F-4164-87C7-8726C588A1D8}" type="presParOf" srcId="{8D7F1B34-5133-493C-B54F-0AD87473F223}" destId="{96D1E4A0-D852-4E0E-A61B-1910265C627D}" srcOrd="0" destOrd="0" presId="urn:microsoft.com/office/officeart/2005/8/layout/process1"/>
    <dgm:cxn modelId="{D7875E9E-7716-4B9C-A100-C437C847EB76}" type="presParOf" srcId="{287C4FFD-B31F-462B-A9E7-FDE7282A14EF}" destId="{02C3E691-01E8-40B9-A384-0852A38AD814}" srcOrd="6" destOrd="0" presId="urn:microsoft.com/office/officeart/2005/8/layout/process1"/>
    <dgm:cxn modelId="{9B3A95F5-D590-4F51-B32B-46868B3509B3}" type="presParOf" srcId="{287C4FFD-B31F-462B-A9E7-FDE7282A14EF}" destId="{A126226B-2E3A-438A-8BC9-1CB90D33C4CF}" srcOrd="7" destOrd="0" presId="urn:microsoft.com/office/officeart/2005/8/layout/process1"/>
    <dgm:cxn modelId="{4C4E7591-FC44-466E-B39C-9E18574B5EF1}" type="presParOf" srcId="{A126226B-2E3A-438A-8BC9-1CB90D33C4CF}" destId="{7AF86B0C-8724-4A88-AECF-C0651687A00D}" srcOrd="0" destOrd="0" presId="urn:microsoft.com/office/officeart/2005/8/layout/process1"/>
    <dgm:cxn modelId="{81936AB8-9C6A-4F21-AF5D-30047A5C889F}" type="presParOf" srcId="{287C4FFD-B31F-462B-A9E7-FDE7282A14EF}" destId="{EF048BF0-BD75-400C-B3EB-89FB32A82DA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5F17F-130D-4DE8-96CD-564A81D8D97C}">
      <dsp:nvSpPr>
        <dsp:cNvPr id="0" name=""/>
        <dsp:cNvSpPr/>
      </dsp:nvSpPr>
      <dsp:spPr>
        <a:xfrm>
          <a:off x="378675" y="44149"/>
          <a:ext cx="1589484" cy="1445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Impact investor provides upfront financing</a:t>
          </a:r>
        </a:p>
      </dsp:txBody>
      <dsp:txXfrm>
        <a:off x="421010" y="86484"/>
        <a:ext cx="1504814" cy="1360767"/>
      </dsp:txXfrm>
    </dsp:sp>
    <dsp:sp modelId="{59A4FA56-BB64-464C-A995-FC968A627EFC}">
      <dsp:nvSpPr>
        <dsp:cNvPr id="0" name=""/>
        <dsp:cNvSpPr/>
      </dsp:nvSpPr>
      <dsp:spPr>
        <a:xfrm rot="21559020">
          <a:off x="2033716" y="558687"/>
          <a:ext cx="139000" cy="394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33717" y="637774"/>
        <a:ext cx="97300" cy="236516"/>
      </dsp:txXfrm>
    </dsp:sp>
    <dsp:sp modelId="{76E3B251-3F51-4CF3-B0EC-128AD246A89C}">
      <dsp:nvSpPr>
        <dsp:cNvPr id="0" name=""/>
        <dsp:cNvSpPr/>
      </dsp:nvSpPr>
      <dsp:spPr>
        <a:xfrm>
          <a:off x="2230405" y="22074"/>
          <a:ext cx="1589484" cy="1445437"/>
        </a:xfrm>
        <a:prstGeom prst="roundRect">
          <a:avLst>
            <a:gd name="adj" fmla="val 10000"/>
          </a:avLst>
        </a:prstGeom>
        <a:solidFill>
          <a:schemeClr val="accent2">
            <a:hueOff val="-2587972"/>
            <a:satOff val="11465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provider(s) expand solution</a:t>
          </a:r>
        </a:p>
      </dsp:txBody>
      <dsp:txXfrm>
        <a:off x="2272740" y="64409"/>
        <a:ext cx="1504814" cy="1360767"/>
      </dsp:txXfrm>
    </dsp:sp>
    <dsp:sp modelId="{B3BDFBA3-D47C-4710-8910-0E4912D4CAF9}">
      <dsp:nvSpPr>
        <dsp:cNvPr id="0" name=""/>
        <dsp:cNvSpPr/>
      </dsp:nvSpPr>
      <dsp:spPr>
        <a:xfrm>
          <a:off x="3978838" y="547697"/>
          <a:ext cx="336970" cy="394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78838" y="626535"/>
        <a:ext cx="235879" cy="236516"/>
      </dsp:txXfrm>
    </dsp:sp>
    <dsp:sp modelId="{4D66DA81-AC9E-41E6-A61C-10F46CDAD31D}">
      <dsp:nvSpPr>
        <dsp:cNvPr id="0" name=""/>
        <dsp:cNvSpPr/>
      </dsp:nvSpPr>
      <dsp:spPr>
        <a:xfrm>
          <a:off x="4455683" y="22074"/>
          <a:ext cx="1589484" cy="1445437"/>
        </a:xfrm>
        <a:prstGeom prst="roundRect">
          <a:avLst>
            <a:gd name="adj" fmla="val 10000"/>
          </a:avLst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Deliver services to Beneficiaries</a:t>
          </a:r>
        </a:p>
      </dsp:txBody>
      <dsp:txXfrm>
        <a:off x="4498018" y="64409"/>
        <a:ext cx="1504814" cy="1360767"/>
      </dsp:txXfrm>
    </dsp:sp>
    <dsp:sp modelId="{8D7F1B34-5133-493C-B54F-0AD87473F223}">
      <dsp:nvSpPr>
        <dsp:cNvPr id="0" name=""/>
        <dsp:cNvSpPr/>
      </dsp:nvSpPr>
      <dsp:spPr>
        <a:xfrm>
          <a:off x="6204116" y="547697"/>
          <a:ext cx="336970" cy="394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204116" y="626535"/>
        <a:ext cx="235879" cy="236516"/>
      </dsp:txXfrm>
    </dsp:sp>
    <dsp:sp modelId="{02C3E691-01E8-40B9-A384-0852A38AD814}">
      <dsp:nvSpPr>
        <dsp:cNvPr id="0" name=""/>
        <dsp:cNvSpPr/>
      </dsp:nvSpPr>
      <dsp:spPr>
        <a:xfrm>
          <a:off x="6680961" y="22074"/>
          <a:ext cx="1589484" cy="1445437"/>
        </a:xfrm>
        <a:prstGeom prst="roundRect">
          <a:avLst>
            <a:gd name="adj" fmla="val 10000"/>
          </a:avLst>
        </a:prstGeom>
        <a:solidFill>
          <a:schemeClr val="accent2">
            <a:hueOff val="-7763915"/>
            <a:satOff val="34394"/>
            <a:lumOff val="-12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Verify the Outcomes</a:t>
          </a:r>
        </a:p>
      </dsp:txBody>
      <dsp:txXfrm>
        <a:off x="6723296" y="64409"/>
        <a:ext cx="1504814" cy="1360767"/>
      </dsp:txXfrm>
    </dsp:sp>
    <dsp:sp modelId="{A126226B-2E3A-438A-8BC9-1CB90D33C4CF}">
      <dsp:nvSpPr>
        <dsp:cNvPr id="0" name=""/>
        <dsp:cNvSpPr/>
      </dsp:nvSpPr>
      <dsp:spPr>
        <a:xfrm>
          <a:off x="8429394" y="547697"/>
          <a:ext cx="336970" cy="394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429394" y="626535"/>
        <a:ext cx="235879" cy="236516"/>
      </dsp:txXfrm>
    </dsp:sp>
    <dsp:sp modelId="{EF048BF0-BD75-400C-B3EB-89FB32A82DAD}">
      <dsp:nvSpPr>
        <dsp:cNvPr id="0" name=""/>
        <dsp:cNvSpPr/>
      </dsp:nvSpPr>
      <dsp:spPr>
        <a:xfrm>
          <a:off x="8906239" y="22074"/>
          <a:ext cx="1589484" cy="1445437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Funder pays (e.g. govt, bank loan)</a:t>
          </a:r>
        </a:p>
      </dsp:txBody>
      <dsp:txXfrm>
        <a:off x="8948574" y="64409"/>
        <a:ext cx="1504814" cy="1360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5CE35-7CB1-4236-B371-CA8828B6A245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DE38-C4E8-483A-8B14-CB5EB32A2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-fund.org/project-view/sustainable-cocoa-and-coffee-produc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rookings.edu/blog/education-plus-development/2016/07/18/educate-girls-development-impact-bond-could-be-win-win-for-investors-and-students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561A0-278D-9145-AD0C-4D30E3A1B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6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Must</a:t>
            </a:r>
            <a:r>
              <a:rPr lang="en-US" baseline="0" dirty="0"/>
              <a:t> pursue a social/environmental mission</a:t>
            </a:r>
          </a:p>
          <a:p>
            <a:pPr marL="228600" indent="-228600">
              <a:buAutoNum type="arabicPeriod"/>
            </a:pPr>
            <a:r>
              <a:rPr lang="en-US" baseline="0" dirty="0"/>
              <a:t>Revenues based on a business and/or entrepreneurial activities</a:t>
            </a:r>
          </a:p>
          <a:p>
            <a:pPr marL="228600" indent="-228600">
              <a:buAutoNum type="arabicPeriod"/>
            </a:pPr>
            <a:r>
              <a:rPr lang="en-US" baseline="0" dirty="0"/>
              <a:t>Financial sustainable business model, which often entails reinvesting profits into operations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Legal status varies from for-profit companies to hybrid entities</a:t>
            </a:r>
          </a:p>
          <a:p>
            <a:pPr marL="228600" indent="-228600">
              <a:buAutoNum type="arabicPeriod"/>
            </a:pPr>
            <a:r>
              <a:rPr lang="en-US" baseline="0" dirty="0"/>
              <a:t>Their products and services and/or delivery models often disrupt the status quo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898FA-D746-7044-9FB6-BD2281995E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6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Alefa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Nefedova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(2015). The Center was established in 2002 with the principal goal of improving economic alternatives for low-income and socially disadvantaged Russians. “The mission of RMFC is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the build-up of a comprehensive and generally accessible financial system in the Russian Federation, through development of micro-financing, to encourage the development of private entrepreneurship.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898FA-D746-7044-9FB6-BD2281995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898FA-D746-7044-9FB6-BD2281995E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What is your measurable development outcome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What is the value of the outcome?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What are the solutions?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DIB,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launched in Peru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2015, provided technical assistance to rural communities to improve sustainable coffee and cocoa production, while the second, also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in India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aimed to increase school enrollment for girls and improve learning outcomes.</a:t>
            </a:r>
            <a:r>
              <a:rPr lang="en-US" dirty="0"/>
              <a:t>re last mile markets– not like paying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DE38-C4E8-483A-8B14-CB5EB32A2C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Social Procurement integrates social outcomes in the requirement of a contract alongside the good or services to be covered.</a:t>
            </a:r>
          </a:p>
          <a:p>
            <a:pPr lvl="1"/>
            <a:r>
              <a:rPr lang="en-US" sz="2000" dirty="0"/>
              <a:t>Example: Procurement of catering;  including social value in scoring criteria (open); stipulating hiring parameters (disabled)</a:t>
            </a:r>
          </a:p>
          <a:p>
            <a:r>
              <a:rPr lang="en-US" dirty="0"/>
              <a:t>WB procurement – we try to be green with our bottle purchases, can we be more socially conscious in our procurement</a:t>
            </a:r>
          </a:p>
          <a:p>
            <a:endParaRPr lang="en-US" dirty="0"/>
          </a:p>
          <a:p>
            <a:r>
              <a:rPr lang="en-US" dirty="0"/>
              <a:t>RUSSIA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898FA-D746-7044-9FB6-BD2281995E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8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318-82CA-D84F-8833-C28867FDD7B4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FCA4-C433-E749-8762-888E24892B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250020"/>
            <a:ext cx="12191999" cy="45719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25958" y="0"/>
            <a:ext cx="1566041" cy="306964"/>
          </a:xfrm>
          <a:solidFill>
            <a:schemeClr val="bg1">
              <a:lumMod val="95000"/>
            </a:schemeClr>
          </a:solidFill>
          <a:ln>
            <a:solidFill>
              <a:srgbClr val="D52B1E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7040" y="6327050"/>
            <a:ext cx="2061938" cy="4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318-82CA-D84F-8833-C28867FDD7B4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FCA4-C433-E749-8762-888E24892B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250020"/>
            <a:ext cx="12191999" cy="45719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25958" y="0"/>
            <a:ext cx="1566041" cy="306964"/>
          </a:xfrm>
          <a:solidFill>
            <a:schemeClr val="bg1">
              <a:lumMod val="95000"/>
            </a:schemeClr>
          </a:solidFill>
          <a:ln>
            <a:solidFill>
              <a:srgbClr val="D52B1E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7040" y="6327050"/>
            <a:ext cx="2061938" cy="4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318-82CA-D84F-8833-C28867FDD7B4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FCA4-C433-E749-8762-888E24892B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250020"/>
            <a:ext cx="12191999" cy="45719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25958" y="0"/>
            <a:ext cx="1566041" cy="306964"/>
          </a:xfrm>
          <a:solidFill>
            <a:schemeClr val="bg1">
              <a:lumMod val="95000"/>
            </a:schemeClr>
          </a:solidFill>
          <a:ln>
            <a:solidFill>
              <a:srgbClr val="D52B1E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7040" y="6327050"/>
            <a:ext cx="2061938" cy="4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318-82CA-D84F-8833-C28867FDD7B4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FCA4-C433-E749-8762-888E24892B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250020"/>
            <a:ext cx="12191999" cy="45719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25958" y="0"/>
            <a:ext cx="1566041" cy="306964"/>
          </a:xfrm>
          <a:solidFill>
            <a:schemeClr val="bg1">
              <a:lumMod val="95000"/>
            </a:schemeClr>
          </a:solidFill>
          <a:ln>
            <a:solidFill>
              <a:srgbClr val="D52B1E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7040" y="6327050"/>
            <a:ext cx="2061938" cy="4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2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318-82CA-D84F-8833-C28867FDD7B4}" type="datetime1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FCA4-C433-E749-8762-888E24892B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250020"/>
            <a:ext cx="12191999" cy="45719"/>
          </a:xfrm>
          <a:prstGeom prst="rect">
            <a:avLst/>
          </a:prstGeom>
          <a:solidFill>
            <a:srgbClr val="003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25958" y="0"/>
            <a:ext cx="1566041" cy="306964"/>
          </a:xfrm>
          <a:solidFill>
            <a:schemeClr val="bg1">
              <a:lumMod val="95000"/>
            </a:schemeClr>
          </a:solidFill>
          <a:ln>
            <a:solidFill>
              <a:srgbClr val="D52B1E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7040" y="6327050"/>
            <a:ext cx="2061938" cy="4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3/14/2024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hyperlink" Target="https://www.peoplematters.in/article/training-development/how-learning-development-help-in-scaling-up-business-14961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https://www.brookings.edu/wp-content/uploads/2016/07/WorkingPaper95ScalingUpSocialEnterpriseInnovationsRev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025266"/>
            <a:ext cx="9144000" cy="286586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3872753"/>
            <a:ext cx="9144000" cy="1624405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entury Gothic" panose="020B0502020202020204" pitchFamily="34" charset="0"/>
              </a:rPr>
              <a:t>The Business of Doing Good: 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Policies that support Social Entrepreneurs</a:t>
            </a:r>
          </a:p>
          <a:p>
            <a:pPr algn="ctr"/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1800" dirty="0">
                <a:latin typeface="Century Gothic" panose="020B0502020202020204" pitchFamily="34" charset="0"/>
              </a:rPr>
              <a:t>Natalia Agapitova, World Bank –  March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0898" y="1908853"/>
            <a:ext cx="1802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6161809"/>
            <a:ext cx="415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0" y="152899"/>
            <a:ext cx="3378712" cy="253403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8" b="5779"/>
          <a:stretch>
            <a:fillRect/>
          </a:stretch>
        </p:blipFill>
        <p:spPr bwMode="auto">
          <a:xfrm>
            <a:off x="4104077" y="152899"/>
            <a:ext cx="3105847" cy="253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Users\sarah\Desktop\SELCO- Nikhil\2011\Projects\68. Ongole\Pics- nathan\Children with the solar panels- Ongole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51" y="152899"/>
            <a:ext cx="3618049" cy="2534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4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5526440" y="3108314"/>
            <a:ext cx="1184842" cy="1184843"/>
          </a:xfrm>
          <a:prstGeom prst="arc">
            <a:avLst>
              <a:gd name="adj1" fmla="val 7914138"/>
              <a:gd name="adj2" fmla="val 2868450"/>
            </a:avLst>
          </a:prstGeom>
          <a:ln w="889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Arc 12"/>
          <p:cNvSpPr/>
          <p:nvPr/>
        </p:nvSpPr>
        <p:spPr>
          <a:xfrm rot="10800000">
            <a:off x="6330287" y="3981519"/>
            <a:ext cx="1184842" cy="1184843"/>
          </a:xfrm>
          <a:prstGeom prst="arc">
            <a:avLst>
              <a:gd name="adj1" fmla="val 7914138"/>
              <a:gd name="adj2" fmla="val 2868450"/>
            </a:avLst>
          </a:prstGeom>
          <a:solidFill>
            <a:schemeClr val="bg1"/>
          </a:solidFill>
          <a:ln w="889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Arc 13"/>
          <p:cNvSpPr/>
          <p:nvPr/>
        </p:nvSpPr>
        <p:spPr>
          <a:xfrm rot="10800000">
            <a:off x="4725378" y="3981519"/>
            <a:ext cx="1184842" cy="1184843"/>
          </a:xfrm>
          <a:prstGeom prst="arc">
            <a:avLst>
              <a:gd name="adj1" fmla="val 7914138"/>
              <a:gd name="adj2" fmla="val 2868450"/>
            </a:avLst>
          </a:prstGeom>
          <a:ln w="889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Arc 14"/>
          <p:cNvSpPr/>
          <p:nvPr/>
        </p:nvSpPr>
        <p:spPr>
          <a:xfrm>
            <a:off x="3922563" y="3108314"/>
            <a:ext cx="1184842" cy="1184843"/>
          </a:xfrm>
          <a:prstGeom prst="arc">
            <a:avLst>
              <a:gd name="adj1" fmla="val 7914138"/>
              <a:gd name="adj2" fmla="val 2868450"/>
            </a:avLst>
          </a:prstGeom>
          <a:solidFill>
            <a:schemeClr val="bg1"/>
          </a:solidFill>
          <a:ln w="88900">
            <a:solidFill>
              <a:srgbClr val="0039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Arc 15"/>
          <p:cNvSpPr/>
          <p:nvPr/>
        </p:nvSpPr>
        <p:spPr>
          <a:xfrm>
            <a:off x="7130316" y="3108314"/>
            <a:ext cx="1184842" cy="1184843"/>
          </a:xfrm>
          <a:prstGeom prst="arc">
            <a:avLst>
              <a:gd name="adj1" fmla="val 7914138"/>
              <a:gd name="adj2" fmla="val 2868450"/>
            </a:avLst>
          </a:prstGeom>
          <a:solidFill>
            <a:schemeClr val="bg1"/>
          </a:solidFill>
          <a:ln w="889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807522" y="3309874"/>
            <a:ext cx="2747142" cy="640175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2000">
                <a:latin typeface="Andes" charset="0"/>
                <a:ea typeface="Andes" charset="0"/>
                <a:cs typeface="Andes" charset="0"/>
              </a:rPr>
              <a:t>Social or environmental mission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4930743" y="4881877"/>
            <a:ext cx="770294" cy="630399"/>
          </a:xfrm>
          <a:prstGeom prst="ellipse">
            <a:avLst/>
          </a:prstGeom>
          <a:solidFill>
            <a:schemeClr val="accent3"/>
          </a:solidFill>
          <a:ln w="19050" cap="rnd" cmpd="sng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4127929" y="2892014"/>
            <a:ext cx="770294" cy="630399"/>
          </a:xfrm>
          <a:prstGeom prst="ellipse">
            <a:avLst/>
          </a:prstGeom>
          <a:solidFill>
            <a:srgbClr val="0039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5731806" y="2892014"/>
            <a:ext cx="770294" cy="630399"/>
          </a:xfrm>
          <a:prstGeom prst="ellips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7335683" y="2892014"/>
            <a:ext cx="770294" cy="63039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4" name="Rectangle 43"/>
          <p:cNvSpPr/>
          <p:nvPr/>
        </p:nvSpPr>
        <p:spPr>
          <a:xfrm>
            <a:off x="4098033" y="3467716"/>
            <a:ext cx="833582" cy="585417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3600" dirty="0">
                <a:latin typeface="Andes" charset="0"/>
                <a:ea typeface="Andes" charset="0"/>
                <a:cs typeface="Andes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899099" y="4460738"/>
            <a:ext cx="833582" cy="585417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3600" dirty="0">
                <a:latin typeface="Andes" charset="0"/>
                <a:ea typeface="Andes" charset="0"/>
                <a:cs typeface="Andes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04008" y="4456046"/>
            <a:ext cx="833582" cy="585417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3600" dirty="0">
                <a:latin typeface="Andes" charset="0"/>
                <a:ea typeface="Andes" charset="0"/>
                <a:cs typeface="Andes" charset="0"/>
              </a:rPr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01039" y="3475397"/>
            <a:ext cx="833582" cy="585417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3600" dirty="0">
                <a:latin typeface="Andes" charset="0"/>
                <a:ea typeface="Andes" charset="0"/>
                <a:cs typeface="Andes" charset="0"/>
              </a:rPr>
              <a:t>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05946" y="3475397"/>
            <a:ext cx="833582" cy="585417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3600" dirty="0">
                <a:latin typeface="Andes" charset="0"/>
                <a:ea typeface="Andes" charset="0"/>
                <a:cs typeface="Andes" charset="0"/>
              </a:rPr>
              <a:t>5</a:t>
            </a:r>
          </a:p>
        </p:txBody>
      </p:sp>
      <p:sp>
        <p:nvSpPr>
          <p:cNvPr id="50" name="Oval 6"/>
          <p:cNvSpPr>
            <a:spLocks noChangeArrowheads="1"/>
          </p:cNvSpPr>
          <p:nvPr/>
        </p:nvSpPr>
        <p:spPr bwMode="auto">
          <a:xfrm>
            <a:off x="6535652" y="4881877"/>
            <a:ext cx="770294" cy="630399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3657600" y="3657545"/>
            <a:ext cx="228600" cy="1"/>
          </a:xfrm>
          <a:prstGeom prst="line">
            <a:avLst/>
          </a:prstGeom>
          <a:ln w="12700" cmpd="sng"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341896" y="3657545"/>
            <a:ext cx="228600" cy="1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736263" y="3309874"/>
            <a:ext cx="2659869" cy="1188018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000">
                <a:latin typeface="Andes" charset="0"/>
                <a:ea typeface="Andes" charset="0"/>
                <a:cs typeface="Andes" charset="0"/>
              </a:rPr>
              <a:t>Legal status, including for-profit, non-profit, and hybrid entities</a:t>
            </a:r>
            <a:endParaRPr lang="en-US" sz="2000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696199" y="5245762"/>
            <a:ext cx="2623457" cy="914096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>
              <a:lnSpc>
                <a:spcPct val="89000"/>
              </a:lnSpc>
            </a:pPr>
            <a:r>
              <a:rPr lang="en-US" sz="2000">
                <a:latin typeface="Andes" charset="0"/>
                <a:ea typeface="Andes" charset="0"/>
                <a:cs typeface="Andes" charset="0"/>
              </a:rPr>
              <a:t>Innovative services/products or delivery models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318161" y="5245762"/>
            <a:ext cx="3221100" cy="914096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r">
              <a:lnSpc>
                <a:spcPct val="89000"/>
              </a:lnSpc>
            </a:pPr>
            <a:r>
              <a:rPr lang="en-US" sz="2000">
                <a:latin typeface="Andes" charset="0"/>
                <a:ea typeface="Andes" charset="0"/>
                <a:cs typeface="Andes" charset="0"/>
              </a:rPr>
              <a:t>Revenue generation and/or social objectives based on business principles</a:t>
            </a:r>
          </a:p>
        </p:txBody>
      </p:sp>
      <p:sp>
        <p:nvSpPr>
          <p:cNvPr id="83" name="Freeform 82"/>
          <p:cNvSpPr/>
          <p:nvPr/>
        </p:nvSpPr>
        <p:spPr>
          <a:xfrm>
            <a:off x="6893909" y="5415909"/>
            <a:ext cx="668639" cy="256575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4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5" name="Freeform 84"/>
          <p:cNvSpPr/>
          <p:nvPr/>
        </p:nvSpPr>
        <p:spPr>
          <a:xfrm flipH="1">
            <a:off x="4651523" y="5333944"/>
            <a:ext cx="668639" cy="256575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3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7" name="Rectangle 86"/>
          <p:cNvSpPr/>
          <p:nvPr/>
        </p:nvSpPr>
        <p:spPr>
          <a:xfrm>
            <a:off x="4405351" y="2141956"/>
            <a:ext cx="3411991" cy="366254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>
                <a:latin typeface="Andes" charset="0"/>
                <a:ea typeface="Andes" charset="0"/>
                <a:cs typeface="Andes" charset="0"/>
              </a:rPr>
              <a:t>Financial sustainability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368" y="4963153"/>
            <a:ext cx="433160" cy="433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63" y="4952939"/>
            <a:ext cx="350946" cy="4882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062" y="199033"/>
            <a:ext cx="11154610" cy="897718"/>
          </a:xfrm>
        </p:spPr>
        <p:txBody>
          <a:bodyPr>
            <a:normAutofit fontScale="90000"/>
          </a:bodyPr>
          <a:lstStyle/>
          <a:p>
            <a:r>
              <a:rPr lang="en-US" dirty="0"/>
              <a:t>One of the first Challenges: the definition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411" y="2981475"/>
            <a:ext cx="451966" cy="45196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2965" y="1371600"/>
            <a:ext cx="1130913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ndes" charset="0"/>
                <a:ea typeface="Andes" charset="0"/>
                <a:cs typeface="Andes" charset="0"/>
              </a:rPr>
              <a:t>Private organizations that use business approaches to achieve social, environmental, and economic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510" y="2977855"/>
            <a:ext cx="423455" cy="4632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9560" y="2063737"/>
            <a:ext cx="168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39A6"/>
                </a:solidFill>
                <a:latin typeface="Andes" charset="0"/>
                <a:ea typeface="Andes" charset="0"/>
                <a:cs typeface="Andes" charset="0"/>
              </a:rPr>
              <a:t>CRITERIA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240" y="2937665"/>
            <a:ext cx="505402" cy="539096"/>
          </a:xfrm>
          <a:prstGeom prst="rect">
            <a:avLst/>
          </a:prstGeom>
        </p:spPr>
      </p:pic>
      <p:cxnSp>
        <p:nvCxnSpPr>
          <p:cNvPr id="36" name="Straight Connector 35"/>
          <p:cNvCxnSpPr>
            <a:stCxn id="30" idx="0"/>
            <a:endCxn id="87" idx="2"/>
          </p:cNvCxnSpPr>
          <p:nvPr/>
        </p:nvCxnSpPr>
        <p:spPr>
          <a:xfrm flipH="1" flipV="1">
            <a:off x="6111347" y="2508210"/>
            <a:ext cx="5606" cy="383804"/>
          </a:xfrm>
          <a:prstGeom prst="line">
            <a:avLst/>
          </a:prstGeom>
          <a:ln w="12700" cmpd="sng"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/>
      <p:bldP spid="44" grpId="0"/>
      <p:bldP spid="45" grpId="0"/>
      <p:bldP spid="46" grpId="0"/>
      <p:bldP spid="47" grpId="0"/>
      <p:bldP spid="48" grpId="0"/>
      <p:bldP spid="77" grpId="0"/>
      <p:bldP spid="81" grpId="0"/>
      <p:bldP spid="82" grpId="0"/>
      <p:bldP spid="83" grpId="0" animBg="1"/>
      <p:bldP spid="85" grpId="0" animBg="1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15511"/>
            <a:ext cx="10943896" cy="1030459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enterprises are valuable partners for Governments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9317" y="6333423"/>
            <a:ext cx="365760" cy="365760"/>
          </a:xfrm>
        </p:spPr>
        <p:txBody>
          <a:bodyPr/>
          <a:lstStyle/>
          <a:p>
            <a:fld id="{1BD8FCA4-C433-E749-8762-888E24892BE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hape 103"/>
          <p:cNvSpPr/>
          <p:nvPr/>
        </p:nvSpPr>
        <p:spPr>
          <a:xfrm>
            <a:off x="3538846" y="2254509"/>
            <a:ext cx="8243249" cy="963069"/>
          </a:xfrm>
          <a:prstGeom prst="rect">
            <a:avLst/>
          </a:prstGeom>
          <a:solidFill>
            <a:schemeClr val="accent5">
              <a:alpha val="82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7250" marR="0" lvl="0" indent="-285750" algn="l" rtl="0">
              <a:spcBef>
                <a:spcPts val="0"/>
              </a:spcBef>
              <a:buSzPct val="34000"/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  <a:sym typeface="Georgia"/>
              </a:rPr>
              <a:t>They can serve marginalized groups and address service delivery gaps in a sustainable and cost-efficient way.</a:t>
            </a:r>
          </a:p>
        </p:txBody>
      </p:sp>
      <p:sp>
        <p:nvSpPr>
          <p:cNvPr id="6" name="Shape 104"/>
          <p:cNvSpPr/>
          <p:nvPr/>
        </p:nvSpPr>
        <p:spPr>
          <a:xfrm>
            <a:off x="3538846" y="3433019"/>
            <a:ext cx="8243249" cy="948976"/>
          </a:xfrm>
          <a:prstGeom prst="rect">
            <a:avLst/>
          </a:prstGeom>
          <a:solidFill>
            <a:schemeClr val="accent5">
              <a:alpha val="82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7250" marR="0" lvl="0" indent="-285750" algn="l" rtl="0">
              <a:spcBef>
                <a:spcPts val="0"/>
              </a:spcBef>
              <a:buSzPct val="25000"/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  <a:sym typeface="Georgia"/>
              </a:rPr>
              <a:t>They better respond to customer needs, and can increase local employment opportunities.</a:t>
            </a:r>
            <a:endParaRPr lang="en" i="0" u="none" strike="noStrike" cap="none" dirty="0">
              <a:solidFill>
                <a:srgbClr val="FFFFFF"/>
              </a:solidFill>
              <a:latin typeface="Avenir Book" charset="0"/>
              <a:ea typeface="Avenir Book" charset="0"/>
              <a:cs typeface="Avenir Book" charset="0"/>
              <a:sym typeface="Georgia"/>
            </a:endParaRPr>
          </a:p>
        </p:txBody>
      </p:sp>
      <p:sp>
        <p:nvSpPr>
          <p:cNvPr id="7" name="Shape 107"/>
          <p:cNvSpPr/>
          <p:nvPr/>
        </p:nvSpPr>
        <p:spPr>
          <a:xfrm>
            <a:off x="3443844" y="4658939"/>
            <a:ext cx="8338250" cy="1053091"/>
          </a:xfrm>
          <a:prstGeom prst="rect">
            <a:avLst/>
          </a:prstGeom>
          <a:solidFill>
            <a:schemeClr val="accent5">
              <a:alpha val="82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857250" marR="0" lvl="0" indent="-285750" algn="l" rtl="0">
              <a:spcBef>
                <a:spcPts val="0"/>
              </a:spcBef>
              <a:buSzPct val="25000"/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venir Book" charset="0"/>
                <a:ea typeface="Avenir Book" charset="0"/>
                <a:cs typeface="Avenir Book" charset="0"/>
                <a:sym typeface="Georgia"/>
              </a:rPr>
              <a:t>Better “value for money”: they leverage private sector resources to increase the impact of public spending.</a:t>
            </a:r>
          </a:p>
        </p:txBody>
      </p:sp>
      <p:sp>
        <p:nvSpPr>
          <p:cNvPr id="8" name="Shape 110"/>
          <p:cNvSpPr/>
          <p:nvPr/>
        </p:nvSpPr>
        <p:spPr>
          <a:xfrm>
            <a:off x="838198" y="2254510"/>
            <a:ext cx="3163785" cy="963068"/>
          </a:xfrm>
          <a:prstGeom prst="homePlate">
            <a:avLst>
              <a:gd name="adj" fmla="val 50000"/>
            </a:avLst>
          </a:prstGeom>
          <a:solidFill>
            <a:srgbClr val="D0CEC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Georgia"/>
              </a:rPr>
              <a:t>Address market failures</a:t>
            </a:r>
            <a:endParaRPr lang="en" dirty="0">
              <a:solidFill>
                <a:schemeClr val="dk1"/>
              </a:solidFill>
              <a:latin typeface="Avenir Book" charset="0"/>
              <a:ea typeface="Avenir Book" charset="0"/>
              <a:cs typeface="Avenir Book" charset="0"/>
              <a:sym typeface="Georgia"/>
            </a:endParaRPr>
          </a:p>
        </p:txBody>
      </p:sp>
      <p:sp>
        <p:nvSpPr>
          <p:cNvPr id="9" name="Shape 111"/>
          <p:cNvSpPr/>
          <p:nvPr/>
        </p:nvSpPr>
        <p:spPr>
          <a:xfrm>
            <a:off x="838199" y="3433020"/>
            <a:ext cx="3163784" cy="948975"/>
          </a:xfrm>
          <a:prstGeom prst="homePlate">
            <a:avLst>
              <a:gd name="adj" fmla="val 50000"/>
            </a:avLst>
          </a:prstGeom>
          <a:solidFill>
            <a:srgbClr val="D0CEC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Georgia"/>
              </a:rPr>
              <a:t>Improve the quality and equity of services and employment </a:t>
            </a:r>
            <a:endParaRPr lang="en" dirty="0">
              <a:solidFill>
                <a:schemeClr val="dk1"/>
              </a:solidFill>
              <a:latin typeface="Avenir Book" charset="0"/>
              <a:ea typeface="Avenir Book" charset="0"/>
              <a:cs typeface="Avenir Book" charset="0"/>
              <a:sym typeface="Georgia"/>
            </a:endParaRPr>
          </a:p>
        </p:txBody>
      </p:sp>
      <p:sp>
        <p:nvSpPr>
          <p:cNvPr id="10" name="Shape 112"/>
          <p:cNvSpPr/>
          <p:nvPr/>
        </p:nvSpPr>
        <p:spPr>
          <a:xfrm>
            <a:off x="838199" y="4658940"/>
            <a:ext cx="3163784" cy="1053090"/>
          </a:xfrm>
          <a:prstGeom prst="homePlate">
            <a:avLst>
              <a:gd name="adj" fmla="val 50000"/>
            </a:avLst>
          </a:prstGeom>
          <a:solidFill>
            <a:srgbClr val="D0CEC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Avenir Book" charset="0"/>
                <a:ea typeface="Avenir Book" charset="0"/>
                <a:cs typeface="Avenir Book" charset="0"/>
                <a:sym typeface="Georgia"/>
              </a:rPr>
              <a:t>Increase social cohesion and economic benefits</a:t>
            </a:r>
            <a:endParaRPr lang="en" dirty="0">
              <a:solidFill>
                <a:schemeClr val="dk1"/>
              </a:solidFill>
              <a:latin typeface="Avenir Book" charset="0"/>
              <a:ea typeface="Avenir Book" charset="0"/>
              <a:cs typeface="Avenir Book" charset="0"/>
              <a:sym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6488" y="1807699"/>
            <a:ext cx="3065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>
                <a:latin typeface="Andes" charset="0"/>
                <a:ea typeface="Andes" charset="0"/>
                <a:cs typeface="Andes" charset="0"/>
              </a:rPr>
              <a:t>How social enterprises step in</a:t>
            </a:r>
            <a:endParaRPr lang="en-US" sz="1600" i="1" dirty="0">
              <a:latin typeface="Andes" charset="0"/>
              <a:ea typeface="Andes" charset="0"/>
              <a:cs typeface="And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198" y="1807699"/>
            <a:ext cx="3353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ndes" charset="0"/>
                <a:ea typeface="Andes" charset="0"/>
                <a:cs typeface="Andes" charset="0"/>
              </a:rPr>
              <a:t>Public service delivery challenges</a:t>
            </a:r>
          </a:p>
        </p:txBody>
      </p:sp>
    </p:spTree>
    <p:extLst>
      <p:ext uri="{BB962C8B-B14F-4D97-AF65-F5344CB8AC3E}">
        <p14:creationId xmlns:p14="http://schemas.microsoft.com/office/powerpoint/2010/main" val="153894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852" y="153482"/>
            <a:ext cx="9018892" cy="998504"/>
          </a:xfrm>
        </p:spPr>
        <p:txBody>
          <a:bodyPr>
            <a:normAutofit fontScale="90000"/>
          </a:bodyPr>
          <a:lstStyle/>
          <a:p>
            <a:r>
              <a:rPr lang="en-US" dirty="0"/>
              <a:t>However, they face significant growth constraints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965" y="1863074"/>
          <a:ext cx="1122466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ndes" charset="0"/>
                          <a:ea typeface="Andes" charset="0"/>
                          <a:cs typeface="Andes" charset="0"/>
                        </a:rPr>
                        <a:t>Limited access to appropriate capital 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buClr>
                          <a:srgbClr val="0039A6"/>
                        </a:buClr>
                        <a:buFont typeface="Arial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Scarce</a:t>
                      </a: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 early-stage capital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buClr>
                          <a:srgbClr val="0039A6"/>
                        </a:buClr>
                        <a:buFont typeface="Arial" charset="0"/>
                        <a:buChar char="•"/>
                      </a:pP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Reduced ability to secure funding from typical investors due to hybrid business models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endParaRPr lang="en-US" b="0" i="0" baseline="0" dirty="0">
                        <a:solidFill>
                          <a:schemeClr val="tx1"/>
                        </a:solidFill>
                        <a:latin typeface="Andes ExtraLight" charset="0"/>
                        <a:ea typeface="Andes ExtraLight" charset="0"/>
                        <a:cs typeface="Andes ExtraLight" charset="0"/>
                      </a:endParaRP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endParaRPr lang="en-US" b="0" i="0" dirty="0">
                        <a:solidFill>
                          <a:schemeClr val="tx1"/>
                        </a:solidFill>
                        <a:latin typeface="Andes ExtraLight" charset="0"/>
                        <a:ea typeface="Andes ExtraLight" charset="0"/>
                        <a:cs typeface="Andes ExtraLight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ndes" charset="0"/>
                        <a:ea typeface="Andes" charset="0"/>
                        <a:cs typeface="Andes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ndes" charset="0"/>
                          <a:ea typeface="Andes" charset="0"/>
                          <a:cs typeface="Andes" charset="0"/>
                        </a:rPr>
                        <a:t>Volatile revenues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buClr>
                          <a:srgbClr val="0039A6"/>
                        </a:buClr>
                        <a:buFont typeface="Arial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Risky</a:t>
                      </a: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 profiles of customer base</a:t>
                      </a:r>
                    </a:p>
                    <a:p>
                      <a:pPr marL="1200150" lvl="2" indent="-285750">
                        <a:spcBef>
                          <a:spcPts val="0"/>
                        </a:spcBef>
                        <a:buClr>
                          <a:srgbClr val="0039A6"/>
                        </a:buClr>
                        <a:buFont typeface="Arial" charset="0"/>
                        <a:buChar char="•"/>
                      </a:pP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Limited resources (e.g. the elderly)</a:t>
                      </a:r>
                    </a:p>
                    <a:p>
                      <a:pPr marL="1200150" lvl="2" indent="-285750">
                        <a:spcBef>
                          <a:spcPts val="0"/>
                        </a:spcBef>
                        <a:buClr>
                          <a:srgbClr val="0039A6"/>
                        </a:buClr>
                        <a:buFont typeface="Arial" charset="0"/>
                        <a:buChar char="•"/>
                      </a:pP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Lack of awareness about the value of social services offered</a:t>
                      </a:r>
                      <a:endParaRPr lang="en-US" b="0" i="0" dirty="0">
                        <a:solidFill>
                          <a:schemeClr val="tx1"/>
                        </a:solidFill>
                        <a:latin typeface="Andes ExtraLight" charset="0"/>
                        <a:ea typeface="Andes ExtraLight" charset="0"/>
                        <a:cs typeface="Andes ExtraLight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ndes" charset="0"/>
                          <a:ea typeface="Andes" charset="0"/>
                          <a:cs typeface="Andes" charset="0"/>
                        </a:rPr>
                        <a:t>Legal and regulatory barriers</a:t>
                      </a:r>
                    </a:p>
                    <a:p>
                      <a:pPr marL="742950" lvl="1" indent="-285750">
                        <a:buClr>
                          <a:srgbClr val="0039A6"/>
                        </a:buClr>
                        <a:buFont typeface="Arial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Limited ability to secure government </a:t>
                      </a:r>
                    </a:p>
                    <a:p>
                      <a:pPr marL="457200" lvl="1" indent="0">
                        <a:buFont typeface="Arial" charset="0"/>
                        <a:buNone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contracts</a:t>
                      </a: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 or investment capital due to lack </a:t>
                      </a:r>
                    </a:p>
                    <a:p>
                      <a:pPr marL="457200" lvl="1" indent="0">
                        <a:buFont typeface="Arial" charset="0"/>
                        <a:buNone/>
                      </a:pP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of clear legal status</a:t>
                      </a:r>
                    </a:p>
                    <a:p>
                      <a:pPr marL="742950" lvl="1" indent="-285750">
                        <a:buClr>
                          <a:srgbClr val="0039A6"/>
                        </a:buClr>
                        <a:buFont typeface="Arial" charset="0"/>
                        <a:buChar char="•"/>
                      </a:pP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Potentially negative impact on operations</a:t>
                      </a:r>
                      <a:endParaRPr lang="en-US" b="0" i="0" dirty="0">
                        <a:solidFill>
                          <a:schemeClr val="tx1"/>
                        </a:solidFill>
                        <a:latin typeface="Andes ExtraLight" charset="0"/>
                        <a:ea typeface="Andes ExtraLight" charset="0"/>
                        <a:cs typeface="Andes ExtraLight" charset="0"/>
                      </a:endParaRP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endParaRPr lang="en-US" b="1" baseline="0" dirty="0">
                        <a:solidFill>
                          <a:schemeClr val="tx1"/>
                        </a:solidFill>
                        <a:latin typeface="Andes" charset="0"/>
                        <a:ea typeface="Andes" charset="0"/>
                        <a:cs typeface="Andes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ndes" charset="0"/>
                        <a:ea typeface="Andes" charset="0"/>
                        <a:cs typeface="Andes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ndes" charset="0"/>
                          <a:ea typeface="Andes" charset="0"/>
                          <a:cs typeface="Andes" charset="0"/>
                        </a:rPr>
                        <a:t>Reduced capacity </a:t>
                      </a:r>
                    </a:p>
                    <a:p>
                      <a:pPr marL="742950" lvl="1" indent="-285750">
                        <a:buClr>
                          <a:srgbClr val="0039A6"/>
                        </a:buClr>
                        <a:buFont typeface="Arial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Problematic focus on double</a:t>
                      </a: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 or triple </a:t>
                      </a:r>
                    </a:p>
                    <a:p>
                      <a:pPr marL="457200" lvl="1" indent="0">
                        <a:buFont typeface="Arial" charset="0"/>
                        <a:buNone/>
                      </a:pP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bottom line </a:t>
                      </a:r>
                    </a:p>
                    <a:p>
                      <a:pPr marL="742950" lvl="1" indent="-285750">
                        <a:buClr>
                          <a:srgbClr val="0039A6"/>
                        </a:buClr>
                        <a:buFont typeface="Arial" charset="0"/>
                        <a:buChar char="•"/>
                      </a:pP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Limited financial resources</a:t>
                      </a:r>
                    </a:p>
                    <a:p>
                      <a:pPr marL="742950" lvl="1" indent="-285750">
                        <a:buClr>
                          <a:srgbClr val="0039A6"/>
                        </a:buClr>
                        <a:buFont typeface="Arial" charset="0"/>
                        <a:buChar char="•"/>
                      </a:pPr>
                      <a:r>
                        <a:rPr lang="en-US" b="0" i="0" baseline="0" dirty="0">
                          <a:solidFill>
                            <a:schemeClr val="tx1"/>
                          </a:solidFill>
                          <a:latin typeface="Andes ExtraLight" charset="0"/>
                          <a:ea typeface="Andes ExtraLight" charset="0"/>
                          <a:cs typeface="Andes ExtraLight" charset="0"/>
                        </a:rPr>
                        <a:t>Lack of qualified human resources</a:t>
                      </a:r>
                      <a:endParaRPr lang="en-US" b="0" i="0" dirty="0">
                        <a:solidFill>
                          <a:schemeClr val="tx1"/>
                        </a:solidFill>
                        <a:latin typeface="Andes ExtraLight" charset="0"/>
                        <a:ea typeface="Andes ExtraLight" charset="0"/>
                        <a:cs typeface="Andes ExtraLight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88" y="1823635"/>
            <a:ext cx="574907" cy="574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9269" y="1857088"/>
            <a:ext cx="541454" cy="541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888" y="3987489"/>
            <a:ext cx="595766" cy="595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9269" y="3998536"/>
            <a:ext cx="573671" cy="57367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30723" y="6360667"/>
            <a:ext cx="365760" cy="365760"/>
          </a:xfrm>
        </p:spPr>
        <p:txBody>
          <a:bodyPr/>
          <a:lstStyle/>
          <a:p>
            <a:fld id="{1BD8FCA4-C433-E749-8762-888E24892B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7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08D20-381D-4899-AFD1-695C34D8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800" y="627158"/>
            <a:ext cx="7729728" cy="1188720"/>
          </a:xfrm>
        </p:spPr>
        <p:txBody>
          <a:bodyPr/>
          <a:lstStyle/>
          <a:p>
            <a:r>
              <a:rPr lang="en-US" dirty="0"/>
              <a:t>Scaling UP</a:t>
            </a:r>
            <a:br>
              <a:rPr lang="en-US" dirty="0"/>
            </a:br>
            <a:r>
              <a:rPr lang="en-US" dirty="0"/>
              <a:t>Opportunities and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C9F0B-655D-4C20-9283-74C62BE4E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24200" y="2704687"/>
            <a:ext cx="5943600" cy="33432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196F2CB-F40D-4989-BE85-45562F19AC00}"/>
              </a:ext>
            </a:extLst>
          </p:cNvPr>
          <p:cNvSpPr/>
          <p:nvPr/>
        </p:nvSpPr>
        <p:spPr>
          <a:xfrm>
            <a:off x="1993900" y="2704687"/>
            <a:ext cx="596900" cy="5846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413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15399E-5AAA-4FDC-B984-7A739687192F}"/>
              </a:ext>
            </a:extLst>
          </p:cNvPr>
          <p:cNvSpPr/>
          <p:nvPr/>
        </p:nvSpPr>
        <p:spPr>
          <a:xfrm>
            <a:off x="1993900" y="5433253"/>
            <a:ext cx="596900" cy="5846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413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68F37B-9727-4C7F-94CF-B1376FC80D57}"/>
              </a:ext>
            </a:extLst>
          </p:cNvPr>
          <p:cNvSpPr/>
          <p:nvPr/>
        </p:nvSpPr>
        <p:spPr>
          <a:xfrm>
            <a:off x="1993900" y="4081875"/>
            <a:ext cx="596900" cy="5846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413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9C1C45-98A5-4038-8181-CBD67C6C40FB}"/>
              </a:ext>
            </a:extLst>
          </p:cNvPr>
          <p:cNvSpPr/>
          <p:nvPr/>
        </p:nvSpPr>
        <p:spPr>
          <a:xfrm>
            <a:off x="9309100" y="5433253"/>
            <a:ext cx="596900" cy="58461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413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586A30-79C0-4524-B8D6-D90E8CF331A4}"/>
              </a:ext>
            </a:extLst>
          </p:cNvPr>
          <p:cNvSpPr/>
          <p:nvPr/>
        </p:nvSpPr>
        <p:spPr>
          <a:xfrm>
            <a:off x="9309100" y="2704686"/>
            <a:ext cx="596900" cy="58461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413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91F9F8-E9CF-4E31-B62B-9EFB0A4D8922}"/>
              </a:ext>
            </a:extLst>
          </p:cNvPr>
          <p:cNvSpPr/>
          <p:nvPr/>
        </p:nvSpPr>
        <p:spPr>
          <a:xfrm>
            <a:off x="9296400" y="4081876"/>
            <a:ext cx="596900" cy="58461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413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21D5ED-5B1D-47EA-A4D9-89CEB583E1BB}"/>
              </a:ext>
            </a:extLst>
          </p:cNvPr>
          <p:cNvSpPr/>
          <p:nvPr/>
        </p:nvSpPr>
        <p:spPr>
          <a:xfrm>
            <a:off x="2895600" y="6047962"/>
            <a:ext cx="5997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hlinkClick r:id="rId4"/>
              </a:rPr>
              <a:t>Scaling up social enterprise innovations: Approaches and lessons</a:t>
            </a:r>
            <a:r>
              <a:rPr lang="en-US" sz="1600" dirty="0"/>
              <a:t> – Joint WB- Brookings paper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AB3522-6753-41F8-9EE3-477DF4EB6BF2}"/>
              </a:ext>
            </a:extLst>
          </p:cNvPr>
          <p:cNvSpPr txBox="1"/>
          <p:nvPr/>
        </p:nvSpPr>
        <p:spPr>
          <a:xfrm>
            <a:off x="368300" y="2704686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Demand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5073C5-2C87-4D6B-836C-A4DD4C3549A5}"/>
              </a:ext>
            </a:extLst>
          </p:cNvPr>
          <p:cNvSpPr txBox="1"/>
          <p:nvPr/>
        </p:nvSpPr>
        <p:spPr>
          <a:xfrm>
            <a:off x="374650" y="4161060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Partners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B9610-EBF0-4BA9-8F26-1F80E6EE1ED5}"/>
              </a:ext>
            </a:extLst>
          </p:cNvPr>
          <p:cNvSpPr txBox="1"/>
          <p:nvPr/>
        </p:nvSpPr>
        <p:spPr>
          <a:xfrm>
            <a:off x="406400" y="5248505"/>
            <a:ext cx="1714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Sector growth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F12C6-0257-44F4-AA9A-B1F2B8CDC7B0}"/>
              </a:ext>
            </a:extLst>
          </p:cNvPr>
          <p:cNvSpPr txBox="1"/>
          <p:nvPr/>
        </p:nvSpPr>
        <p:spPr>
          <a:xfrm>
            <a:off x="10198100" y="5427749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253C2-C889-47A4-A0FE-F1E4DFF02F89}"/>
              </a:ext>
            </a:extLst>
          </p:cNvPr>
          <p:cNvSpPr txBox="1"/>
          <p:nvPr/>
        </p:nvSpPr>
        <p:spPr>
          <a:xfrm>
            <a:off x="10198100" y="4081875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Policy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BC7C4-76F2-4670-831D-C10513C417BE}"/>
              </a:ext>
            </a:extLst>
          </p:cNvPr>
          <p:cNvSpPr txBox="1"/>
          <p:nvPr/>
        </p:nvSpPr>
        <p:spPr>
          <a:xfrm>
            <a:off x="10147300" y="2747876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Funding</a:t>
            </a:r>
          </a:p>
        </p:txBody>
      </p:sp>
      <p:pic>
        <p:nvPicPr>
          <p:cNvPr id="28" name="Graphic 27" descr="Line arrow Counter clockwise curve">
            <a:extLst>
              <a:ext uri="{FF2B5EF4-FFF2-40B4-BE49-F238E27FC236}">
                <a16:creationId xmlns:a16="http://schemas.microsoft.com/office/drawing/2014/main" id="{FC8DBADB-87EA-4450-B5FF-FF5CA4052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589272">
            <a:off x="1065193" y="973894"/>
            <a:ext cx="1793913" cy="1793913"/>
          </a:xfrm>
          <a:prstGeom prst="rect">
            <a:avLst/>
          </a:prstGeom>
        </p:spPr>
      </p:pic>
      <p:pic>
        <p:nvPicPr>
          <p:cNvPr id="30" name="Graphic 29" descr="Line arrow Clockwise curve">
            <a:extLst>
              <a:ext uri="{FF2B5EF4-FFF2-40B4-BE49-F238E27FC236}">
                <a16:creationId xmlns:a16="http://schemas.microsoft.com/office/drawing/2014/main" id="{CFADAD4D-EFFC-419F-835A-E587EAFB3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724992">
            <a:off x="9127632" y="982285"/>
            <a:ext cx="1809501" cy="18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472965" y="2118732"/>
            <a:ext cx="3923448" cy="3901064"/>
            <a:chOff x="656326" y="1059582"/>
            <a:chExt cx="1906833" cy="1980223"/>
          </a:xfrm>
        </p:grpSpPr>
        <p:sp useBgFill="1">
          <p:nvSpPr>
            <p:cNvPr id="4" name="TextBox 3"/>
            <p:cNvSpPr txBox="1"/>
            <p:nvPr/>
          </p:nvSpPr>
          <p:spPr>
            <a:xfrm>
              <a:off x="1171909" y="1059582"/>
              <a:ext cx="1391250" cy="1980222"/>
            </a:xfrm>
            <a:prstGeom prst="rect">
              <a:avLst/>
            </a:prstGeom>
            <a:ln w="3175">
              <a:solidFill>
                <a:schemeClr val="accent5"/>
              </a:solidFill>
            </a:ln>
          </p:spPr>
          <p:txBody>
            <a:bodyPr wrap="square" lIns="182880" tIns="121920" rIns="182880" bIns="121920" rtlCol="0">
              <a:noAutofit/>
            </a:bodyPr>
            <a:lstStyle/>
            <a:p>
              <a:r>
                <a:rPr lang="en-US" sz="2000" dirty="0">
                  <a:latin typeface="Andes" charset="0"/>
                  <a:ea typeface="Andes" charset="0"/>
                  <a:cs typeface="Andes" charset="0"/>
                </a:rPr>
                <a:t>Financial Mechanisms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Concessional loans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Grants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Impact bonds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Guarantee funds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 err="1">
                  <a:latin typeface="Andes ExtraLight" charset="0"/>
                  <a:ea typeface="Andes ExtraLight" charset="0"/>
                  <a:cs typeface="Andes ExtraLight" charset="0"/>
                </a:rPr>
                <a:t>Subcidies</a:t>
              </a:r>
              <a:endParaRPr lang="en-US" sz="2000" dirty="0">
                <a:latin typeface="Andes ExtraLight" charset="0"/>
                <a:ea typeface="Andes ExtraLight" charset="0"/>
                <a:cs typeface="Andes ExtraLight" charset="0"/>
              </a:endParaRP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Outcome Funding/Pay-for-Results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Public Procurement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-114493" y="1830404"/>
              <a:ext cx="1980220" cy="438581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FFFFFF"/>
                </a:solidFill>
                <a:latin typeface="Andes" charset="0"/>
                <a:ea typeface="Andes" charset="0"/>
                <a:cs typeface="Andes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26440" y="1993427"/>
              <a:ext cx="1980221" cy="112533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3200" dirty="0">
                <a:solidFill>
                  <a:schemeClr val="bg1"/>
                </a:solidFill>
                <a:latin typeface="Andes" charset="0"/>
                <a:ea typeface="Andes" charset="0"/>
                <a:cs typeface="Andes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1007001" y="1241353"/>
              <a:ext cx="216024" cy="11560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ndes" charset="0"/>
                <a:ea typeface="Andes" charset="0"/>
                <a:cs typeface="Andes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527555" y="2118732"/>
            <a:ext cx="3540559" cy="3901068"/>
            <a:chOff x="2667818" y="1059582"/>
            <a:chExt cx="2109800" cy="1980223"/>
          </a:xfrm>
        </p:grpSpPr>
        <p:sp useBgFill="1">
          <p:nvSpPr>
            <p:cNvPr id="8" name="TextBox 7"/>
            <p:cNvSpPr txBox="1"/>
            <p:nvPr/>
          </p:nvSpPr>
          <p:spPr>
            <a:xfrm>
              <a:off x="3183401" y="1059582"/>
              <a:ext cx="1594217" cy="1980222"/>
            </a:xfrm>
            <a:prstGeom prst="rect">
              <a:avLst/>
            </a:prstGeom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lIns="182880" tIns="121920" rIns="182880" bIns="121920" rtlCol="0">
              <a:noAutofit/>
            </a:bodyPr>
            <a:lstStyle/>
            <a:p>
              <a:r>
                <a:rPr lang="en-US" sz="2000" dirty="0">
                  <a:latin typeface="Andes" charset="0"/>
                  <a:ea typeface="Andes" charset="0"/>
                  <a:cs typeface="Andes" charset="0"/>
                </a:rPr>
                <a:t>Regulatory measures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Standards and certifications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Tax incentives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1896999" y="1830404"/>
              <a:ext cx="1980220" cy="438581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FFFFFF"/>
                </a:solidFill>
                <a:latin typeface="Andes" charset="0"/>
                <a:ea typeface="Andes" charset="0"/>
                <a:cs typeface="Ande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137932" y="1993427"/>
              <a:ext cx="1980221" cy="11253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3200" dirty="0">
                <a:solidFill>
                  <a:schemeClr val="bg1"/>
                </a:solidFill>
                <a:latin typeface="Andes" charset="0"/>
                <a:ea typeface="Andes" charset="0"/>
                <a:cs typeface="Andes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3018493" y="1241353"/>
              <a:ext cx="216024" cy="11560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ndes" charset="0"/>
                <a:ea typeface="Andes" charset="0"/>
                <a:cs typeface="Andes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199257" y="2118732"/>
            <a:ext cx="3582839" cy="3901066"/>
            <a:chOff x="4679310" y="1059582"/>
            <a:chExt cx="1906833" cy="1980223"/>
          </a:xfrm>
        </p:grpSpPr>
        <p:sp useBgFill="1">
          <p:nvSpPr>
            <p:cNvPr id="12" name="TextBox 11"/>
            <p:cNvSpPr txBox="1"/>
            <p:nvPr/>
          </p:nvSpPr>
          <p:spPr>
            <a:xfrm>
              <a:off x="5194893" y="1059582"/>
              <a:ext cx="1391250" cy="1980222"/>
            </a:xfrm>
            <a:prstGeom prst="rect">
              <a:avLst/>
            </a:prstGeom>
            <a:ln w="31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lIns="182880" tIns="121920" rIns="182880" bIns="121920" rtlCol="0">
              <a:noAutofit/>
            </a:bodyPr>
            <a:lstStyle/>
            <a:p>
              <a:r>
                <a:rPr lang="en-US" sz="2000" dirty="0">
                  <a:latin typeface="Andes" charset="0"/>
                  <a:ea typeface="Andes" charset="0"/>
                  <a:cs typeface="Andes" charset="0"/>
                </a:rPr>
                <a:t>Capacity development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Extension services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Business development skills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000" dirty="0">
                  <a:latin typeface="Andes ExtraLight" charset="0"/>
                  <a:ea typeface="Andes ExtraLight" charset="0"/>
                  <a:cs typeface="Andes ExtraLight" charset="0"/>
                </a:rPr>
                <a:t>Support to intermediary organizations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908491" y="1830404"/>
              <a:ext cx="1980220" cy="438581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FFFFFF"/>
                </a:solidFill>
                <a:latin typeface="Andes" charset="0"/>
                <a:ea typeface="Andes" charset="0"/>
                <a:cs typeface="Ande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149424" y="1993427"/>
              <a:ext cx="1980221" cy="112533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3200" dirty="0">
                <a:solidFill>
                  <a:schemeClr val="bg1"/>
                </a:solidFill>
                <a:latin typeface="Andes" charset="0"/>
                <a:ea typeface="Andes" charset="0"/>
                <a:cs typeface="Andes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5029985" y="1241353"/>
              <a:ext cx="216024" cy="11560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ndes" charset="0"/>
                <a:ea typeface="Andes" charset="0"/>
                <a:cs typeface="Ande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5" y="206063"/>
            <a:ext cx="11355688" cy="997095"/>
          </a:xfrm>
        </p:spPr>
        <p:txBody>
          <a:bodyPr>
            <a:normAutofit fontScale="90000"/>
          </a:bodyPr>
          <a:lstStyle/>
          <a:p>
            <a:r>
              <a:rPr lang="en-US" dirty="0"/>
              <a:t>Government interventions can stimulate the supply for SE goods and services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11599216" y="6286177"/>
            <a:ext cx="365760" cy="365760"/>
          </a:xfrm>
        </p:spPr>
        <p:txBody>
          <a:bodyPr/>
          <a:lstStyle/>
          <a:p>
            <a:fld id="{1BD8FCA4-C433-E749-8762-888E24892B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6775-AB11-4589-8641-12021E83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900" y="464339"/>
            <a:ext cx="7729728" cy="1188720"/>
          </a:xfrm>
        </p:spPr>
        <p:txBody>
          <a:bodyPr/>
          <a:lstStyle/>
          <a:p>
            <a:r>
              <a:rPr lang="en-US" dirty="0"/>
              <a:t>i. outcome funding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29C0D8-6AD3-42C2-AD2D-4D6F5A279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563521"/>
              </p:ext>
            </p:extLst>
          </p:nvPr>
        </p:nvGraphicFramePr>
        <p:xfrm>
          <a:off x="845574" y="2576591"/>
          <a:ext cx="10500851" cy="148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Coins">
            <a:extLst>
              <a:ext uri="{FF2B5EF4-FFF2-40B4-BE49-F238E27FC236}">
                <a16:creationId xmlns:a16="http://schemas.microsoft.com/office/drawing/2014/main" id="{E272AD78-4741-4282-B284-62B32ABBC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2575" y="4308269"/>
            <a:ext cx="914400" cy="978297"/>
          </a:xfrm>
          <a:prstGeom prst="rect">
            <a:avLst/>
          </a:prstGeom>
        </p:spPr>
      </p:pic>
      <p:pic>
        <p:nvPicPr>
          <p:cNvPr id="12" name="Graphic 11" descr="Group of people">
            <a:extLst>
              <a:ext uri="{FF2B5EF4-FFF2-40B4-BE49-F238E27FC236}">
                <a16:creationId xmlns:a16="http://schemas.microsoft.com/office/drawing/2014/main" id="{2D2CA2DB-4A30-4E2B-9308-BA3AD49F3C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30415" y="4113809"/>
            <a:ext cx="1257344" cy="1257344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4B4BD758-EEC0-446F-BBA2-175380E48A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04862" y="4285281"/>
            <a:ext cx="914400" cy="914400"/>
          </a:xfrm>
          <a:prstGeom prst="rect">
            <a:avLst/>
          </a:prstGeom>
        </p:spPr>
      </p:pic>
      <p:pic>
        <p:nvPicPr>
          <p:cNvPr id="22" name="Graphic 21" descr="Coins">
            <a:extLst>
              <a:ext uri="{FF2B5EF4-FFF2-40B4-BE49-F238E27FC236}">
                <a16:creationId xmlns:a16="http://schemas.microsoft.com/office/drawing/2014/main" id="{BBE37EB9-F998-478E-9999-5E8DA4D2C3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36365" y="4340217"/>
            <a:ext cx="914400" cy="914400"/>
          </a:xfrm>
          <a:prstGeom prst="rect">
            <a:avLst/>
          </a:prstGeom>
        </p:spPr>
      </p:pic>
      <p:pic>
        <p:nvPicPr>
          <p:cNvPr id="24" name="Graphic 23" descr="Group brainstorm">
            <a:extLst>
              <a:ext uri="{FF2B5EF4-FFF2-40B4-BE49-F238E27FC236}">
                <a16:creationId xmlns:a16="http://schemas.microsoft.com/office/drawing/2014/main" id="{AE609FBB-FBB3-4142-8A48-0F54B65C2A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88121" y="4285281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C2B5BD-5FC2-47F8-B4C1-1036A9886E53}"/>
              </a:ext>
            </a:extLst>
          </p:cNvPr>
          <p:cNvSpPr txBox="1"/>
          <p:nvPr/>
        </p:nvSpPr>
        <p:spPr>
          <a:xfrm>
            <a:off x="985829" y="2108246"/>
            <a:ext cx="4529138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Privatize the risk and execution…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C88283-4761-478A-897B-3D6452DD5002}"/>
              </a:ext>
            </a:extLst>
          </p:cNvPr>
          <p:cNvSpPr txBox="1"/>
          <p:nvPr/>
        </p:nvSpPr>
        <p:spPr>
          <a:xfrm>
            <a:off x="9043988" y="2100263"/>
            <a:ext cx="242887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..only pay for the results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E4E3882-1010-4917-95D9-E8BDED0599DB}"/>
              </a:ext>
            </a:extLst>
          </p:cNvPr>
          <p:cNvSpPr/>
          <p:nvPr/>
        </p:nvSpPr>
        <p:spPr>
          <a:xfrm>
            <a:off x="845574" y="3311912"/>
            <a:ext cx="10500851" cy="3189249"/>
          </a:xfrm>
          <a:prstGeom prst="arc">
            <a:avLst>
              <a:gd name="adj1" fmla="val 20934735"/>
              <a:gd name="adj2" fmla="val 11448896"/>
            </a:avLst>
          </a:prstGeom>
          <a:ln w="63500">
            <a:solidFill>
              <a:schemeClr val="tx2">
                <a:lumMod val="60000"/>
                <a:lumOff val="40000"/>
              </a:schemeClr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2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115780" y="3356992"/>
            <a:ext cx="1358056" cy="1358056"/>
          </a:xfrm>
          <a:prstGeom prst="ellipse">
            <a:avLst/>
          </a:prstGeom>
          <a:solidFill>
            <a:schemeClr val="accent3">
              <a:alpha val="91000"/>
            </a:schemeClr>
          </a:solidFill>
          <a:ln w="952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ndes ExtraLight" charset="0"/>
              <a:ea typeface="Andes ExtraLight" charset="0"/>
              <a:cs typeface="Andes ExtraLight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437262" y="4331419"/>
            <a:ext cx="1358056" cy="1358053"/>
          </a:xfrm>
          <a:prstGeom prst="ellipse">
            <a:avLst/>
          </a:prstGeom>
          <a:solidFill>
            <a:srgbClr val="D52B1E">
              <a:alpha val="91000"/>
            </a:srgbClr>
          </a:solidFill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ndes ExtraLight" charset="0"/>
              <a:ea typeface="Andes ExtraLight" charset="0"/>
              <a:cs typeface="Andes ExtraLight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472813" y="1408145"/>
            <a:ext cx="1358056" cy="1358053"/>
          </a:xfrm>
          <a:prstGeom prst="ellipse">
            <a:avLst/>
          </a:prstGeom>
          <a:solidFill>
            <a:schemeClr val="accent5">
              <a:alpha val="91000"/>
            </a:schemeClr>
          </a:solidFill>
          <a:ln w="9525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ndes ExtraLight" charset="0"/>
              <a:ea typeface="Andes ExtraLight" charset="0"/>
              <a:cs typeface="Andes ExtraLight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758745" y="5305843"/>
            <a:ext cx="1358056" cy="1358056"/>
          </a:xfrm>
          <a:prstGeom prst="ellipse">
            <a:avLst/>
          </a:prstGeom>
          <a:solidFill>
            <a:srgbClr val="0039A6">
              <a:alpha val="91000"/>
            </a:srgbClr>
          </a:solidFill>
          <a:ln w="952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ndes ExtraLight" charset="0"/>
              <a:ea typeface="Andes ExtraLight" charset="0"/>
              <a:cs typeface="Andes ExtraLight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96831" y="6159142"/>
            <a:ext cx="3064717" cy="510268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latin typeface="Andes" charset="0"/>
                <a:ea typeface="Andes" charset="0"/>
                <a:cs typeface="Andes" charset="0"/>
              </a:rPr>
              <a:t>Government identifies a social need/outcome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693559" y="5232052"/>
            <a:ext cx="3064717" cy="912173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latin typeface="Andes" charset="0"/>
                <a:ea typeface="Andes" charset="0"/>
                <a:cs typeface="Andes" charset="0"/>
              </a:rPr>
              <a:t>Government identifies the appropriate instrument to incentivize private providers  to deliver the identified outcome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388004" y="4258386"/>
            <a:ext cx="3064717" cy="711220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latin typeface="Andes" charset="0"/>
                <a:ea typeface="Andes" charset="0"/>
                <a:cs typeface="Andes" charset="0"/>
              </a:rPr>
              <a:t>Call for competitive  offer with clear articulation of social and service or goods requirements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082449" y="3284719"/>
            <a:ext cx="3064717" cy="711220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latin typeface="Andes" charset="0"/>
                <a:ea typeface="Andes" charset="0"/>
                <a:cs typeface="Andes" charset="0"/>
              </a:rPr>
              <a:t>Selected non-state provider(s) begins work. Government develops reporting framework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776896" y="2311052"/>
            <a:ext cx="3064717" cy="912173"/>
          </a:xfrm>
          <a:prstGeom prst="rect">
            <a:avLst/>
          </a:prstGeom>
        </p:spPr>
        <p:txBody>
          <a:bodyPr wrap="square" lIns="243840" rIns="24384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467" dirty="0">
                <a:latin typeface="Andes" charset="0"/>
                <a:ea typeface="Andes" charset="0"/>
                <a:cs typeface="Andes" charset="0"/>
              </a:rPr>
              <a:t>If the agreement is fulfilled, social outcome is delivered in addition to benefits of traditional procurement</a:t>
            </a:r>
          </a:p>
        </p:txBody>
      </p:sp>
      <p:sp>
        <p:nvSpPr>
          <p:cNvPr id="61" name="Oval 60"/>
          <p:cNvSpPr/>
          <p:nvPr/>
        </p:nvSpPr>
        <p:spPr>
          <a:xfrm>
            <a:off x="659533" y="5274364"/>
            <a:ext cx="513387" cy="513387"/>
          </a:xfrm>
          <a:prstGeom prst="ellipse">
            <a:avLst/>
          </a:prstGeom>
          <a:solidFill>
            <a:srgbClr val="105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b="1" dirty="0">
                <a:latin typeface="Andes" charset="0"/>
                <a:ea typeface="Andes" charset="0"/>
                <a:cs typeface="Andes" charset="0"/>
              </a:rPr>
              <a:t>1</a:t>
            </a:r>
          </a:p>
        </p:txBody>
      </p:sp>
      <p:sp>
        <p:nvSpPr>
          <p:cNvPr id="62" name="Oval 61"/>
          <p:cNvSpPr/>
          <p:nvPr/>
        </p:nvSpPr>
        <p:spPr>
          <a:xfrm>
            <a:off x="2419469" y="4246588"/>
            <a:ext cx="513387" cy="513387"/>
          </a:xfrm>
          <a:prstGeom prst="ellipse">
            <a:avLst/>
          </a:prstGeom>
          <a:solidFill>
            <a:srgbClr val="DE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b="1" dirty="0">
                <a:latin typeface="Andes" charset="0"/>
                <a:ea typeface="Andes" charset="0"/>
                <a:cs typeface="Andes" charset="0"/>
              </a:rPr>
              <a:t>2</a:t>
            </a:r>
          </a:p>
        </p:txBody>
      </p:sp>
      <p:sp>
        <p:nvSpPr>
          <p:cNvPr id="63" name="Oval 62"/>
          <p:cNvSpPr/>
          <p:nvPr/>
        </p:nvSpPr>
        <p:spPr>
          <a:xfrm>
            <a:off x="4105460" y="3240338"/>
            <a:ext cx="513387" cy="5133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b="1" dirty="0">
                <a:latin typeface="Andes" charset="0"/>
                <a:ea typeface="Andes" charset="0"/>
                <a:cs typeface="Andes" charset="0"/>
              </a:rPr>
              <a:t>3</a:t>
            </a:r>
          </a:p>
        </p:txBody>
      </p:sp>
      <p:sp>
        <p:nvSpPr>
          <p:cNvPr id="65" name="Oval 64"/>
          <p:cNvSpPr/>
          <p:nvPr/>
        </p:nvSpPr>
        <p:spPr>
          <a:xfrm>
            <a:off x="7441954" y="1333770"/>
            <a:ext cx="513387" cy="5133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b="1" dirty="0">
                <a:latin typeface="Andes" charset="0"/>
                <a:ea typeface="Andes" charset="0"/>
                <a:cs typeface="Andes" charset="0"/>
              </a:rPr>
              <a:t>5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020734" y="5374788"/>
            <a:ext cx="495451" cy="256948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720116" y="4395073"/>
            <a:ext cx="495451" cy="256948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393854" y="3410521"/>
            <a:ext cx="495451" cy="256948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093236" y="2430806"/>
            <a:ext cx="495451" cy="256948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69711" y="1580587"/>
            <a:ext cx="3568889" cy="1094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en-US" dirty="0">
                <a:latin typeface="Andes" charset="0"/>
                <a:ea typeface="Andes" charset="0"/>
                <a:cs typeface="Andes" charset="0"/>
              </a:rPr>
              <a:t>Incorporating social outcomes as performance requirements, in addition to goods or services to be delivered. 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794297" y="2382569"/>
            <a:ext cx="1358056" cy="1358053"/>
          </a:xfrm>
          <a:prstGeom prst="ellipse">
            <a:avLst/>
          </a:prstGeom>
          <a:solidFill>
            <a:schemeClr val="accent4">
              <a:alpha val="91000"/>
            </a:schemeClr>
          </a:solidFill>
          <a:ln w="952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ndes ExtraLight" charset="0"/>
              <a:ea typeface="Andes ExtraLight" charset="0"/>
              <a:cs typeface="Andes ExtraLight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723534" y="2261967"/>
            <a:ext cx="513387" cy="5133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9000"/>
              </a:lnSpc>
            </a:pPr>
            <a:r>
              <a:rPr lang="en-US" sz="2133" b="1" dirty="0">
                <a:latin typeface="Andes" charset="0"/>
                <a:ea typeface="Andes" charset="0"/>
                <a:cs typeface="Andes" charset="0"/>
              </a:rPr>
              <a:t>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4155" y="86723"/>
            <a:ext cx="7729728" cy="1188720"/>
          </a:xfrm>
        </p:spPr>
        <p:txBody>
          <a:bodyPr>
            <a:normAutofit/>
          </a:bodyPr>
          <a:lstStyle/>
          <a:p>
            <a:r>
              <a:rPr lang="en-US" sz="2800" dirty="0"/>
              <a:t>II. Social Procurement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1579804" y="6298139"/>
            <a:ext cx="365760" cy="365760"/>
          </a:xfrm>
        </p:spPr>
        <p:txBody>
          <a:bodyPr/>
          <a:lstStyle/>
          <a:p>
            <a:fld id="{1BD8FCA4-C433-E749-8762-888E24892BE5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546153" y="5782384"/>
            <a:ext cx="3526201" cy="384839"/>
          </a:xfrm>
        </p:spPr>
        <p:txBody>
          <a:bodyPr/>
          <a:lstStyle/>
          <a:p>
            <a:pPr algn="l"/>
            <a:r>
              <a:rPr lang="en-US" dirty="0"/>
              <a:t>Adapted from C. Navarrete Moreno, 2016. Procuring Social Impact. </a:t>
            </a:r>
          </a:p>
        </p:txBody>
      </p:sp>
    </p:spTree>
    <p:extLst>
      <p:ext uri="{BB962C8B-B14F-4D97-AF65-F5344CB8AC3E}">
        <p14:creationId xmlns:p14="http://schemas.microsoft.com/office/powerpoint/2010/main" val="2387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5" grpId="0" animBg="1"/>
      <p:bldP spid="69" grpId="0" animBg="1"/>
      <p:bldP spid="64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18B8BB3-BCB1-433E-8F38-D14B6426B069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3" ma:contentTypeDescription="Create a new document." ma:contentTypeScope="" ma:versionID="a5902b6137f6f3ecff6f5b524d9f056a">
  <xsd:schema xmlns:xsd="http://www.w3.org/2001/XMLSchema" xmlns:xs="http://www.w3.org/2001/XMLSchema" xmlns:p="http://schemas.microsoft.com/office/2006/metadata/properties" xmlns:ns3="aa3449fd-d373-417f-9c8d-cf261ce8b785" xmlns:ns4="eda4fd43-f936-4ced-9b4a-46c1ef7d5473" targetNamespace="http://schemas.microsoft.com/office/2006/metadata/properties" ma:root="true" ma:fieldsID="6607a526c6ff650961fa42a5e0748431" ns3:_="" ns4:_="">
    <xsd:import namespace="aa3449fd-d373-417f-9c8d-cf261ce8b785"/>
    <xsd:import namespace="eda4fd43-f936-4ced-9b4a-46c1ef7d5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56CD27-1060-493E-ACD1-B7CEC7CAD175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da4fd43-f936-4ced-9b4a-46c1ef7d5473"/>
    <ds:schemaRef ds:uri="http://schemas.microsoft.com/office/infopath/2007/PartnerControls"/>
    <ds:schemaRef ds:uri="aa3449fd-d373-417f-9c8d-cf261ce8b785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F44B2F-FC8A-4296-8484-C1E693415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7E50E0-5720-47F8-AB67-DC8C5CF9EE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449fd-d373-417f-9c8d-cf261ce8b785"/>
    <ds:schemaRef ds:uri="eda4fd43-f936-4ced-9b4a-46c1ef7d5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756</Words>
  <Application>Microsoft Office PowerPoint</Application>
  <PresentationFormat>Widescreen</PresentationFormat>
  <Paragraphs>123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Andes</vt:lpstr>
      <vt:lpstr>Andes ExtraLight</vt:lpstr>
      <vt:lpstr>Arial</vt:lpstr>
      <vt:lpstr>Avenir Book</vt:lpstr>
      <vt:lpstr>Calibri</vt:lpstr>
      <vt:lpstr>Century Gothic</vt:lpstr>
      <vt:lpstr>Gill Sans MT</vt:lpstr>
      <vt:lpstr>Parcel</vt:lpstr>
      <vt:lpstr>PowerPoint Presentation</vt:lpstr>
      <vt:lpstr>One of the first Challenges: the definition</vt:lpstr>
      <vt:lpstr>Social enterprises are valuable partners for Governments</vt:lpstr>
      <vt:lpstr>However, they face significant growth constraints</vt:lpstr>
      <vt:lpstr>Scaling UP Opportunities and Challenges</vt:lpstr>
      <vt:lpstr>Government interventions can stimulate the supply for SE goods and services</vt:lpstr>
      <vt:lpstr>i. outcome funding</vt:lpstr>
      <vt:lpstr>II. Social Procurement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A. Tinsley</dc:creator>
  <cp:lastModifiedBy>Natalia Agapitova</cp:lastModifiedBy>
  <cp:revision>7</cp:revision>
  <dcterms:created xsi:type="dcterms:W3CDTF">2019-11-07T19:39:59Z</dcterms:created>
  <dcterms:modified xsi:type="dcterms:W3CDTF">2024-03-14T16:32:37Z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