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handoutMasterIdLst>
    <p:handoutMasterId r:id="rId10"/>
  </p:handoutMasterIdLst>
  <p:sldIdLst>
    <p:sldId id="268" r:id="rId2"/>
    <p:sldId id="269" r:id="rId3"/>
    <p:sldId id="2636" r:id="rId4"/>
    <p:sldId id="2635" r:id="rId5"/>
    <p:sldId id="279" r:id="rId6"/>
    <p:sldId id="2637" r:id="rId7"/>
    <p:sldId id="265" r:id="rId8"/>
  </p:sldIdLst>
  <p:sldSz cx="18288000" cy="10287000"/>
  <p:notesSz cx="9144000" cy="6858000"/>
  <p:embeddedFontLst>
    <p:embeddedFont>
      <p:font typeface="Montserrat" panose="00000500000000000000" pitchFamily="2" charset="0"/>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4"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29" autoAdjust="0"/>
    <p:restoredTop sz="72385" autoAdjust="0"/>
  </p:normalViewPr>
  <p:slideViewPr>
    <p:cSldViewPr>
      <p:cViewPr varScale="1">
        <p:scale>
          <a:sx n="31" d="100"/>
          <a:sy n="31" d="100"/>
        </p:scale>
        <p:origin x="1746" y="60"/>
      </p:cViewPr>
      <p:guideLst>
        <p:guide orient="horz" pos="264"/>
        <p:guide pos="57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66" d="100"/>
          <a:sy n="66" d="100"/>
        </p:scale>
        <p:origin x="207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DA578E-87F3-9788-25AF-ECAEA941702A}"/>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x-none"/>
          </a:p>
        </p:txBody>
      </p:sp>
      <p:sp>
        <p:nvSpPr>
          <p:cNvPr id="3" name="Date Placeholder 2">
            <a:extLst>
              <a:ext uri="{FF2B5EF4-FFF2-40B4-BE49-F238E27FC236}">
                <a16:creationId xmlns:a16="http://schemas.microsoft.com/office/drawing/2014/main" id="{F7C07085-001F-7475-CF1D-87EFD7D3CFF6}"/>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36B2D5C7-B76D-D04D-AB72-524871A44D15}" type="datetimeFigureOut">
              <a:rPr lang="x-none" smtClean="0"/>
              <a:t>17/03/2024</a:t>
            </a:fld>
            <a:endParaRPr lang="x-none"/>
          </a:p>
        </p:txBody>
      </p:sp>
      <p:sp>
        <p:nvSpPr>
          <p:cNvPr id="4" name="Footer Placeholder 3">
            <a:extLst>
              <a:ext uri="{FF2B5EF4-FFF2-40B4-BE49-F238E27FC236}">
                <a16:creationId xmlns:a16="http://schemas.microsoft.com/office/drawing/2014/main" id="{A1D837E2-1101-E0C1-A0B4-92A2025F034B}"/>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x-none"/>
          </a:p>
        </p:txBody>
      </p:sp>
      <p:sp>
        <p:nvSpPr>
          <p:cNvPr id="5" name="Slide Number Placeholder 4">
            <a:extLst>
              <a:ext uri="{FF2B5EF4-FFF2-40B4-BE49-F238E27FC236}">
                <a16:creationId xmlns:a16="http://schemas.microsoft.com/office/drawing/2014/main" id="{6F9DC99F-8039-A231-273B-29320111B0F6}"/>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4C730FB-1586-1F43-9BF1-BC3FF0C15992}" type="slidenum">
              <a:rPr lang="x-none" smtClean="0"/>
              <a:t>‹#›</a:t>
            </a:fld>
            <a:endParaRPr lang="x-none"/>
          </a:p>
        </p:txBody>
      </p:sp>
    </p:spTree>
    <p:extLst>
      <p:ext uri="{BB962C8B-B14F-4D97-AF65-F5344CB8AC3E}">
        <p14:creationId xmlns:p14="http://schemas.microsoft.com/office/powerpoint/2010/main" val="1235425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17E928DA-D0C4-40C6-B6AE-384390ED32FD}" type="datetimeFigureOut">
              <a:rPr lang="es-MX" smtClean="0"/>
              <a:t>17/03/2024</a:t>
            </a:fld>
            <a:endParaRPr lang="es-MX"/>
          </a:p>
        </p:txBody>
      </p:sp>
      <p:sp>
        <p:nvSpPr>
          <p:cNvPr id="4" name="Marcador de imagen de diapositiva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BD8D683E-85C6-4E10-A243-52E0F99E0322}" type="slidenum">
              <a:rPr lang="es-MX" smtClean="0"/>
              <a:t>‹#›</a:t>
            </a:fld>
            <a:endParaRPr lang="es-MX"/>
          </a:p>
        </p:txBody>
      </p:sp>
    </p:spTree>
    <p:extLst>
      <p:ext uri="{BB962C8B-B14F-4D97-AF65-F5344CB8AC3E}">
        <p14:creationId xmlns:p14="http://schemas.microsoft.com/office/powerpoint/2010/main" val="978298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D8D683E-85C6-4E10-A243-52E0F99E0322}" type="slidenum">
              <a:rPr lang="es-MX" smtClean="0"/>
              <a:t>1</a:t>
            </a:fld>
            <a:endParaRPr lang="es-MX"/>
          </a:p>
        </p:txBody>
      </p:sp>
    </p:spTree>
    <p:extLst>
      <p:ext uri="{BB962C8B-B14F-4D97-AF65-F5344CB8AC3E}">
        <p14:creationId xmlns:p14="http://schemas.microsoft.com/office/powerpoint/2010/main" val="726545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B1AF8-7EB6-A2DB-1DF7-29388B224B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1FC1FC-94D5-0667-2A0E-2056D749D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566777-3225-546F-B826-E9A9B1E53D3D}"/>
              </a:ext>
            </a:extLst>
          </p:cNvPr>
          <p:cNvSpPr>
            <a:spLocks noGrp="1"/>
          </p:cNvSpPr>
          <p:nvPr>
            <p:ph type="body" idx="1"/>
          </p:nvPr>
        </p:nvSpPr>
        <p:spPr/>
        <p:txBody>
          <a:bodyPr/>
          <a:lstStyle/>
          <a:p>
            <a:endParaRPr lang="es-MX" noProof="0" dirty="0"/>
          </a:p>
        </p:txBody>
      </p:sp>
      <p:sp>
        <p:nvSpPr>
          <p:cNvPr id="4" name="Slide Number Placeholder 3">
            <a:extLst>
              <a:ext uri="{FF2B5EF4-FFF2-40B4-BE49-F238E27FC236}">
                <a16:creationId xmlns:a16="http://schemas.microsoft.com/office/drawing/2014/main" id="{861C68BB-983B-DA04-63DC-8D15DF063B51}"/>
              </a:ext>
            </a:extLst>
          </p:cNvPr>
          <p:cNvSpPr>
            <a:spLocks noGrp="1"/>
          </p:cNvSpPr>
          <p:nvPr>
            <p:ph type="sldNum" sz="quarter" idx="5"/>
          </p:nvPr>
        </p:nvSpPr>
        <p:spPr/>
        <p:txBody>
          <a:bodyPr/>
          <a:lstStyle/>
          <a:p>
            <a:fld id="{BD8D683E-85C6-4E10-A243-52E0F99E0322}" type="slidenum">
              <a:rPr lang="es-MX" smtClean="0"/>
              <a:t>2</a:t>
            </a:fld>
            <a:endParaRPr lang="es-MX"/>
          </a:p>
        </p:txBody>
      </p:sp>
    </p:spTree>
    <p:extLst>
      <p:ext uri="{BB962C8B-B14F-4D97-AF65-F5344CB8AC3E}">
        <p14:creationId xmlns:p14="http://schemas.microsoft.com/office/powerpoint/2010/main" val="1273946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B1AF8-7EB6-A2DB-1DF7-29388B224B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1FC1FC-94D5-0667-2A0E-2056D749D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566777-3225-546F-B826-E9A9B1E53D3D}"/>
              </a:ext>
            </a:extLst>
          </p:cNvPr>
          <p:cNvSpPr>
            <a:spLocks noGrp="1"/>
          </p:cNvSpPr>
          <p:nvPr>
            <p:ph type="body" idx="1"/>
          </p:nvPr>
        </p:nvSpPr>
        <p:spPr/>
        <p:txBody>
          <a:bodyPr/>
          <a:lstStyle/>
          <a:p>
            <a:r>
              <a:rPr lang="es-ES" dirty="0"/>
              <a:t>Para</a:t>
            </a:r>
            <a:endParaRPr lang="es-MX" noProof="0" dirty="0"/>
          </a:p>
        </p:txBody>
      </p:sp>
      <p:sp>
        <p:nvSpPr>
          <p:cNvPr id="4" name="Slide Number Placeholder 3">
            <a:extLst>
              <a:ext uri="{FF2B5EF4-FFF2-40B4-BE49-F238E27FC236}">
                <a16:creationId xmlns:a16="http://schemas.microsoft.com/office/drawing/2014/main" id="{861C68BB-983B-DA04-63DC-8D15DF063B51}"/>
              </a:ext>
            </a:extLst>
          </p:cNvPr>
          <p:cNvSpPr>
            <a:spLocks noGrp="1"/>
          </p:cNvSpPr>
          <p:nvPr>
            <p:ph type="sldNum" sz="quarter" idx="5"/>
          </p:nvPr>
        </p:nvSpPr>
        <p:spPr/>
        <p:txBody>
          <a:bodyPr/>
          <a:lstStyle/>
          <a:p>
            <a:fld id="{BD8D683E-85C6-4E10-A243-52E0F99E0322}" type="slidenum">
              <a:rPr lang="es-MX" smtClean="0"/>
              <a:t>3</a:t>
            </a:fld>
            <a:endParaRPr lang="es-MX"/>
          </a:p>
        </p:txBody>
      </p:sp>
    </p:spTree>
    <p:extLst>
      <p:ext uri="{BB962C8B-B14F-4D97-AF65-F5344CB8AC3E}">
        <p14:creationId xmlns:p14="http://schemas.microsoft.com/office/powerpoint/2010/main" val="3452733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B1AF8-7EB6-A2DB-1DF7-29388B224B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1FC1FC-94D5-0667-2A0E-2056D749D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566777-3225-546F-B826-E9A9B1E53D3D}"/>
              </a:ext>
            </a:extLst>
          </p:cNvPr>
          <p:cNvSpPr>
            <a:spLocks noGrp="1"/>
          </p:cNvSpPr>
          <p:nvPr>
            <p:ph type="body" idx="1"/>
          </p:nvPr>
        </p:nvSpPr>
        <p:spPr/>
        <p:txBody>
          <a:bodyPr/>
          <a:lstStyle/>
          <a:p>
            <a:endParaRPr lang="es-MX" noProof="0" dirty="0"/>
          </a:p>
        </p:txBody>
      </p:sp>
      <p:sp>
        <p:nvSpPr>
          <p:cNvPr id="4" name="Slide Number Placeholder 3">
            <a:extLst>
              <a:ext uri="{FF2B5EF4-FFF2-40B4-BE49-F238E27FC236}">
                <a16:creationId xmlns:a16="http://schemas.microsoft.com/office/drawing/2014/main" id="{861C68BB-983B-DA04-63DC-8D15DF063B51}"/>
              </a:ext>
            </a:extLst>
          </p:cNvPr>
          <p:cNvSpPr>
            <a:spLocks noGrp="1"/>
          </p:cNvSpPr>
          <p:nvPr>
            <p:ph type="sldNum" sz="quarter" idx="5"/>
          </p:nvPr>
        </p:nvSpPr>
        <p:spPr/>
        <p:txBody>
          <a:bodyPr/>
          <a:lstStyle/>
          <a:p>
            <a:fld id="{BD8D683E-85C6-4E10-A243-52E0F99E0322}" type="slidenum">
              <a:rPr lang="es-MX" smtClean="0"/>
              <a:t>4</a:t>
            </a:fld>
            <a:endParaRPr lang="es-MX"/>
          </a:p>
        </p:txBody>
      </p:sp>
    </p:spTree>
    <p:extLst>
      <p:ext uri="{BB962C8B-B14F-4D97-AF65-F5344CB8AC3E}">
        <p14:creationId xmlns:p14="http://schemas.microsoft.com/office/powerpoint/2010/main" val="3021699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75226-E67A-BBB3-9E86-EBFDB3F1E3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A56FD2-056E-522D-733B-A9F27FC2B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E6C018-A026-F1D9-3111-2ED92BC51615}"/>
              </a:ext>
            </a:extLst>
          </p:cNvPr>
          <p:cNvSpPr>
            <a:spLocks noGrp="1"/>
          </p:cNvSpPr>
          <p:nvPr>
            <p:ph type="body" idx="1"/>
          </p:nvPr>
        </p:nvSpPr>
        <p:spPr/>
        <p:txBody>
          <a:bodyPr/>
          <a:lstStyle/>
          <a:p>
            <a:endParaRPr lang="es-MX" noProof="0" dirty="0"/>
          </a:p>
        </p:txBody>
      </p:sp>
      <p:sp>
        <p:nvSpPr>
          <p:cNvPr id="4" name="Slide Number Placeholder 3">
            <a:extLst>
              <a:ext uri="{FF2B5EF4-FFF2-40B4-BE49-F238E27FC236}">
                <a16:creationId xmlns:a16="http://schemas.microsoft.com/office/drawing/2014/main" id="{EE1B41EE-1B13-2A39-4D0E-52080E773F5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8D683E-85C6-4E10-A243-52E0F99E0322}" type="slidenum">
              <a:rPr kumimoji="0" lang="es-MX"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MX"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8295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B1AF8-7EB6-A2DB-1DF7-29388B224B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1FC1FC-94D5-0667-2A0E-2056D749D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566777-3225-546F-B826-E9A9B1E53D3D}"/>
              </a:ext>
            </a:extLst>
          </p:cNvPr>
          <p:cNvSpPr>
            <a:spLocks noGrp="1"/>
          </p:cNvSpPr>
          <p:nvPr>
            <p:ph type="body" idx="1"/>
          </p:nvPr>
        </p:nvSpPr>
        <p:spPr/>
        <p:txBody>
          <a:bodyPr/>
          <a:lstStyle/>
          <a:p>
            <a:endParaRPr lang="es-MX" noProof="0" dirty="0"/>
          </a:p>
        </p:txBody>
      </p:sp>
      <p:sp>
        <p:nvSpPr>
          <p:cNvPr id="4" name="Slide Number Placeholder 3">
            <a:extLst>
              <a:ext uri="{FF2B5EF4-FFF2-40B4-BE49-F238E27FC236}">
                <a16:creationId xmlns:a16="http://schemas.microsoft.com/office/drawing/2014/main" id="{861C68BB-983B-DA04-63DC-8D15DF063B51}"/>
              </a:ext>
            </a:extLst>
          </p:cNvPr>
          <p:cNvSpPr>
            <a:spLocks noGrp="1"/>
          </p:cNvSpPr>
          <p:nvPr>
            <p:ph type="sldNum" sz="quarter" idx="5"/>
          </p:nvPr>
        </p:nvSpPr>
        <p:spPr/>
        <p:txBody>
          <a:bodyPr/>
          <a:lstStyle/>
          <a:p>
            <a:fld id="{BD8D683E-85C6-4E10-A243-52E0F99E0322}" type="slidenum">
              <a:rPr lang="es-MX" smtClean="0"/>
              <a:t>6</a:t>
            </a:fld>
            <a:endParaRPr lang="es-MX"/>
          </a:p>
        </p:txBody>
      </p:sp>
    </p:spTree>
    <p:extLst>
      <p:ext uri="{BB962C8B-B14F-4D97-AF65-F5344CB8AC3E}">
        <p14:creationId xmlns:p14="http://schemas.microsoft.com/office/powerpoint/2010/main" val="599441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5"/>
          </p:nvPr>
        </p:nvSpPr>
        <p:spPr/>
        <p:txBody>
          <a:bodyPr/>
          <a:lstStyle/>
          <a:p>
            <a:fld id="{BD8D683E-85C6-4E10-A243-52E0F99E0322}" type="slidenum">
              <a:rPr lang="es-MX" smtClean="0"/>
              <a:t>7</a:t>
            </a:fld>
            <a:endParaRPr lang="es-MX"/>
          </a:p>
        </p:txBody>
      </p:sp>
    </p:spTree>
    <p:extLst>
      <p:ext uri="{BB962C8B-B14F-4D97-AF65-F5344CB8AC3E}">
        <p14:creationId xmlns:p14="http://schemas.microsoft.com/office/powerpoint/2010/main" val="437504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2CA334-05A6-214D-87BB-0E2B656C7FDB}" type="datetime1">
              <a:rPr lang="es-MX" smtClean="0"/>
              <a:t>17/03/2024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C9EAFE-15C6-8847-BBE9-AB24ADDF830C}" type="datetime1">
              <a:rPr lang="es-MX" smtClean="0"/>
              <a:t>17/03/2024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82277-074D-A24D-95F7-A03D44AEBEAD}" type="datetime1">
              <a:rPr lang="es-MX" smtClean="0"/>
              <a:t>17/03/2024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D1A17B-015A-134A-87AE-18B436206572}" type="datetime1">
              <a:rPr lang="es-MX" smtClean="0"/>
              <a:t>17/03/2024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12551D-0C20-B94C-9C87-2A2F3D011A02}" type="datetime1">
              <a:rPr lang="es-MX" smtClean="0"/>
              <a:t>17/03/2024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8A7D1E-20CE-5B44-8EC1-20A1B617A421}" type="datetime1">
              <a:rPr lang="es-MX" smtClean="0"/>
              <a:t>17/03/2024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F300F1-A7AD-FA44-BBEF-E404AA3F52CB}" type="datetime1">
              <a:rPr lang="es-MX" smtClean="0"/>
              <a:t>17/03/2024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9E0102-9B43-3E44-AFC7-A8F10C1C0AC4}" type="datetime1">
              <a:rPr lang="es-MX" smtClean="0"/>
              <a:t>17/03/2024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4C6EBF-5F38-304E-AC5F-B76444980CA4}" type="datetime1">
              <a:rPr lang="es-MX" smtClean="0"/>
              <a:t>17/03/2024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5C015A-317C-F34E-8B0F-35BA9E38DE3C}" type="datetime1">
              <a:rPr lang="es-MX" smtClean="0"/>
              <a:t>17/03/2024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88A85C-CFA2-F14C-9CB5-F22B97A5BC00}" type="datetime1">
              <a:rPr lang="es-MX" smtClean="0"/>
              <a:t>17/03/2024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198319-4930-784F-85B4-80BBC84A521F}" type="datetime1">
              <a:rPr lang="es-MX" smtClean="0"/>
              <a:t>17/03/2024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Freeform 13">
            <a:extLst>
              <a:ext uri="{FF2B5EF4-FFF2-40B4-BE49-F238E27FC236}">
                <a16:creationId xmlns:a16="http://schemas.microsoft.com/office/drawing/2014/main" id="{39984EC7-A5EB-9A06-DCFE-AFC42262B4B4}"/>
              </a:ext>
            </a:extLst>
          </p:cNvPr>
          <p:cNvSpPr/>
          <p:nvPr/>
        </p:nvSpPr>
        <p:spPr>
          <a:xfrm>
            <a:off x="1143004" y="540726"/>
            <a:ext cx="3353380" cy="2338197"/>
          </a:xfrm>
          <a:custGeom>
            <a:avLst/>
            <a:gdLst/>
            <a:ahLst/>
            <a:cxnLst/>
            <a:rect l="l" t="t" r="r" b="b"/>
            <a:pathLst>
              <a:path w="7136244" h="4975857">
                <a:moveTo>
                  <a:pt x="0" y="0"/>
                </a:moveTo>
                <a:lnTo>
                  <a:pt x="7136243" y="0"/>
                </a:lnTo>
                <a:lnTo>
                  <a:pt x="7136243" y="4975857"/>
                </a:lnTo>
                <a:lnTo>
                  <a:pt x="0" y="4975857"/>
                </a:lnTo>
                <a:lnTo>
                  <a:pt x="0" y="0"/>
                </a:lnTo>
                <a:close/>
              </a:path>
            </a:pathLst>
          </a:custGeom>
          <a:blipFill>
            <a:blip r:embed="rId4"/>
            <a:stretch>
              <a:fillRect/>
            </a:stretch>
          </a:blipFill>
        </p:spPr>
        <p:txBody>
          <a:bodyPr/>
          <a:lstStyle/>
          <a:p>
            <a:endParaRPr lang="es-MX"/>
          </a:p>
        </p:txBody>
      </p:sp>
      <p:sp>
        <p:nvSpPr>
          <p:cNvPr id="6" name="4 CuadroTexto">
            <a:extLst>
              <a:ext uri="{FF2B5EF4-FFF2-40B4-BE49-F238E27FC236}">
                <a16:creationId xmlns:a16="http://schemas.microsoft.com/office/drawing/2014/main" id="{9317CDA2-EA75-4B64-CE35-ECB81D32F445}"/>
              </a:ext>
            </a:extLst>
          </p:cNvPr>
          <p:cNvSpPr txBox="1"/>
          <p:nvPr/>
        </p:nvSpPr>
        <p:spPr>
          <a:xfrm>
            <a:off x="1066800" y="4751844"/>
            <a:ext cx="8077200" cy="2677656"/>
          </a:xfrm>
          <a:prstGeom prst="rect">
            <a:avLst/>
          </a:prstGeom>
          <a:noFill/>
        </p:spPr>
        <p:txBody>
          <a:bodyPr wrap="square" rtlCol="0">
            <a:spAutoFit/>
          </a:bodyPr>
          <a:lstStyle/>
          <a:p>
            <a:r>
              <a:rPr lang="en-US" sz="4200" dirty="0">
                <a:solidFill>
                  <a:srgbClr val="008F74"/>
                </a:solidFill>
                <a:latin typeface="Montserrat" panose="00000500000000000000" pitchFamily="2" charset="0"/>
              </a:rPr>
              <a:t>Scaling Youth Employment in Response to Opportunities Created by the Energy Transition</a:t>
            </a:r>
            <a:endParaRPr lang="es-ES" sz="4200" dirty="0">
              <a:solidFill>
                <a:srgbClr val="008F74"/>
              </a:solidFill>
              <a:latin typeface="Montserrat" panose="00000500000000000000" pitchFamily="2" charset="0"/>
            </a:endParaRPr>
          </a:p>
        </p:txBody>
      </p:sp>
      <p:sp>
        <p:nvSpPr>
          <p:cNvPr id="8" name="6 CuadroTexto">
            <a:extLst>
              <a:ext uri="{FF2B5EF4-FFF2-40B4-BE49-F238E27FC236}">
                <a16:creationId xmlns:a16="http://schemas.microsoft.com/office/drawing/2014/main" id="{7E069C36-1F78-1E5F-4582-7733A7B8AC56}"/>
              </a:ext>
            </a:extLst>
          </p:cNvPr>
          <p:cNvSpPr txBox="1"/>
          <p:nvPr/>
        </p:nvSpPr>
        <p:spPr>
          <a:xfrm>
            <a:off x="15011400" y="9284002"/>
            <a:ext cx="2419252" cy="553998"/>
          </a:xfrm>
          <a:prstGeom prst="rect">
            <a:avLst/>
          </a:prstGeom>
          <a:noFill/>
        </p:spPr>
        <p:txBody>
          <a:bodyPr wrap="none" rtlCol="0">
            <a:spAutoFit/>
          </a:bodyPr>
          <a:lstStyle/>
          <a:p>
            <a:r>
              <a:rPr lang="es-MX" sz="3000" dirty="0">
                <a:solidFill>
                  <a:schemeClr val="bg1"/>
                </a:solidFill>
                <a:latin typeface="Montserrat" panose="00000500000000000000" pitchFamily="2" charset="0"/>
                <a:ea typeface="Open Sans" panose="020B0606030504020204" pitchFamily="34" charset="0"/>
                <a:cs typeface="Open Sans" panose="020B0606030504020204" pitchFamily="34" charset="0"/>
              </a:rPr>
              <a:t>ina.com.mx</a:t>
            </a:r>
          </a:p>
        </p:txBody>
      </p:sp>
      <p:sp>
        <p:nvSpPr>
          <p:cNvPr id="3" name="CuadroTexto 1">
            <a:extLst>
              <a:ext uri="{FF2B5EF4-FFF2-40B4-BE49-F238E27FC236}">
                <a16:creationId xmlns:a16="http://schemas.microsoft.com/office/drawing/2014/main" id="{8D6EBA45-2E4B-C948-750B-5B9E72FBBF85}"/>
              </a:ext>
            </a:extLst>
          </p:cNvPr>
          <p:cNvSpPr txBox="1"/>
          <p:nvPr/>
        </p:nvSpPr>
        <p:spPr>
          <a:xfrm>
            <a:off x="2725101" y="9360946"/>
            <a:ext cx="7315858"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3000" dirty="0" err="1">
                <a:solidFill>
                  <a:srgbClr val="2B8156"/>
                </a:solidFill>
                <a:latin typeface="Montserrat" panose="00000500000000000000" pitchFamily="2" charset="0"/>
              </a:rPr>
              <a:t>Committed</a:t>
            </a:r>
            <a:r>
              <a:rPr lang="es-MX" sz="3000" dirty="0">
                <a:solidFill>
                  <a:srgbClr val="2B8156"/>
                </a:solidFill>
                <a:latin typeface="Montserrat" panose="00000500000000000000" pitchFamily="2" charset="0"/>
              </a:rPr>
              <a:t> </a:t>
            </a:r>
            <a:r>
              <a:rPr lang="es-MX" sz="3000" dirty="0" err="1">
                <a:solidFill>
                  <a:srgbClr val="2B8156"/>
                </a:solidFill>
                <a:latin typeface="Montserrat" panose="00000500000000000000" pitchFamily="2" charset="0"/>
              </a:rPr>
              <a:t>to</a:t>
            </a:r>
            <a:r>
              <a:rPr lang="es-MX" sz="3000" dirty="0">
                <a:solidFill>
                  <a:srgbClr val="2B8156"/>
                </a:solidFill>
                <a:latin typeface="Montserrat" panose="00000500000000000000" pitchFamily="2" charset="0"/>
              </a:rPr>
              <a:t> </a:t>
            </a:r>
            <a:r>
              <a:rPr lang="es-MX" sz="3000" dirty="0" err="1">
                <a:solidFill>
                  <a:srgbClr val="2B8156"/>
                </a:solidFill>
                <a:latin typeface="Montserrat" panose="00000500000000000000" pitchFamily="2" charset="0"/>
              </a:rPr>
              <a:t>the</a:t>
            </a:r>
            <a:r>
              <a:rPr lang="es-MX" sz="3000" dirty="0">
                <a:solidFill>
                  <a:srgbClr val="2B8156"/>
                </a:solidFill>
                <a:latin typeface="Montserrat" panose="00000500000000000000" pitchFamily="2" charset="0"/>
              </a:rPr>
              <a:t> Future </a:t>
            </a:r>
            <a:r>
              <a:rPr lang="es-MX" sz="3000" dirty="0" err="1">
                <a:solidFill>
                  <a:srgbClr val="2B8156"/>
                </a:solidFill>
                <a:latin typeface="Montserrat" panose="00000500000000000000" pitchFamily="2" charset="0"/>
              </a:rPr>
              <a:t>of</a:t>
            </a:r>
            <a:r>
              <a:rPr lang="es-MX" sz="3000" dirty="0">
                <a:solidFill>
                  <a:srgbClr val="2B8156"/>
                </a:solidFill>
                <a:latin typeface="Montserrat" panose="00000500000000000000" pitchFamily="2" charset="0"/>
              </a:rPr>
              <a:t> </a:t>
            </a:r>
            <a:r>
              <a:rPr lang="es-MX" sz="3000" dirty="0" err="1">
                <a:solidFill>
                  <a:srgbClr val="2B8156"/>
                </a:solidFill>
                <a:latin typeface="Montserrat" panose="00000500000000000000" pitchFamily="2" charset="0"/>
              </a:rPr>
              <a:t>Mobility</a:t>
            </a:r>
            <a:endParaRPr lang="es-MX" sz="3000" dirty="0">
              <a:solidFill>
                <a:srgbClr val="2B8156"/>
              </a:solidFill>
              <a:latin typeface="Montserrat" panose="00000500000000000000" pitchFamily="2" charset="0"/>
            </a:endParaRPr>
          </a:p>
        </p:txBody>
      </p:sp>
      <p:sp>
        <p:nvSpPr>
          <p:cNvPr id="4" name="TextBox 3">
            <a:extLst>
              <a:ext uri="{FF2B5EF4-FFF2-40B4-BE49-F238E27FC236}">
                <a16:creationId xmlns:a16="http://schemas.microsoft.com/office/drawing/2014/main" id="{548914D3-3137-7977-BF42-F1A449625378}"/>
              </a:ext>
            </a:extLst>
          </p:cNvPr>
          <p:cNvSpPr txBox="1"/>
          <p:nvPr/>
        </p:nvSpPr>
        <p:spPr>
          <a:xfrm>
            <a:off x="1066800" y="3213437"/>
            <a:ext cx="6934200" cy="1015663"/>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buFontTx/>
              <a:buNone/>
              <a:tabLst/>
              <a:defRPr/>
            </a:pPr>
            <a:r>
              <a:rPr lang="es-MX" sz="3000" dirty="0">
                <a:solidFill>
                  <a:schemeClr val="bg1">
                    <a:lumMod val="50000"/>
                  </a:schemeClr>
                </a:solidFill>
                <a:latin typeface="Montserrat" panose="00000500000000000000" pitchFamily="2" charset="0"/>
              </a:rPr>
              <a:t>Automotive </a:t>
            </a:r>
            <a:r>
              <a:rPr lang="es-MX" sz="3000" dirty="0" err="1">
                <a:solidFill>
                  <a:schemeClr val="bg1">
                    <a:lumMod val="50000"/>
                  </a:schemeClr>
                </a:solidFill>
                <a:latin typeface="Montserrat" panose="00000500000000000000" pitchFamily="2" charset="0"/>
              </a:rPr>
              <a:t>Parts</a:t>
            </a:r>
            <a:r>
              <a:rPr lang="es-MX" sz="3000" dirty="0">
                <a:solidFill>
                  <a:schemeClr val="bg1">
                    <a:lumMod val="50000"/>
                  </a:schemeClr>
                </a:solidFill>
                <a:latin typeface="Montserrat" panose="00000500000000000000" pitchFamily="2" charset="0"/>
              </a:rPr>
              <a:t> </a:t>
            </a:r>
            <a:r>
              <a:rPr lang="es-MX" sz="3000" dirty="0" err="1">
                <a:solidFill>
                  <a:schemeClr val="bg1">
                    <a:lumMod val="50000"/>
                  </a:schemeClr>
                </a:solidFill>
                <a:latin typeface="Montserrat" panose="00000500000000000000" pitchFamily="2" charset="0"/>
              </a:rPr>
              <a:t>Manufacturers</a:t>
            </a:r>
            <a:r>
              <a:rPr lang="es-MX" sz="3000" dirty="0">
                <a:solidFill>
                  <a:schemeClr val="bg1">
                    <a:lumMod val="50000"/>
                  </a:schemeClr>
                </a:solidFill>
                <a:latin typeface="Montserrat" panose="00000500000000000000" pitchFamily="2" charset="0"/>
              </a:rPr>
              <a:t>’ </a:t>
            </a:r>
            <a:r>
              <a:rPr lang="es-MX" sz="3000" dirty="0" err="1">
                <a:solidFill>
                  <a:schemeClr val="bg1">
                    <a:lumMod val="50000"/>
                  </a:schemeClr>
                </a:solidFill>
                <a:latin typeface="Montserrat" panose="00000500000000000000" pitchFamily="2" charset="0"/>
              </a:rPr>
              <a:t>Association</a:t>
            </a:r>
            <a:r>
              <a:rPr lang="es-MX" sz="3000" dirty="0">
                <a:solidFill>
                  <a:schemeClr val="bg1">
                    <a:lumMod val="50000"/>
                  </a:schemeClr>
                </a:solidFill>
                <a:latin typeface="Montserrat" panose="00000500000000000000" pitchFamily="2" charset="0"/>
              </a:rPr>
              <a:t> </a:t>
            </a:r>
            <a:r>
              <a:rPr lang="es-MX" sz="3000" dirty="0" err="1">
                <a:solidFill>
                  <a:schemeClr val="bg1">
                    <a:lumMod val="50000"/>
                  </a:schemeClr>
                </a:solidFill>
                <a:latin typeface="Montserrat" panose="00000500000000000000" pitchFamily="2" charset="0"/>
              </a:rPr>
              <a:t>of</a:t>
            </a:r>
            <a:r>
              <a:rPr lang="es-MX" sz="3000" dirty="0">
                <a:solidFill>
                  <a:schemeClr val="bg1">
                    <a:lumMod val="50000"/>
                  </a:schemeClr>
                </a:solidFill>
                <a:latin typeface="Montserrat" panose="00000500000000000000" pitchFamily="2" charset="0"/>
              </a:rPr>
              <a:t> </a:t>
            </a:r>
            <a:r>
              <a:rPr lang="es-MX" sz="3000" dirty="0" err="1">
                <a:solidFill>
                  <a:schemeClr val="bg1">
                    <a:lumMod val="50000"/>
                  </a:schemeClr>
                </a:solidFill>
                <a:latin typeface="Montserrat" panose="00000500000000000000" pitchFamily="2" charset="0"/>
              </a:rPr>
              <a:t>Mexico</a:t>
            </a:r>
            <a:r>
              <a:rPr lang="es-MX" sz="3000" dirty="0">
                <a:solidFill>
                  <a:schemeClr val="bg1">
                    <a:lumMod val="50000"/>
                  </a:schemeClr>
                </a:solidFill>
                <a:latin typeface="Montserrat" panose="00000500000000000000" pitchFamily="2" charset="0"/>
              </a:rPr>
              <a:t> </a:t>
            </a:r>
          </a:p>
        </p:txBody>
      </p:sp>
    </p:spTree>
    <p:extLst>
      <p:ext uri="{BB962C8B-B14F-4D97-AF65-F5344CB8AC3E}">
        <p14:creationId xmlns:p14="http://schemas.microsoft.com/office/powerpoint/2010/main" val="2552215266"/>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3D50E-730C-49AA-C57F-9191F5A84881}"/>
            </a:ext>
          </a:extLst>
        </p:cNvPr>
        <p:cNvGrpSpPr/>
        <p:nvPr/>
      </p:nvGrpSpPr>
      <p:grpSpPr>
        <a:xfrm>
          <a:off x="0" y="0"/>
          <a:ext cx="0" cy="0"/>
          <a:chOff x="0" y="0"/>
          <a:chExt cx="0" cy="0"/>
        </a:xfrm>
      </p:grpSpPr>
      <p:sp>
        <p:nvSpPr>
          <p:cNvPr id="5" name="Freeform 13">
            <a:extLst>
              <a:ext uri="{FF2B5EF4-FFF2-40B4-BE49-F238E27FC236}">
                <a16:creationId xmlns:a16="http://schemas.microsoft.com/office/drawing/2014/main" id="{5905C738-E82D-083E-D93A-54584889C880}"/>
              </a:ext>
            </a:extLst>
          </p:cNvPr>
          <p:cNvSpPr/>
          <p:nvPr/>
        </p:nvSpPr>
        <p:spPr>
          <a:xfrm>
            <a:off x="1143004" y="540726"/>
            <a:ext cx="3353380" cy="2338197"/>
          </a:xfrm>
          <a:custGeom>
            <a:avLst/>
            <a:gdLst/>
            <a:ahLst/>
            <a:cxnLst/>
            <a:rect l="l" t="t" r="r" b="b"/>
            <a:pathLst>
              <a:path w="7136244" h="4975857">
                <a:moveTo>
                  <a:pt x="0" y="0"/>
                </a:moveTo>
                <a:lnTo>
                  <a:pt x="7136243" y="0"/>
                </a:lnTo>
                <a:lnTo>
                  <a:pt x="7136243" y="4975857"/>
                </a:lnTo>
                <a:lnTo>
                  <a:pt x="0" y="4975857"/>
                </a:lnTo>
                <a:lnTo>
                  <a:pt x="0" y="0"/>
                </a:lnTo>
                <a:close/>
              </a:path>
            </a:pathLst>
          </a:custGeom>
          <a:blipFill>
            <a:blip r:embed="rId3"/>
            <a:stretch>
              <a:fillRect/>
            </a:stretch>
          </a:blipFill>
        </p:spPr>
        <p:txBody>
          <a:bodyPr/>
          <a:lstStyle/>
          <a:p>
            <a:endParaRPr lang="es-MX"/>
          </a:p>
        </p:txBody>
      </p:sp>
      <p:sp>
        <p:nvSpPr>
          <p:cNvPr id="7" name="TextBox 6">
            <a:extLst>
              <a:ext uri="{FF2B5EF4-FFF2-40B4-BE49-F238E27FC236}">
                <a16:creationId xmlns:a16="http://schemas.microsoft.com/office/drawing/2014/main" id="{FB5B15B5-CD5E-ABDE-69C7-C55D72A6DEE5}"/>
              </a:ext>
            </a:extLst>
          </p:cNvPr>
          <p:cNvSpPr txBox="1"/>
          <p:nvPr/>
        </p:nvSpPr>
        <p:spPr>
          <a:xfrm>
            <a:off x="1143004" y="3529238"/>
            <a:ext cx="4343396" cy="4247317"/>
          </a:xfrm>
          <a:prstGeom prst="rect">
            <a:avLst/>
          </a:prstGeom>
          <a:noFill/>
        </p:spPr>
        <p:txBody>
          <a:bodyPr wrap="square">
            <a:spAutoFit/>
          </a:bodyPr>
          <a:lstStyle/>
          <a:p>
            <a:r>
              <a:rPr lang="en-US" sz="3000" dirty="0">
                <a:solidFill>
                  <a:srgbClr val="002060"/>
                </a:solidFill>
                <a:latin typeface="Montserrat" panose="00000500000000000000" pitchFamily="2" charset="0"/>
              </a:rPr>
              <a:t>Founded in 1961, the Automotive Parts Manufacturers’ Association </a:t>
            </a:r>
            <a:r>
              <a:rPr lang="en-US" sz="3000" b="1" dirty="0">
                <a:solidFill>
                  <a:srgbClr val="002060"/>
                </a:solidFill>
                <a:latin typeface="Montserrat" panose="00000500000000000000" pitchFamily="2" charset="0"/>
              </a:rPr>
              <a:t>INA</a:t>
            </a:r>
            <a:r>
              <a:rPr lang="en-US" sz="3000" dirty="0">
                <a:solidFill>
                  <a:srgbClr val="002060"/>
                </a:solidFill>
                <a:latin typeface="Montserrat" panose="00000500000000000000" pitchFamily="2" charset="0"/>
              </a:rPr>
              <a:t> represents more than 700 auto parts manufacturing plants in Mexico.</a:t>
            </a:r>
          </a:p>
          <a:p>
            <a:pPr marL="457200" indent="-457200">
              <a:buFont typeface="Arial" panose="020B0604020202020204" pitchFamily="34" charset="0"/>
              <a:buChar char="•"/>
            </a:pPr>
            <a:endParaRPr lang="en-US" sz="3000" dirty="0">
              <a:solidFill>
                <a:srgbClr val="002060"/>
              </a:solidFill>
              <a:latin typeface="Montserrat" panose="00000500000000000000" pitchFamily="2" charset="0"/>
            </a:endParaRPr>
          </a:p>
        </p:txBody>
      </p:sp>
      <p:pic>
        <p:nvPicPr>
          <p:cNvPr id="8" name="Picture 7">
            <a:extLst>
              <a:ext uri="{FF2B5EF4-FFF2-40B4-BE49-F238E27FC236}">
                <a16:creationId xmlns:a16="http://schemas.microsoft.com/office/drawing/2014/main" id="{77617CC6-1991-CA19-B427-A9BF365FFEF2}"/>
              </a:ext>
            </a:extLst>
          </p:cNvPr>
          <p:cNvPicPr>
            <a:picLocks noChangeAspect="1"/>
          </p:cNvPicPr>
          <p:nvPr/>
        </p:nvPicPr>
        <p:blipFill>
          <a:blip r:embed="rId4"/>
          <a:stretch>
            <a:fillRect/>
          </a:stretch>
        </p:blipFill>
        <p:spPr>
          <a:xfrm>
            <a:off x="5943600" y="1933575"/>
            <a:ext cx="11125200" cy="6257925"/>
          </a:xfrm>
          <a:prstGeom prst="rect">
            <a:avLst/>
          </a:prstGeom>
        </p:spPr>
      </p:pic>
      <p:sp>
        <p:nvSpPr>
          <p:cNvPr id="9" name="CuadroTexto 5">
            <a:extLst>
              <a:ext uri="{FF2B5EF4-FFF2-40B4-BE49-F238E27FC236}">
                <a16:creationId xmlns:a16="http://schemas.microsoft.com/office/drawing/2014/main" id="{EE71CA1C-F7C4-F889-1D7E-3D50D44BF51B}"/>
              </a:ext>
            </a:extLst>
          </p:cNvPr>
          <p:cNvSpPr txBox="1"/>
          <p:nvPr/>
        </p:nvSpPr>
        <p:spPr>
          <a:xfrm>
            <a:off x="7130922" y="800100"/>
            <a:ext cx="9937878" cy="70788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Montserrat" panose="00000500000000000000" pitchFamily="2" charset="0"/>
              </a:rPr>
              <a:t>About us</a:t>
            </a:r>
            <a:endParaRPr kumimoji="0" lang="en-US" sz="4000" b="1" i="0" u="none" strike="noStrike" kern="1200" cap="none" spc="0" normalizeH="0" baseline="0" noProof="0" dirty="0">
              <a:ln>
                <a:noFill/>
              </a:ln>
              <a:solidFill>
                <a:srgbClr val="002060"/>
              </a:solidFill>
              <a:effectLst/>
              <a:uLnTx/>
              <a:uFillTx/>
              <a:latin typeface="Montserrat" panose="00000500000000000000" pitchFamily="2" charset="0"/>
              <a:ea typeface="+mn-ea"/>
              <a:cs typeface="+mn-cs"/>
            </a:endParaRPr>
          </a:p>
        </p:txBody>
      </p:sp>
      <p:sp>
        <p:nvSpPr>
          <p:cNvPr id="10" name="6 CuadroTexto">
            <a:extLst>
              <a:ext uri="{FF2B5EF4-FFF2-40B4-BE49-F238E27FC236}">
                <a16:creationId xmlns:a16="http://schemas.microsoft.com/office/drawing/2014/main" id="{B0B0DFDC-981B-7889-7980-B4B426F45DDB}"/>
              </a:ext>
            </a:extLst>
          </p:cNvPr>
          <p:cNvSpPr txBox="1"/>
          <p:nvPr/>
        </p:nvSpPr>
        <p:spPr>
          <a:xfrm>
            <a:off x="14706600" y="9161502"/>
            <a:ext cx="2419252" cy="553998"/>
          </a:xfrm>
          <a:prstGeom prst="rect">
            <a:avLst/>
          </a:prstGeom>
          <a:noFill/>
        </p:spPr>
        <p:txBody>
          <a:bodyPr wrap="none" rtlCol="0">
            <a:spAutoFit/>
          </a:bodyPr>
          <a:lstStyle/>
          <a:p>
            <a:r>
              <a:rPr lang="es-MX" sz="3000" dirty="0">
                <a:solidFill>
                  <a:schemeClr val="bg1"/>
                </a:solidFill>
                <a:latin typeface="Montserrat" panose="00000500000000000000" pitchFamily="2" charset="0"/>
                <a:ea typeface="Open Sans" panose="020B0606030504020204" pitchFamily="34" charset="0"/>
                <a:cs typeface="Open Sans" panose="020B0606030504020204" pitchFamily="34" charset="0"/>
              </a:rPr>
              <a:t>ina.com.mx</a:t>
            </a:r>
          </a:p>
        </p:txBody>
      </p:sp>
    </p:spTree>
    <p:extLst>
      <p:ext uri="{BB962C8B-B14F-4D97-AF65-F5344CB8AC3E}">
        <p14:creationId xmlns:p14="http://schemas.microsoft.com/office/powerpoint/2010/main" val="2074211846"/>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3D50E-730C-49AA-C57F-9191F5A84881}"/>
            </a:ext>
          </a:extLst>
        </p:cNvPr>
        <p:cNvGrpSpPr/>
        <p:nvPr/>
      </p:nvGrpSpPr>
      <p:grpSpPr>
        <a:xfrm>
          <a:off x="0" y="0"/>
          <a:ext cx="0" cy="0"/>
          <a:chOff x="0" y="0"/>
          <a:chExt cx="0" cy="0"/>
        </a:xfrm>
      </p:grpSpPr>
      <p:sp>
        <p:nvSpPr>
          <p:cNvPr id="5" name="Freeform 13">
            <a:extLst>
              <a:ext uri="{FF2B5EF4-FFF2-40B4-BE49-F238E27FC236}">
                <a16:creationId xmlns:a16="http://schemas.microsoft.com/office/drawing/2014/main" id="{5905C738-E82D-083E-D93A-54584889C880}"/>
              </a:ext>
            </a:extLst>
          </p:cNvPr>
          <p:cNvSpPr/>
          <p:nvPr/>
        </p:nvSpPr>
        <p:spPr>
          <a:xfrm>
            <a:off x="1143004" y="540726"/>
            <a:ext cx="3353380" cy="2338197"/>
          </a:xfrm>
          <a:custGeom>
            <a:avLst/>
            <a:gdLst/>
            <a:ahLst/>
            <a:cxnLst/>
            <a:rect l="l" t="t" r="r" b="b"/>
            <a:pathLst>
              <a:path w="7136244" h="4975857">
                <a:moveTo>
                  <a:pt x="0" y="0"/>
                </a:moveTo>
                <a:lnTo>
                  <a:pt x="7136243" y="0"/>
                </a:lnTo>
                <a:lnTo>
                  <a:pt x="7136243" y="4975857"/>
                </a:lnTo>
                <a:lnTo>
                  <a:pt x="0" y="4975857"/>
                </a:lnTo>
                <a:lnTo>
                  <a:pt x="0" y="0"/>
                </a:lnTo>
                <a:close/>
              </a:path>
            </a:pathLst>
          </a:custGeom>
          <a:blipFill>
            <a:blip r:embed="rId3"/>
            <a:stretch>
              <a:fillRect/>
            </a:stretch>
          </a:blipFill>
        </p:spPr>
        <p:txBody>
          <a:bodyPr/>
          <a:lstStyle/>
          <a:p>
            <a:endParaRPr lang="es-MX"/>
          </a:p>
        </p:txBody>
      </p:sp>
      <p:sp>
        <p:nvSpPr>
          <p:cNvPr id="9" name="CuadroTexto 5">
            <a:extLst>
              <a:ext uri="{FF2B5EF4-FFF2-40B4-BE49-F238E27FC236}">
                <a16:creationId xmlns:a16="http://schemas.microsoft.com/office/drawing/2014/main" id="{EE71CA1C-F7C4-F889-1D7E-3D50D44BF51B}"/>
              </a:ext>
            </a:extLst>
          </p:cNvPr>
          <p:cNvSpPr txBox="1"/>
          <p:nvPr/>
        </p:nvSpPr>
        <p:spPr>
          <a:xfrm>
            <a:off x="5105400" y="800100"/>
            <a:ext cx="11963400" cy="193899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Montserrat" panose="00000500000000000000" pitchFamily="2" charset="0"/>
              </a:rPr>
              <a:t>The relevance of cooperation between Mexico and the United States in environmental policies</a:t>
            </a:r>
            <a:endParaRPr kumimoji="0" lang="en-US" sz="4000" b="1" i="0" u="none" strike="noStrike" kern="1200" cap="none" spc="0" normalizeH="0" baseline="0" noProof="0" dirty="0">
              <a:ln>
                <a:noFill/>
              </a:ln>
              <a:solidFill>
                <a:srgbClr val="002060"/>
              </a:solidFill>
              <a:effectLst/>
              <a:uLnTx/>
              <a:uFillTx/>
              <a:latin typeface="Montserrat" panose="00000500000000000000" pitchFamily="2" charset="0"/>
              <a:ea typeface="+mn-ea"/>
              <a:cs typeface="+mn-cs"/>
            </a:endParaRPr>
          </a:p>
        </p:txBody>
      </p:sp>
      <p:pic>
        <p:nvPicPr>
          <p:cNvPr id="4" name="Picture 3">
            <a:extLst>
              <a:ext uri="{FF2B5EF4-FFF2-40B4-BE49-F238E27FC236}">
                <a16:creationId xmlns:a16="http://schemas.microsoft.com/office/drawing/2014/main" id="{BFB4D401-E2D7-C4FE-BCD1-6FE11A724CCE}"/>
              </a:ext>
            </a:extLst>
          </p:cNvPr>
          <p:cNvPicPr>
            <a:picLocks noChangeAspect="1"/>
          </p:cNvPicPr>
          <p:nvPr/>
        </p:nvPicPr>
        <p:blipFill rotWithShape="1">
          <a:blip r:embed="rId4"/>
          <a:srcRect l="50847"/>
          <a:stretch/>
        </p:blipFill>
        <p:spPr>
          <a:xfrm>
            <a:off x="10363200" y="2948183"/>
            <a:ext cx="6629400" cy="5783123"/>
          </a:xfrm>
          <a:prstGeom prst="rect">
            <a:avLst/>
          </a:prstGeom>
        </p:spPr>
      </p:pic>
      <p:sp>
        <p:nvSpPr>
          <p:cNvPr id="10" name="TextBox 9">
            <a:extLst>
              <a:ext uri="{FF2B5EF4-FFF2-40B4-BE49-F238E27FC236}">
                <a16:creationId xmlns:a16="http://schemas.microsoft.com/office/drawing/2014/main" id="{7622E5FC-8A0D-B6A9-D7F5-D01F82A786B3}"/>
              </a:ext>
            </a:extLst>
          </p:cNvPr>
          <p:cNvSpPr txBox="1"/>
          <p:nvPr/>
        </p:nvSpPr>
        <p:spPr>
          <a:xfrm>
            <a:off x="990602" y="3390900"/>
            <a:ext cx="4114798" cy="4247317"/>
          </a:xfrm>
          <a:prstGeom prst="rect">
            <a:avLst/>
          </a:prstGeom>
          <a:noFill/>
        </p:spPr>
        <p:txBody>
          <a:bodyPr wrap="square">
            <a:spAutoFit/>
          </a:bodyPr>
          <a:lstStyle/>
          <a:p>
            <a:r>
              <a:rPr lang="en-US" sz="3000" dirty="0">
                <a:solidFill>
                  <a:srgbClr val="002060"/>
                </a:solidFill>
                <a:latin typeface="Montserrat" panose="00000500000000000000" pitchFamily="2" charset="0"/>
              </a:rPr>
              <a:t>Mexico is the biggest exporter to the US for the first time in 20 years. The latest figures from the US Department of Commerce show that it overtook China in 2023</a:t>
            </a:r>
            <a:endParaRPr lang="es-MX" sz="3000" dirty="0">
              <a:solidFill>
                <a:srgbClr val="002060"/>
              </a:solidFill>
              <a:latin typeface="Montserrat" panose="00000500000000000000" pitchFamily="2" charset="0"/>
            </a:endParaRPr>
          </a:p>
        </p:txBody>
      </p:sp>
      <p:pic>
        <p:nvPicPr>
          <p:cNvPr id="11" name="Picture 10">
            <a:extLst>
              <a:ext uri="{FF2B5EF4-FFF2-40B4-BE49-F238E27FC236}">
                <a16:creationId xmlns:a16="http://schemas.microsoft.com/office/drawing/2014/main" id="{52889DFA-BC16-17CC-7280-F051C7BAEA32}"/>
              </a:ext>
            </a:extLst>
          </p:cNvPr>
          <p:cNvPicPr>
            <a:picLocks noChangeAspect="1"/>
          </p:cNvPicPr>
          <p:nvPr/>
        </p:nvPicPr>
        <p:blipFill rotWithShape="1">
          <a:blip r:embed="rId5"/>
          <a:srcRect r="55946"/>
          <a:stretch/>
        </p:blipFill>
        <p:spPr>
          <a:xfrm>
            <a:off x="4648200" y="3160888"/>
            <a:ext cx="5943600" cy="5779509"/>
          </a:xfrm>
          <a:prstGeom prst="rect">
            <a:avLst/>
          </a:prstGeom>
        </p:spPr>
      </p:pic>
      <p:sp>
        <p:nvSpPr>
          <p:cNvPr id="13" name="6 CuadroTexto">
            <a:extLst>
              <a:ext uri="{FF2B5EF4-FFF2-40B4-BE49-F238E27FC236}">
                <a16:creationId xmlns:a16="http://schemas.microsoft.com/office/drawing/2014/main" id="{BD16697A-AFF9-71C3-34D2-21970094FE29}"/>
              </a:ext>
            </a:extLst>
          </p:cNvPr>
          <p:cNvSpPr txBox="1"/>
          <p:nvPr/>
        </p:nvSpPr>
        <p:spPr>
          <a:xfrm>
            <a:off x="14706600" y="9161502"/>
            <a:ext cx="2419252" cy="553998"/>
          </a:xfrm>
          <a:prstGeom prst="rect">
            <a:avLst/>
          </a:prstGeom>
          <a:noFill/>
        </p:spPr>
        <p:txBody>
          <a:bodyPr wrap="none" rtlCol="0">
            <a:spAutoFit/>
          </a:bodyPr>
          <a:lstStyle/>
          <a:p>
            <a:r>
              <a:rPr lang="es-MX" sz="3000" dirty="0">
                <a:solidFill>
                  <a:schemeClr val="bg1"/>
                </a:solidFill>
                <a:latin typeface="Montserrat" panose="00000500000000000000" pitchFamily="2" charset="0"/>
                <a:ea typeface="Open Sans" panose="020B0606030504020204" pitchFamily="34" charset="0"/>
                <a:cs typeface="Open Sans" panose="020B0606030504020204" pitchFamily="34" charset="0"/>
              </a:rPr>
              <a:t>ina.com.mx</a:t>
            </a:r>
          </a:p>
        </p:txBody>
      </p:sp>
    </p:spTree>
    <p:extLst>
      <p:ext uri="{BB962C8B-B14F-4D97-AF65-F5344CB8AC3E}">
        <p14:creationId xmlns:p14="http://schemas.microsoft.com/office/powerpoint/2010/main" val="4244506666"/>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3D50E-730C-49AA-C57F-9191F5A84881}"/>
            </a:ext>
          </a:extLst>
        </p:cNvPr>
        <p:cNvGrpSpPr/>
        <p:nvPr/>
      </p:nvGrpSpPr>
      <p:grpSpPr>
        <a:xfrm>
          <a:off x="0" y="0"/>
          <a:ext cx="0" cy="0"/>
          <a:chOff x="0" y="0"/>
          <a:chExt cx="0" cy="0"/>
        </a:xfrm>
      </p:grpSpPr>
      <p:sp>
        <p:nvSpPr>
          <p:cNvPr id="5" name="Freeform 13">
            <a:extLst>
              <a:ext uri="{FF2B5EF4-FFF2-40B4-BE49-F238E27FC236}">
                <a16:creationId xmlns:a16="http://schemas.microsoft.com/office/drawing/2014/main" id="{5905C738-E82D-083E-D93A-54584889C880}"/>
              </a:ext>
            </a:extLst>
          </p:cNvPr>
          <p:cNvSpPr/>
          <p:nvPr/>
        </p:nvSpPr>
        <p:spPr>
          <a:xfrm>
            <a:off x="1143004" y="540726"/>
            <a:ext cx="3353380" cy="2338197"/>
          </a:xfrm>
          <a:custGeom>
            <a:avLst/>
            <a:gdLst/>
            <a:ahLst/>
            <a:cxnLst/>
            <a:rect l="l" t="t" r="r" b="b"/>
            <a:pathLst>
              <a:path w="7136244" h="4975857">
                <a:moveTo>
                  <a:pt x="0" y="0"/>
                </a:moveTo>
                <a:lnTo>
                  <a:pt x="7136243" y="0"/>
                </a:lnTo>
                <a:lnTo>
                  <a:pt x="7136243" y="4975857"/>
                </a:lnTo>
                <a:lnTo>
                  <a:pt x="0" y="4975857"/>
                </a:lnTo>
                <a:lnTo>
                  <a:pt x="0" y="0"/>
                </a:lnTo>
                <a:close/>
              </a:path>
            </a:pathLst>
          </a:custGeom>
          <a:blipFill>
            <a:blip r:embed="rId3"/>
            <a:stretch>
              <a:fillRect/>
            </a:stretch>
          </a:blipFill>
        </p:spPr>
        <p:txBody>
          <a:bodyPr/>
          <a:lstStyle/>
          <a:p>
            <a:endParaRPr lang="es-MX"/>
          </a:p>
        </p:txBody>
      </p:sp>
      <p:sp>
        <p:nvSpPr>
          <p:cNvPr id="7" name="CuadroTexto 5">
            <a:extLst>
              <a:ext uri="{FF2B5EF4-FFF2-40B4-BE49-F238E27FC236}">
                <a16:creationId xmlns:a16="http://schemas.microsoft.com/office/drawing/2014/main" id="{2B49482A-3B70-5951-D829-793C6FA5DC62}"/>
              </a:ext>
            </a:extLst>
          </p:cNvPr>
          <p:cNvSpPr txBox="1"/>
          <p:nvPr/>
        </p:nvSpPr>
        <p:spPr>
          <a:xfrm>
            <a:off x="7391400" y="800100"/>
            <a:ext cx="9677400" cy="132343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Montserrat" panose="00000500000000000000" pitchFamily="2" charset="0"/>
              </a:rPr>
              <a:t>Key statistics of the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Montserrat" panose="00000500000000000000" pitchFamily="2" charset="0"/>
              </a:rPr>
              <a:t>automotive industry in Mexico</a:t>
            </a:r>
            <a:endParaRPr kumimoji="0" lang="en-US" sz="4000" b="1" i="0" u="none" strike="noStrike" kern="1200" cap="none" spc="0" normalizeH="0" baseline="0" noProof="0" dirty="0">
              <a:ln>
                <a:noFill/>
              </a:ln>
              <a:solidFill>
                <a:srgbClr val="002060"/>
              </a:solidFill>
              <a:effectLst/>
              <a:uLnTx/>
              <a:uFillTx/>
              <a:latin typeface="Montserrat" panose="00000500000000000000" pitchFamily="2" charset="0"/>
              <a:ea typeface="+mn-ea"/>
              <a:cs typeface="+mn-cs"/>
            </a:endParaRPr>
          </a:p>
        </p:txBody>
      </p:sp>
      <p:sp>
        <p:nvSpPr>
          <p:cNvPr id="9" name="6 CuadroTexto">
            <a:extLst>
              <a:ext uri="{FF2B5EF4-FFF2-40B4-BE49-F238E27FC236}">
                <a16:creationId xmlns:a16="http://schemas.microsoft.com/office/drawing/2014/main" id="{90341D90-11A0-C504-A557-D8EF118E4990}"/>
              </a:ext>
            </a:extLst>
          </p:cNvPr>
          <p:cNvSpPr txBox="1"/>
          <p:nvPr/>
        </p:nvSpPr>
        <p:spPr>
          <a:xfrm>
            <a:off x="14706600" y="9161502"/>
            <a:ext cx="2419252" cy="553998"/>
          </a:xfrm>
          <a:prstGeom prst="rect">
            <a:avLst/>
          </a:prstGeom>
          <a:noFill/>
        </p:spPr>
        <p:txBody>
          <a:bodyPr wrap="none" rtlCol="0">
            <a:spAutoFit/>
          </a:bodyPr>
          <a:lstStyle/>
          <a:p>
            <a:r>
              <a:rPr lang="es-MX" sz="3000" dirty="0">
                <a:solidFill>
                  <a:schemeClr val="bg1"/>
                </a:solidFill>
                <a:latin typeface="Montserrat" panose="00000500000000000000" pitchFamily="2" charset="0"/>
                <a:ea typeface="Open Sans" panose="020B0606030504020204" pitchFamily="34" charset="0"/>
                <a:cs typeface="Open Sans" panose="020B0606030504020204" pitchFamily="34" charset="0"/>
              </a:rPr>
              <a:t>ina.com.mx</a:t>
            </a:r>
          </a:p>
        </p:txBody>
      </p:sp>
      <p:grpSp>
        <p:nvGrpSpPr>
          <p:cNvPr id="10" name="Grupo 17">
            <a:extLst>
              <a:ext uri="{FF2B5EF4-FFF2-40B4-BE49-F238E27FC236}">
                <a16:creationId xmlns:a16="http://schemas.microsoft.com/office/drawing/2014/main" id="{C0DEE745-3044-CFFF-3F20-DDD928788487}"/>
              </a:ext>
            </a:extLst>
          </p:cNvPr>
          <p:cNvGrpSpPr/>
          <p:nvPr/>
        </p:nvGrpSpPr>
        <p:grpSpPr>
          <a:xfrm>
            <a:off x="1066801" y="2012549"/>
            <a:ext cx="16001999" cy="7751558"/>
            <a:chOff x="-1018183" y="1588389"/>
            <a:chExt cx="12326876" cy="5786103"/>
          </a:xfrm>
        </p:grpSpPr>
        <p:sp>
          <p:nvSpPr>
            <p:cNvPr id="15" name="CuadroTexto 21">
              <a:extLst>
                <a:ext uri="{FF2B5EF4-FFF2-40B4-BE49-F238E27FC236}">
                  <a16:creationId xmlns:a16="http://schemas.microsoft.com/office/drawing/2014/main" id="{E3F14118-8DDE-C18C-2407-ECC100B62D55}"/>
                </a:ext>
              </a:extLst>
            </p:cNvPr>
            <p:cNvSpPr txBox="1"/>
            <p:nvPr/>
          </p:nvSpPr>
          <p:spPr>
            <a:xfrm>
              <a:off x="-1018183" y="2446614"/>
              <a:ext cx="7689623" cy="4927878"/>
            </a:xfrm>
            <a:prstGeom prst="rect">
              <a:avLst/>
            </a:prstGeom>
            <a:noFill/>
          </p:spPr>
          <p:txBody>
            <a:bodyPr wrap="square">
              <a:spAutoFit/>
            </a:bodyPr>
            <a:lstStyle>
              <a:defPPr>
                <a:defRPr lang="es-MX"/>
              </a:defPPr>
              <a:lvl1pPr>
                <a:defRPr kumimoji="0" b="1" u="none" strike="noStrike" cap="none" spc="0" normalizeH="0" baseline="0">
                  <a:ln>
                    <a:noFill/>
                  </a:ln>
                  <a:solidFill>
                    <a:srgbClr val="126F5A"/>
                  </a:solidFill>
                  <a:effectLst/>
                  <a:uLnTx/>
                  <a:uFillTx/>
                  <a:latin typeface="Calibri" panose="020F0502020204030204"/>
                </a:defRPr>
              </a:lvl1pPr>
            </a:lstStyle>
            <a:p>
              <a:pPr marL="457200" marR="0" lvl="0" indent="-457200" defTabSz="914400" eaLnBrk="1" fontAlgn="auto" latinLnBrk="0" hangingPunct="1">
                <a:lnSpc>
                  <a:spcPct val="110000"/>
                </a:lnSpc>
                <a:spcBef>
                  <a:spcPts val="0"/>
                </a:spcBef>
                <a:spcAft>
                  <a:spcPts val="0"/>
                </a:spcAft>
                <a:buClrTx/>
                <a:buSzTx/>
                <a:buFont typeface="Arial" panose="020B0604020202020204" pitchFamily="34" charset="0"/>
                <a:buChar char="•"/>
                <a:tabLst/>
                <a:defRPr/>
              </a:pPr>
              <a:r>
                <a:rPr lang="es-ES" sz="3000" b="0" dirty="0">
                  <a:solidFill>
                    <a:srgbClr val="002060"/>
                  </a:solidFill>
                  <a:latin typeface="Montserrat" panose="00000500000000000000" pitchFamily="2" charset="0"/>
                </a:rPr>
                <a:t>The </a:t>
              </a:r>
              <a:r>
                <a:rPr lang="es-ES" sz="3000" b="0" dirty="0" err="1">
                  <a:solidFill>
                    <a:srgbClr val="002060"/>
                  </a:solidFill>
                  <a:latin typeface="Montserrat" panose="00000500000000000000" pitchFamily="2" charset="0"/>
                </a:rPr>
                <a:t>average</a:t>
              </a:r>
              <a:r>
                <a:rPr lang="es-ES" sz="3000" b="0" dirty="0">
                  <a:solidFill>
                    <a:srgbClr val="002060"/>
                  </a:solidFill>
                  <a:latin typeface="Montserrat" panose="00000500000000000000" pitchFamily="2" charset="0"/>
                </a:rPr>
                <a:t> </a:t>
              </a:r>
              <a:r>
                <a:rPr lang="es-ES" sz="3000" b="0" dirty="0" err="1">
                  <a:solidFill>
                    <a:srgbClr val="002060"/>
                  </a:solidFill>
                  <a:latin typeface="Montserrat" panose="00000500000000000000" pitchFamily="2" charset="0"/>
                </a:rPr>
                <a:t>age</a:t>
              </a:r>
              <a:r>
                <a:rPr lang="es-ES" sz="3000" b="0" dirty="0">
                  <a:solidFill>
                    <a:srgbClr val="002060"/>
                  </a:solidFill>
                  <a:latin typeface="Montserrat" panose="00000500000000000000" pitchFamily="2" charset="0"/>
                </a:rPr>
                <a:t> </a:t>
              </a:r>
              <a:r>
                <a:rPr lang="es-ES" sz="3000" b="0" dirty="0" err="1">
                  <a:solidFill>
                    <a:srgbClr val="002060"/>
                  </a:solidFill>
                  <a:latin typeface="Montserrat" panose="00000500000000000000" pitchFamily="2" charset="0"/>
                </a:rPr>
                <a:t>is</a:t>
              </a:r>
              <a:r>
                <a:rPr lang="es-ES" sz="3000" b="0" dirty="0">
                  <a:solidFill>
                    <a:srgbClr val="002060"/>
                  </a:solidFill>
                  <a:latin typeface="Montserrat" panose="00000500000000000000" pitchFamily="2" charset="0"/>
                </a:rPr>
                <a:t> 36 </a:t>
              </a:r>
              <a:r>
                <a:rPr lang="es-ES" sz="3000" b="0" dirty="0" err="1">
                  <a:solidFill>
                    <a:srgbClr val="002060"/>
                  </a:solidFill>
                  <a:latin typeface="Montserrat" panose="00000500000000000000" pitchFamily="2" charset="0"/>
                </a:rPr>
                <a:t>years-old</a:t>
              </a:r>
              <a:endParaRPr lang="es-ES" sz="3000" b="0" dirty="0">
                <a:solidFill>
                  <a:srgbClr val="002060"/>
                </a:solidFill>
                <a:latin typeface="Montserrat" panose="00000500000000000000" pitchFamily="2" charset="0"/>
              </a:endParaRPr>
            </a:p>
            <a:p>
              <a:pPr marL="457200" marR="0" lvl="0" indent="-457200" defTabSz="914400" eaLnBrk="1" fontAlgn="auto" latinLnBrk="0" hangingPunct="1">
                <a:lnSpc>
                  <a:spcPct val="110000"/>
                </a:lnSpc>
                <a:spcBef>
                  <a:spcPts val="0"/>
                </a:spcBef>
                <a:spcAft>
                  <a:spcPts val="0"/>
                </a:spcAft>
                <a:buClrTx/>
                <a:buSzTx/>
                <a:buFont typeface="Arial" panose="020B0604020202020204" pitchFamily="34" charset="0"/>
                <a:buChar char="•"/>
                <a:tabLst/>
                <a:defRPr/>
              </a:pPr>
              <a:r>
                <a:rPr lang="es-ES" sz="3000" b="0" kern="0" dirty="0">
                  <a:solidFill>
                    <a:srgbClr val="002060"/>
                  </a:solidFill>
                  <a:latin typeface="Montserrat" panose="00000500000000000000" pitchFamily="2" charset="0"/>
                  <a:ea typeface="Cambria" panose="02040503050406030204" pitchFamily="18" charset="0"/>
                </a:rPr>
                <a:t>37% </a:t>
              </a:r>
              <a:r>
                <a:rPr lang="es-ES" sz="3000" b="0" kern="0" dirty="0" err="1">
                  <a:solidFill>
                    <a:srgbClr val="002060"/>
                  </a:solidFill>
                  <a:latin typeface="Montserrat" panose="00000500000000000000" pitchFamily="2" charset="0"/>
                  <a:ea typeface="Cambria" panose="02040503050406030204" pitchFamily="18" charset="0"/>
                </a:rPr>
                <a:t>women</a:t>
              </a:r>
              <a:r>
                <a:rPr lang="es-ES" sz="3000" b="0" kern="0" dirty="0">
                  <a:solidFill>
                    <a:srgbClr val="002060"/>
                  </a:solidFill>
                  <a:latin typeface="Montserrat" panose="00000500000000000000" pitchFamily="2" charset="0"/>
                  <a:ea typeface="Cambria" panose="02040503050406030204" pitchFamily="18" charset="0"/>
                </a:rPr>
                <a:t> and 63% </a:t>
              </a:r>
              <a:r>
                <a:rPr lang="es-ES" sz="3000" b="0" kern="0" dirty="0" err="1">
                  <a:solidFill>
                    <a:srgbClr val="002060"/>
                  </a:solidFill>
                  <a:latin typeface="Montserrat" panose="00000500000000000000" pitchFamily="2" charset="0"/>
                  <a:ea typeface="Cambria" panose="02040503050406030204" pitchFamily="18" charset="0"/>
                </a:rPr>
                <a:t>men</a:t>
              </a:r>
              <a:endParaRPr lang="es-ES" sz="3000" b="0" kern="0" dirty="0">
                <a:solidFill>
                  <a:srgbClr val="002060"/>
                </a:solidFill>
                <a:latin typeface="Montserrat" panose="00000500000000000000" pitchFamily="2" charset="0"/>
                <a:ea typeface="Cambria" panose="02040503050406030204" pitchFamily="18" charset="0"/>
              </a:endParaRPr>
            </a:p>
            <a:p>
              <a:pPr marL="457200" marR="0" lvl="0" indent="-457200" defTabSz="914400" eaLnBrk="1" fontAlgn="auto" latinLnBrk="0" hangingPunct="1">
                <a:lnSpc>
                  <a:spcPct val="110000"/>
                </a:lnSpc>
                <a:spcBef>
                  <a:spcPts val="0"/>
                </a:spcBef>
                <a:spcAft>
                  <a:spcPts val="0"/>
                </a:spcAft>
                <a:buClrTx/>
                <a:buSzTx/>
                <a:buFont typeface="Arial" panose="020B0604020202020204" pitchFamily="34" charset="0"/>
                <a:buChar char="•"/>
                <a:tabLst/>
                <a:defRPr/>
              </a:pPr>
              <a:r>
                <a:rPr lang="es-ES" sz="3000" b="0" kern="0" dirty="0">
                  <a:solidFill>
                    <a:srgbClr val="002060"/>
                  </a:solidFill>
                  <a:latin typeface="Montserrat" panose="00000500000000000000" pitchFamily="2" charset="0"/>
                  <a:ea typeface="Cambria" panose="02040503050406030204" pitchFamily="18" charset="0"/>
                </a:rPr>
                <a:t>14 </a:t>
              </a:r>
              <a:r>
                <a:rPr lang="es-ES" sz="3000" b="0" kern="0" dirty="0" err="1">
                  <a:solidFill>
                    <a:srgbClr val="002060"/>
                  </a:solidFill>
                  <a:latin typeface="Montserrat" panose="00000500000000000000" pitchFamily="2" charset="0"/>
                  <a:ea typeface="Cambria" panose="02040503050406030204" pitchFamily="18" charset="0"/>
                </a:rPr>
                <a:t>years</a:t>
              </a:r>
              <a:r>
                <a:rPr lang="es-ES" sz="3000" b="0" kern="0" dirty="0">
                  <a:solidFill>
                    <a:srgbClr val="002060"/>
                  </a:solidFill>
                  <a:latin typeface="Montserrat" panose="00000500000000000000" pitchFamily="2" charset="0"/>
                  <a:ea typeface="Cambria" panose="02040503050406030204" pitchFamily="18" charset="0"/>
                </a:rPr>
                <a:t> - </a:t>
              </a:r>
              <a:r>
                <a:rPr lang="es-ES" sz="3000" b="0" kern="0" dirty="0" err="1">
                  <a:solidFill>
                    <a:srgbClr val="002060"/>
                  </a:solidFill>
                  <a:latin typeface="Montserrat" panose="00000500000000000000" pitchFamily="2" charset="0"/>
                  <a:ea typeface="Cambria" panose="02040503050406030204" pitchFamily="18" charset="0"/>
                </a:rPr>
                <a:t>average</a:t>
              </a:r>
              <a:r>
                <a:rPr lang="es-ES" sz="3000" b="0" kern="0" dirty="0">
                  <a:solidFill>
                    <a:srgbClr val="002060"/>
                  </a:solidFill>
                  <a:latin typeface="Montserrat" panose="00000500000000000000" pitchFamily="2" charset="0"/>
                  <a:ea typeface="Cambria" panose="02040503050406030204" pitchFamily="18" charset="0"/>
                </a:rPr>
                <a:t> </a:t>
              </a:r>
              <a:r>
                <a:rPr lang="es-ES" sz="3000" b="0" kern="0" dirty="0" err="1">
                  <a:solidFill>
                    <a:srgbClr val="002060"/>
                  </a:solidFill>
                  <a:latin typeface="Montserrat" panose="00000500000000000000" pitchFamily="2" charset="0"/>
                  <a:ea typeface="Cambria" panose="02040503050406030204" pitchFamily="18" charset="0"/>
                </a:rPr>
                <a:t>schooling</a:t>
              </a:r>
              <a:endParaRPr lang="es-ES" sz="3000" b="0" kern="0" dirty="0">
                <a:solidFill>
                  <a:srgbClr val="002060"/>
                </a:solidFill>
                <a:latin typeface="Montserrat" panose="00000500000000000000" pitchFamily="2" charset="0"/>
                <a:ea typeface="Cambria" panose="02040503050406030204" pitchFamily="18" charset="0"/>
              </a:endParaRPr>
            </a:p>
            <a:p>
              <a:pPr marL="457200" marR="0" lvl="0" indent="-457200" defTabSz="914400" eaLnBrk="1" fontAlgn="auto" latinLnBrk="0" hangingPunct="1">
                <a:lnSpc>
                  <a:spcPct val="110000"/>
                </a:lnSpc>
                <a:spcBef>
                  <a:spcPts val="0"/>
                </a:spcBef>
                <a:spcAft>
                  <a:spcPts val="0"/>
                </a:spcAft>
                <a:buClrTx/>
                <a:buSzTx/>
                <a:buFont typeface="Arial" panose="020B0604020202020204" pitchFamily="34" charset="0"/>
                <a:buChar char="•"/>
                <a:tabLst/>
                <a:defRPr/>
              </a:pPr>
              <a:r>
                <a:rPr lang="es-ES" sz="3000" b="0" kern="0" dirty="0">
                  <a:solidFill>
                    <a:srgbClr val="002060"/>
                  </a:solidFill>
                  <a:latin typeface="Montserrat" panose="00000500000000000000" pitchFamily="2" charset="0"/>
                  <a:ea typeface="Cambria" panose="02040503050406030204" pitchFamily="18" charset="0"/>
                </a:rPr>
                <a:t>1 </a:t>
              </a:r>
              <a:r>
                <a:rPr lang="es-ES" sz="3000" b="0" kern="0" dirty="0" err="1">
                  <a:solidFill>
                    <a:srgbClr val="002060"/>
                  </a:solidFill>
                  <a:latin typeface="Montserrat" panose="00000500000000000000" pitchFamily="2" charset="0"/>
                  <a:ea typeface="Cambria" panose="02040503050406030204" pitchFamily="18" charset="0"/>
                </a:rPr>
                <a:t>million</a:t>
              </a:r>
              <a:r>
                <a:rPr lang="es-ES" sz="3000" b="0" kern="0" dirty="0">
                  <a:solidFill>
                    <a:srgbClr val="002060"/>
                  </a:solidFill>
                  <a:latin typeface="Montserrat" panose="00000500000000000000" pitchFamily="2" charset="0"/>
                  <a:ea typeface="Cambria" panose="02040503050406030204" pitchFamily="18" charset="0"/>
                </a:rPr>
                <a:t> </a:t>
              </a:r>
              <a:r>
                <a:rPr lang="es-ES" sz="3000" b="0" kern="0" dirty="0" err="1">
                  <a:solidFill>
                    <a:srgbClr val="002060"/>
                  </a:solidFill>
                  <a:latin typeface="Montserrat" panose="00000500000000000000" pitchFamily="2" charset="0"/>
                  <a:ea typeface="Cambria" panose="02040503050406030204" pitchFamily="18" charset="0"/>
                </a:rPr>
                <a:t>direct</a:t>
              </a:r>
              <a:r>
                <a:rPr lang="es-ES" sz="3000" b="0" kern="0" dirty="0">
                  <a:solidFill>
                    <a:srgbClr val="002060"/>
                  </a:solidFill>
                  <a:latin typeface="Montserrat" panose="00000500000000000000" pitchFamily="2" charset="0"/>
                  <a:ea typeface="Cambria" panose="02040503050406030204" pitchFamily="18" charset="0"/>
                </a:rPr>
                <a:t> </a:t>
              </a:r>
              <a:r>
                <a:rPr lang="es-ES" sz="3000" b="0" kern="0" dirty="0" err="1">
                  <a:solidFill>
                    <a:srgbClr val="002060"/>
                  </a:solidFill>
                  <a:latin typeface="Montserrat" panose="00000500000000000000" pitchFamily="2" charset="0"/>
                  <a:ea typeface="Cambria" panose="02040503050406030204" pitchFamily="18" charset="0"/>
                </a:rPr>
                <a:t>jobs</a:t>
              </a:r>
              <a:endParaRPr lang="es-ES" sz="3000" b="0" kern="0" dirty="0">
                <a:solidFill>
                  <a:srgbClr val="002060"/>
                </a:solidFill>
                <a:latin typeface="Montserrat" panose="00000500000000000000" pitchFamily="2" charset="0"/>
                <a:ea typeface="Cambria" panose="02040503050406030204" pitchFamily="18" charset="0"/>
              </a:endParaRPr>
            </a:p>
            <a:p>
              <a:pPr marL="457200" marR="0" lvl="0" indent="-457200" defTabSz="914400" eaLnBrk="1" fontAlgn="auto" latinLnBrk="0" hangingPunct="1">
                <a:lnSpc>
                  <a:spcPct val="110000"/>
                </a:lnSpc>
                <a:spcBef>
                  <a:spcPts val="0"/>
                </a:spcBef>
                <a:spcAft>
                  <a:spcPts val="0"/>
                </a:spcAft>
                <a:buClrTx/>
                <a:buSzTx/>
                <a:buFont typeface="Arial" panose="020B0604020202020204" pitchFamily="34" charset="0"/>
                <a:buChar char="•"/>
                <a:tabLst/>
                <a:defRPr/>
              </a:pPr>
              <a:r>
                <a:rPr lang="es-ES" sz="3000" b="0" kern="0" dirty="0">
                  <a:solidFill>
                    <a:srgbClr val="002060"/>
                  </a:solidFill>
                  <a:latin typeface="Montserrat" panose="00000500000000000000" pitchFamily="2" charset="0"/>
                  <a:ea typeface="Cambria" panose="02040503050406030204" pitchFamily="18" charset="0"/>
                </a:rPr>
                <a:t>9 </a:t>
              </a:r>
              <a:r>
                <a:rPr lang="es-ES" sz="3000" b="0" kern="0" dirty="0" err="1">
                  <a:solidFill>
                    <a:srgbClr val="002060"/>
                  </a:solidFill>
                  <a:latin typeface="Montserrat" panose="00000500000000000000" pitchFamily="2" charset="0"/>
                  <a:ea typeface="Cambria" panose="02040503050406030204" pitchFamily="18" charset="0"/>
                </a:rPr>
                <a:t>out</a:t>
              </a:r>
              <a:r>
                <a:rPr lang="es-ES" sz="3000" b="0" kern="0" dirty="0">
                  <a:solidFill>
                    <a:srgbClr val="002060"/>
                  </a:solidFill>
                  <a:latin typeface="Montserrat" panose="00000500000000000000" pitchFamily="2" charset="0"/>
                  <a:ea typeface="Cambria" panose="02040503050406030204" pitchFamily="18" charset="0"/>
                </a:rPr>
                <a:t> </a:t>
              </a:r>
              <a:r>
                <a:rPr lang="es-ES" sz="3000" b="0" kern="0" dirty="0" err="1">
                  <a:solidFill>
                    <a:srgbClr val="002060"/>
                  </a:solidFill>
                  <a:latin typeface="Montserrat" panose="00000500000000000000" pitchFamily="2" charset="0"/>
                  <a:ea typeface="Cambria" panose="02040503050406030204" pitchFamily="18" charset="0"/>
                </a:rPr>
                <a:t>of</a:t>
              </a:r>
              <a:r>
                <a:rPr lang="es-ES" sz="3000" b="0" kern="0" dirty="0">
                  <a:solidFill>
                    <a:srgbClr val="002060"/>
                  </a:solidFill>
                  <a:latin typeface="Montserrat" panose="00000500000000000000" pitchFamily="2" charset="0"/>
                  <a:ea typeface="Cambria" panose="02040503050406030204" pitchFamily="18" charset="0"/>
                </a:rPr>
                <a:t> 10 are blue-collar </a:t>
              </a:r>
              <a:r>
                <a:rPr lang="es-ES" sz="3000" b="0" kern="0" dirty="0" err="1">
                  <a:solidFill>
                    <a:srgbClr val="002060"/>
                  </a:solidFill>
                  <a:latin typeface="Montserrat" panose="00000500000000000000" pitchFamily="2" charset="0"/>
                  <a:ea typeface="Cambria" panose="02040503050406030204" pitchFamily="18" charset="0"/>
                </a:rPr>
                <a:t>workers</a:t>
              </a:r>
              <a:endParaRPr lang="es-ES" sz="3000" b="0" kern="0" dirty="0">
                <a:solidFill>
                  <a:srgbClr val="002060"/>
                </a:solidFill>
                <a:latin typeface="Montserrat" panose="00000500000000000000" pitchFamily="2" charset="0"/>
                <a:ea typeface="Cambria" panose="02040503050406030204" pitchFamily="18" charset="0"/>
              </a:endParaRPr>
            </a:p>
            <a:p>
              <a:pPr marL="457200" marR="0" lvl="0" indent="-457200" defTabSz="914400" eaLnBrk="1" fontAlgn="auto" latinLnBrk="0" hangingPunct="1">
                <a:lnSpc>
                  <a:spcPct val="110000"/>
                </a:lnSpc>
                <a:spcBef>
                  <a:spcPts val="0"/>
                </a:spcBef>
                <a:spcAft>
                  <a:spcPts val="0"/>
                </a:spcAft>
                <a:buClrTx/>
                <a:buSzTx/>
                <a:buFont typeface="Arial" panose="020B0604020202020204" pitchFamily="34" charset="0"/>
                <a:buChar char="•"/>
                <a:tabLst/>
                <a:defRPr/>
              </a:pPr>
              <a:r>
                <a:rPr lang="es-ES" sz="3000" b="0" kern="0" dirty="0">
                  <a:solidFill>
                    <a:srgbClr val="002060"/>
                  </a:solidFill>
                  <a:latin typeface="Montserrat" panose="00000500000000000000" pitchFamily="2" charset="0"/>
                  <a:ea typeface="Cambria" panose="02040503050406030204" pitchFamily="18" charset="0"/>
                </a:rPr>
                <a:t>4% </a:t>
              </a:r>
              <a:r>
                <a:rPr lang="es-ES" sz="3000" b="0" kern="0" dirty="0" err="1">
                  <a:solidFill>
                    <a:srgbClr val="002060"/>
                  </a:solidFill>
                  <a:latin typeface="Montserrat" panose="00000500000000000000" pitchFamily="2" charset="0"/>
                  <a:ea typeface="Cambria" panose="02040503050406030204" pitchFamily="18" charset="0"/>
                </a:rPr>
                <a:t>of</a:t>
              </a:r>
              <a:r>
                <a:rPr lang="es-ES" sz="3000" b="0" kern="0" dirty="0">
                  <a:solidFill>
                    <a:srgbClr val="002060"/>
                  </a:solidFill>
                  <a:latin typeface="Montserrat" panose="00000500000000000000" pitchFamily="2" charset="0"/>
                  <a:ea typeface="Cambria" panose="02040503050406030204" pitchFamily="18" charset="0"/>
                </a:rPr>
                <a:t> </a:t>
              </a:r>
              <a:r>
                <a:rPr lang="es-ES" sz="3000" b="0" kern="0" dirty="0" err="1">
                  <a:solidFill>
                    <a:srgbClr val="002060"/>
                  </a:solidFill>
                  <a:latin typeface="Montserrat" panose="00000500000000000000" pitchFamily="2" charset="0"/>
                  <a:ea typeface="Cambria" panose="02040503050406030204" pitchFamily="18" charset="0"/>
                </a:rPr>
                <a:t>the</a:t>
              </a:r>
              <a:r>
                <a:rPr lang="es-ES" sz="3000" b="0" kern="0" dirty="0">
                  <a:solidFill>
                    <a:srgbClr val="002060"/>
                  </a:solidFill>
                  <a:latin typeface="Montserrat" panose="00000500000000000000" pitchFamily="2" charset="0"/>
                  <a:ea typeface="Cambria" panose="02040503050406030204" pitchFamily="18" charset="0"/>
                </a:rPr>
                <a:t> Total Gross </a:t>
              </a:r>
              <a:r>
                <a:rPr lang="es-ES" sz="3000" b="0" kern="0" dirty="0" err="1">
                  <a:solidFill>
                    <a:srgbClr val="002060"/>
                  </a:solidFill>
                  <a:latin typeface="Montserrat" panose="00000500000000000000" pitchFamily="2" charset="0"/>
                  <a:ea typeface="Cambria" panose="02040503050406030204" pitchFamily="18" charset="0"/>
                </a:rPr>
                <a:t>Domestic</a:t>
              </a:r>
              <a:r>
                <a:rPr lang="es-ES" sz="3000" b="0" kern="0" dirty="0">
                  <a:solidFill>
                    <a:srgbClr val="002060"/>
                  </a:solidFill>
                  <a:latin typeface="Montserrat" panose="00000500000000000000" pitchFamily="2" charset="0"/>
                  <a:ea typeface="Cambria" panose="02040503050406030204" pitchFamily="18" charset="0"/>
                </a:rPr>
                <a:t> </a:t>
              </a:r>
              <a:r>
                <a:rPr lang="es-ES" sz="3000" b="0" kern="0" dirty="0" err="1">
                  <a:solidFill>
                    <a:srgbClr val="002060"/>
                  </a:solidFill>
                  <a:latin typeface="Montserrat" panose="00000500000000000000" pitchFamily="2" charset="0"/>
                  <a:ea typeface="Cambria" panose="02040503050406030204" pitchFamily="18" charset="0"/>
                </a:rPr>
                <a:t>Product</a:t>
              </a:r>
              <a:r>
                <a:rPr lang="es-ES" sz="3000" b="0" kern="0" dirty="0">
                  <a:solidFill>
                    <a:srgbClr val="002060"/>
                  </a:solidFill>
                  <a:latin typeface="Montserrat" panose="00000500000000000000" pitchFamily="2" charset="0"/>
                  <a:ea typeface="Cambria" panose="02040503050406030204" pitchFamily="18" charset="0"/>
                </a:rPr>
                <a:t> (GDP)</a:t>
              </a:r>
            </a:p>
            <a:p>
              <a:pPr marL="457200" marR="0" lvl="0" indent="-457200" defTabSz="914400" eaLnBrk="1" fontAlgn="auto" latinLnBrk="0" hangingPunct="1">
                <a:lnSpc>
                  <a:spcPct val="110000"/>
                </a:lnSpc>
                <a:spcBef>
                  <a:spcPts val="0"/>
                </a:spcBef>
                <a:spcAft>
                  <a:spcPts val="0"/>
                </a:spcAft>
                <a:buClrTx/>
                <a:buSzTx/>
                <a:buFont typeface="Arial" panose="020B0604020202020204" pitchFamily="34" charset="0"/>
                <a:buChar char="•"/>
                <a:tabLst/>
                <a:defRPr/>
              </a:pPr>
              <a:r>
                <a:rPr lang="es-ES" sz="3000" b="0" kern="0" dirty="0">
                  <a:solidFill>
                    <a:srgbClr val="002060"/>
                  </a:solidFill>
                  <a:latin typeface="Montserrat" panose="00000500000000000000" pitchFamily="2" charset="0"/>
                  <a:ea typeface="Cambria" panose="02040503050406030204" pitchFamily="18" charset="0"/>
                </a:rPr>
                <a:t>20% </a:t>
              </a:r>
              <a:r>
                <a:rPr lang="es-ES" sz="3000" b="0" kern="0" dirty="0" err="1">
                  <a:solidFill>
                    <a:srgbClr val="002060"/>
                  </a:solidFill>
                  <a:latin typeface="Montserrat" panose="00000500000000000000" pitchFamily="2" charset="0"/>
                  <a:ea typeface="Cambria" panose="02040503050406030204" pitchFamily="18" charset="0"/>
                </a:rPr>
                <a:t>of</a:t>
              </a:r>
              <a:r>
                <a:rPr lang="es-ES" sz="3000" b="0" kern="0" dirty="0">
                  <a:solidFill>
                    <a:srgbClr val="002060"/>
                  </a:solidFill>
                  <a:latin typeface="Montserrat" panose="00000500000000000000" pitchFamily="2" charset="0"/>
                  <a:ea typeface="Cambria" panose="02040503050406030204" pitchFamily="18" charset="0"/>
                </a:rPr>
                <a:t> </a:t>
              </a:r>
              <a:r>
                <a:rPr lang="es-ES" sz="3000" b="0" kern="0" dirty="0" err="1">
                  <a:solidFill>
                    <a:srgbClr val="002060"/>
                  </a:solidFill>
                  <a:latin typeface="Montserrat" panose="00000500000000000000" pitchFamily="2" charset="0"/>
                  <a:ea typeface="Cambria" panose="02040503050406030204" pitchFamily="18" charset="0"/>
                </a:rPr>
                <a:t>the</a:t>
              </a:r>
              <a:r>
                <a:rPr lang="es-ES" sz="3000" b="0" kern="0" dirty="0">
                  <a:solidFill>
                    <a:srgbClr val="002060"/>
                  </a:solidFill>
                  <a:latin typeface="Montserrat" panose="00000500000000000000" pitchFamily="2" charset="0"/>
                  <a:ea typeface="Cambria" panose="02040503050406030204" pitchFamily="18" charset="0"/>
                </a:rPr>
                <a:t> </a:t>
              </a:r>
              <a:r>
                <a:rPr lang="es-ES" sz="3000" b="0" kern="0" dirty="0" err="1">
                  <a:solidFill>
                    <a:srgbClr val="002060"/>
                  </a:solidFill>
                  <a:latin typeface="Montserrat" panose="00000500000000000000" pitchFamily="2" charset="0"/>
                  <a:ea typeface="Cambria" panose="02040503050406030204" pitchFamily="18" charset="0"/>
                </a:rPr>
                <a:t>Manufacturing</a:t>
              </a:r>
              <a:r>
                <a:rPr lang="es-ES" sz="3000" b="0" kern="0" dirty="0">
                  <a:solidFill>
                    <a:srgbClr val="002060"/>
                  </a:solidFill>
                  <a:latin typeface="Montserrat" panose="00000500000000000000" pitchFamily="2" charset="0"/>
                  <a:ea typeface="Cambria" panose="02040503050406030204" pitchFamily="18" charset="0"/>
                </a:rPr>
                <a:t> GDP</a:t>
              </a:r>
            </a:p>
            <a:p>
              <a:pPr marL="457200" marR="0" lvl="0" indent="-457200" defTabSz="914400" eaLnBrk="1" fontAlgn="auto" latinLnBrk="0" hangingPunct="1">
                <a:lnSpc>
                  <a:spcPct val="110000"/>
                </a:lnSpc>
                <a:spcBef>
                  <a:spcPts val="0"/>
                </a:spcBef>
                <a:spcAft>
                  <a:spcPts val="0"/>
                </a:spcAft>
                <a:buClrTx/>
                <a:buSzTx/>
                <a:buFont typeface="Arial" panose="020B0604020202020204" pitchFamily="34" charset="0"/>
                <a:buChar char="•"/>
                <a:tabLst/>
                <a:defRPr/>
              </a:pPr>
              <a:r>
                <a:rPr lang="es-ES" sz="3000" b="0" kern="0" dirty="0">
                  <a:solidFill>
                    <a:srgbClr val="002060"/>
                  </a:solidFill>
                  <a:latin typeface="Montserrat" panose="00000500000000000000" pitchFamily="2" charset="0"/>
                  <a:ea typeface="Cambria" panose="02040503050406030204" pitchFamily="18" charset="0"/>
                </a:rPr>
                <a:t>1% </a:t>
              </a:r>
              <a:r>
                <a:rPr lang="es-ES" sz="3000" b="0" kern="0" dirty="0" err="1">
                  <a:solidFill>
                    <a:srgbClr val="002060"/>
                  </a:solidFill>
                  <a:latin typeface="Montserrat" panose="00000500000000000000" pitchFamily="2" charset="0"/>
                  <a:ea typeface="Cambria" panose="02040503050406030204" pitchFamily="18" charset="0"/>
                </a:rPr>
                <a:t>of</a:t>
              </a:r>
              <a:r>
                <a:rPr lang="es-ES" sz="3000" b="0" kern="0" dirty="0">
                  <a:solidFill>
                    <a:srgbClr val="002060"/>
                  </a:solidFill>
                  <a:latin typeface="Montserrat" panose="00000500000000000000" pitchFamily="2" charset="0"/>
                  <a:ea typeface="Cambria" panose="02040503050406030204" pitchFamily="18" charset="0"/>
                </a:rPr>
                <a:t> </a:t>
              </a:r>
              <a:r>
                <a:rPr lang="es-ES" sz="3000" b="0" kern="0" dirty="0" err="1">
                  <a:solidFill>
                    <a:srgbClr val="002060"/>
                  </a:solidFill>
                  <a:latin typeface="Montserrat" panose="00000500000000000000" pitchFamily="2" charset="0"/>
                  <a:ea typeface="Cambria" panose="02040503050406030204" pitchFamily="18" charset="0"/>
                </a:rPr>
                <a:t>electric</a:t>
              </a:r>
              <a:r>
                <a:rPr lang="es-ES" sz="3000" b="0" kern="0" dirty="0">
                  <a:solidFill>
                    <a:srgbClr val="002060"/>
                  </a:solidFill>
                  <a:latin typeface="Montserrat" panose="00000500000000000000" pitchFamily="2" charset="0"/>
                  <a:ea typeface="Cambria" panose="02040503050406030204" pitchFamily="18" charset="0"/>
                </a:rPr>
                <a:t> </a:t>
              </a:r>
              <a:r>
                <a:rPr lang="es-ES" sz="3000" b="0" kern="0" dirty="0" err="1">
                  <a:solidFill>
                    <a:srgbClr val="002060"/>
                  </a:solidFill>
                  <a:latin typeface="Montserrat" panose="00000500000000000000" pitchFamily="2" charset="0"/>
                  <a:ea typeface="Cambria" panose="02040503050406030204" pitchFamily="18" charset="0"/>
                </a:rPr>
                <a:t>vehicle</a:t>
              </a:r>
              <a:r>
                <a:rPr lang="es-ES" sz="3000" b="0" kern="0" dirty="0">
                  <a:solidFill>
                    <a:srgbClr val="002060"/>
                  </a:solidFill>
                  <a:latin typeface="Montserrat" panose="00000500000000000000" pitchFamily="2" charset="0"/>
                  <a:ea typeface="Cambria" panose="02040503050406030204" pitchFamily="18" charset="0"/>
                </a:rPr>
                <a:t> sales</a:t>
              </a:r>
            </a:p>
            <a:p>
              <a:pPr marL="457200" indent="-457200">
                <a:lnSpc>
                  <a:spcPct val="110000"/>
                </a:lnSpc>
                <a:buFont typeface="Arial" panose="020B0604020202020204" pitchFamily="34" charset="0"/>
                <a:buChar char="•"/>
                <a:defRPr/>
              </a:pPr>
              <a:r>
                <a:rPr lang="es-ES" sz="3000" b="0" kern="0" dirty="0">
                  <a:solidFill>
                    <a:srgbClr val="002060"/>
                  </a:solidFill>
                  <a:latin typeface="Montserrat" panose="00000500000000000000" pitchFamily="2" charset="0"/>
                  <a:ea typeface="Cambria" panose="02040503050406030204" pitchFamily="18" charset="0"/>
                </a:rPr>
                <a:t>43% </a:t>
              </a:r>
              <a:r>
                <a:rPr lang="es-ES" sz="3000" b="0" kern="0" dirty="0" err="1">
                  <a:solidFill>
                    <a:srgbClr val="002060"/>
                  </a:solidFill>
                  <a:latin typeface="Montserrat" panose="00000500000000000000" pitchFamily="2" charset="0"/>
                  <a:ea typeface="Cambria" panose="02040503050406030204" pitchFamily="18" charset="0"/>
                </a:rPr>
                <a:t>of</a:t>
              </a:r>
              <a:r>
                <a:rPr lang="es-ES" sz="3000" b="0" kern="0" dirty="0">
                  <a:solidFill>
                    <a:srgbClr val="002060"/>
                  </a:solidFill>
                  <a:latin typeface="Montserrat" panose="00000500000000000000" pitchFamily="2" charset="0"/>
                  <a:ea typeface="Cambria" panose="02040503050406030204" pitchFamily="18" charset="0"/>
                </a:rPr>
                <a:t> </a:t>
              </a:r>
              <a:r>
                <a:rPr lang="es-ES" sz="3000" b="0" kern="0" dirty="0" err="1">
                  <a:solidFill>
                    <a:srgbClr val="002060"/>
                  </a:solidFill>
                  <a:latin typeface="Montserrat" panose="00000500000000000000" pitchFamily="2" charset="0"/>
                  <a:ea typeface="Cambria" panose="02040503050406030204" pitchFamily="18" charset="0"/>
                </a:rPr>
                <a:t>all</a:t>
              </a:r>
              <a:r>
                <a:rPr lang="es-ES" sz="3000" b="0" kern="0" dirty="0">
                  <a:solidFill>
                    <a:srgbClr val="002060"/>
                  </a:solidFill>
                  <a:latin typeface="Montserrat" panose="00000500000000000000" pitchFamily="2" charset="0"/>
                  <a:ea typeface="Cambria" panose="02040503050406030204" pitchFamily="18" charset="0"/>
                </a:rPr>
                <a:t> </a:t>
              </a:r>
              <a:r>
                <a:rPr lang="es-ES" sz="3000" b="0" kern="0" dirty="0" err="1">
                  <a:solidFill>
                    <a:srgbClr val="002060"/>
                  </a:solidFill>
                  <a:latin typeface="Montserrat" panose="00000500000000000000" pitchFamily="2" charset="0"/>
                  <a:ea typeface="Cambria" panose="02040503050406030204" pitchFamily="18" charset="0"/>
                </a:rPr>
                <a:t>autoparts</a:t>
              </a:r>
              <a:r>
                <a:rPr lang="es-ES" sz="3000" b="0" kern="0" dirty="0">
                  <a:solidFill>
                    <a:srgbClr val="002060"/>
                  </a:solidFill>
                  <a:latin typeface="Montserrat" panose="00000500000000000000" pitchFamily="2" charset="0"/>
                  <a:ea typeface="Cambria" panose="02040503050406030204" pitchFamily="18" charset="0"/>
                </a:rPr>
                <a:t> </a:t>
              </a:r>
              <a:r>
                <a:rPr lang="es-ES" sz="3000" b="0" kern="0" dirty="0" err="1">
                  <a:solidFill>
                    <a:srgbClr val="002060"/>
                  </a:solidFill>
                  <a:latin typeface="Montserrat" panose="00000500000000000000" pitchFamily="2" charset="0"/>
                  <a:ea typeface="Cambria" panose="02040503050406030204" pitchFamily="18" charset="0"/>
                </a:rPr>
                <a:t>imported</a:t>
              </a:r>
              <a:r>
                <a:rPr lang="es-ES" sz="3000" b="0" kern="0" dirty="0">
                  <a:solidFill>
                    <a:srgbClr val="002060"/>
                  </a:solidFill>
                  <a:latin typeface="Montserrat" panose="00000500000000000000" pitchFamily="2" charset="0"/>
                  <a:ea typeface="Cambria" panose="02040503050406030204" pitchFamily="18" charset="0"/>
                </a:rPr>
                <a:t> </a:t>
              </a:r>
              <a:r>
                <a:rPr lang="es-ES" sz="3000" b="0" kern="0" dirty="0" err="1">
                  <a:solidFill>
                    <a:srgbClr val="002060"/>
                  </a:solidFill>
                  <a:latin typeface="Montserrat" panose="00000500000000000000" pitchFamily="2" charset="0"/>
                  <a:ea typeface="Cambria" panose="02040503050406030204" pitchFamily="18" charset="0"/>
                </a:rPr>
                <a:t>by</a:t>
              </a:r>
              <a:r>
                <a:rPr lang="es-ES" sz="3000" b="0" kern="0" dirty="0">
                  <a:solidFill>
                    <a:srgbClr val="002060"/>
                  </a:solidFill>
                  <a:latin typeface="Montserrat" panose="00000500000000000000" pitchFamily="2" charset="0"/>
                  <a:ea typeface="Cambria" panose="02040503050406030204" pitchFamily="18" charset="0"/>
                </a:rPr>
                <a:t> </a:t>
              </a:r>
              <a:r>
                <a:rPr lang="es-ES" sz="3000" b="0" kern="0" dirty="0" err="1">
                  <a:solidFill>
                    <a:srgbClr val="002060"/>
                  </a:solidFill>
                  <a:latin typeface="Montserrat" panose="00000500000000000000" pitchFamily="2" charset="0"/>
                  <a:ea typeface="Cambria" panose="02040503050406030204" pitchFamily="18" charset="0"/>
                </a:rPr>
                <a:t>the</a:t>
              </a:r>
              <a:r>
                <a:rPr lang="es-ES" sz="3000" b="0" kern="0" dirty="0">
                  <a:solidFill>
                    <a:srgbClr val="002060"/>
                  </a:solidFill>
                  <a:latin typeface="Montserrat" panose="00000500000000000000" pitchFamily="2" charset="0"/>
                  <a:ea typeface="Cambria" panose="02040503050406030204" pitchFamily="18" charset="0"/>
                </a:rPr>
                <a:t> U.S. comes </a:t>
              </a:r>
              <a:r>
                <a:rPr lang="es-ES" sz="3000" b="0" kern="0" dirty="0" err="1">
                  <a:solidFill>
                    <a:srgbClr val="002060"/>
                  </a:solidFill>
                  <a:latin typeface="Montserrat" panose="00000500000000000000" pitchFamily="2" charset="0"/>
                  <a:ea typeface="Cambria" panose="02040503050406030204" pitchFamily="18" charset="0"/>
                </a:rPr>
                <a:t>from</a:t>
              </a:r>
              <a:r>
                <a:rPr lang="es-ES" sz="3000" b="0" kern="0" dirty="0">
                  <a:solidFill>
                    <a:srgbClr val="002060"/>
                  </a:solidFill>
                  <a:latin typeface="Montserrat" panose="00000500000000000000" pitchFamily="2" charset="0"/>
                  <a:ea typeface="Cambria" panose="02040503050406030204" pitchFamily="18" charset="0"/>
                </a:rPr>
                <a:t> </a:t>
              </a:r>
              <a:r>
                <a:rPr lang="es-ES" sz="3000" b="0" kern="0" dirty="0" err="1">
                  <a:solidFill>
                    <a:srgbClr val="002060"/>
                  </a:solidFill>
                  <a:latin typeface="Montserrat" panose="00000500000000000000" pitchFamily="2" charset="0"/>
                  <a:ea typeface="Cambria" panose="02040503050406030204" pitchFamily="18" charset="0"/>
                </a:rPr>
                <a:t>Mexico</a:t>
              </a:r>
              <a:r>
                <a:rPr lang="es-ES" sz="3000" b="0" kern="0" dirty="0">
                  <a:solidFill>
                    <a:srgbClr val="002060"/>
                  </a:solidFill>
                  <a:latin typeface="Montserrat" panose="00000500000000000000" pitchFamily="2" charset="0"/>
                  <a:ea typeface="Cambria" panose="02040503050406030204" pitchFamily="18" charset="0"/>
                </a:rPr>
                <a:t> </a:t>
              </a:r>
            </a:p>
            <a:p>
              <a:pPr marL="457200" marR="0" lvl="0" indent="-457200" defTabSz="914400" eaLnBrk="1" fontAlgn="auto" latinLnBrk="0" hangingPunct="1">
                <a:lnSpc>
                  <a:spcPct val="110000"/>
                </a:lnSpc>
                <a:spcBef>
                  <a:spcPts val="0"/>
                </a:spcBef>
                <a:spcAft>
                  <a:spcPts val="0"/>
                </a:spcAft>
                <a:buClrTx/>
                <a:buSzTx/>
                <a:buFont typeface="Arial" panose="020B0604020202020204" pitchFamily="34" charset="0"/>
                <a:buChar char="•"/>
                <a:tabLst/>
                <a:defRPr/>
              </a:pPr>
              <a:endParaRPr lang="es-ES" sz="3000" b="0" kern="0" dirty="0">
                <a:solidFill>
                  <a:srgbClr val="002060"/>
                </a:solidFill>
                <a:latin typeface="Montserrat" panose="00000500000000000000" pitchFamily="2" charset="0"/>
                <a:ea typeface="Cambria" panose="02040503050406030204" pitchFamily="18" charset="0"/>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3000" b="0" kern="0" dirty="0">
                <a:solidFill>
                  <a:prstClr val="black"/>
                </a:solidFill>
                <a:latin typeface="Montserrat" panose="00000500000000000000" pitchFamily="2" charset="0"/>
                <a:ea typeface="Cambria" panose="02040503050406030204" pitchFamily="18" charset="0"/>
              </a:endParaRPr>
            </a:p>
            <a:p>
              <a:pPr marL="457200" marR="0" lvl="0" indent="-45720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3000" b="0" i="0" u="none" strike="noStrike" kern="0" cap="none" spc="0" normalizeH="0" baseline="0" noProof="0" dirty="0">
                <a:ln>
                  <a:noFill/>
                </a:ln>
                <a:solidFill>
                  <a:prstClr val="black"/>
                </a:solidFill>
                <a:effectLst/>
                <a:uLnTx/>
                <a:uFillTx/>
                <a:latin typeface="Montserrat" panose="00000500000000000000" pitchFamily="2" charset="0"/>
                <a:ea typeface="Cambria" panose="02040503050406030204" pitchFamily="18" charset="0"/>
              </a:endParaRPr>
            </a:p>
          </p:txBody>
        </p:sp>
        <p:pic>
          <p:nvPicPr>
            <p:cNvPr id="17" name="Imagen 23">
              <a:extLst>
                <a:ext uri="{FF2B5EF4-FFF2-40B4-BE49-F238E27FC236}">
                  <a16:creationId xmlns:a16="http://schemas.microsoft.com/office/drawing/2014/main" id="{536D6586-4CD2-02D3-C250-F0677028E157}"/>
                </a:ext>
              </a:extLst>
            </p:cNvPr>
            <p:cNvPicPr>
              <a:picLocks noChangeAspect="1"/>
            </p:cNvPicPr>
            <p:nvPr/>
          </p:nvPicPr>
          <p:blipFill>
            <a:blip r:embed="rId4"/>
            <a:stretch>
              <a:fillRect/>
            </a:stretch>
          </p:blipFill>
          <p:spPr>
            <a:xfrm>
              <a:off x="6604165" y="1588389"/>
              <a:ext cx="4704528" cy="4839756"/>
            </a:xfrm>
            <a:prstGeom prst="rect">
              <a:avLst/>
            </a:prstGeom>
          </p:spPr>
        </p:pic>
      </p:grpSp>
    </p:spTree>
    <p:extLst>
      <p:ext uri="{BB962C8B-B14F-4D97-AF65-F5344CB8AC3E}">
        <p14:creationId xmlns:p14="http://schemas.microsoft.com/office/powerpoint/2010/main" val="2359422796"/>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C326F-30E2-8287-ACC6-6EDD78B11C5C}"/>
            </a:ext>
          </a:extLst>
        </p:cNvPr>
        <p:cNvGrpSpPr/>
        <p:nvPr/>
      </p:nvGrpSpPr>
      <p:grpSpPr>
        <a:xfrm>
          <a:off x="0" y="0"/>
          <a:ext cx="0" cy="0"/>
          <a:chOff x="0" y="0"/>
          <a:chExt cx="0" cy="0"/>
        </a:xfrm>
      </p:grpSpPr>
      <p:grpSp>
        <p:nvGrpSpPr>
          <p:cNvPr id="4" name="Grupo 3">
            <a:extLst>
              <a:ext uri="{FF2B5EF4-FFF2-40B4-BE49-F238E27FC236}">
                <a16:creationId xmlns:a16="http://schemas.microsoft.com/office/drawing/2014/main" id="{98F7FDD9-E3F6-0110-347B-4410A63A7B52}"/>
              </a:ext>
            </a:extLst>
          </p:cNvPr>
          <p:cNvGrpSpPr/>
          <p:nvPr/>
        </p:nvGrpSpPr>
        <p:grpSpPr>
          <a:xfrm>
            <a:off x="1981200" y="3162300"/>
            <a:ext cx="15087601" cy="5170645"/>
            <a:chOff x="840440" y="2277596"/>
            <a:chExt cx="11067428" cy="3876352"/>
          </a:xfrm>
        </p:grpSpPr>
        <p:pic>
          <p:nvPicPr>
            <p:cNvPr id="6" name="Imagen 5">
              <a:extLst>
                <a:ext uri="{FF2B5EF4-FFF2-40B4-BE49-F238E27FC236}">
                  <a16:creationId xmlns:a16="http://schemas.microsoft.com/office/drawing/2014/main" id="{9E6DEB07-BD5E-BCBD-1E8A-E01224FB7A2A}"/>
                </a:ext>
              </a:extLst>
            </p:cNvPr>
            <p:cNvPicPr>
              <a:picLocks noChangeAspect="1"/>
            </p:cNvPicPr>
            <p:nvPr/>
          </p:nvPicPr>
          <p:blipFill>
            <a:blip r:embed="rId3"/>
            <a:stretch>
              <a:fillRect/>
            </a:stretch>
          </p:blipFill>
          <p:spPr>
            <a:xfrm>
              <a:off x="5345460" y="2321248"/>
              <a:ext cx="2593783" cy="3595574"/>
            </a:xfrm>
            <a:prstGeom prst="rect">
              <a:avLst/>
            </a:prstGeom>
          </p:spPr>
        </p:pic>
        <p:sp>
          <p:nvSpPr>
            <p:cNvPr id="12" name="CuadroTexto 11">
              <a:extLst>
                <a:ext uri="{FF2B5EF4-FFF2-40B4-BE49-F238E27FC236}">
                  <a16:creationId xmlns:a16="http://schemas.microsoft.com/office/drawing/2014/main" id="{68F3E71A-8820-7C10-2931-5E5BBB386EBE}"/>
                </a:ext>
              </a:extLst>
            </p:cNvPr>
            <p:cNvSpPr txBox="1"/>
            <p:nvPr/>
          </p:nvSpPr>
          <p:spPr>
            <a:xfrm>
              <a:off x="8106933" y="2277596"/>
              <a:ext cx="3800935" cy="3876352"/>
            </a:xfrm>
            <a:prstGeom prst="rect">
              <a:avLst/>
            </a:prstGeom>
            <a:noFill/>
          </p:spPr>
          <p:txBody>
            <a:bodyPr wrap="square">
              <a:spAutoFit/>
            </a:bodyPr>
            <a:lstStyle>
              <a:defPPr>
                <a:defRPr lang="es-MX"/>
              </a:defPPr>
              <a:lvl1pPr>
                <a:defRPr kumimoji="0" b="0" u="none" strike="noStrike" cap="none" spc="0" normalizeH="0" baseline="0">
                  <a:ln>
                    <a:noFill/>
                  </a:ln>
                  <a:solidFill>
                    <a:srgbClr val="126F5A"/>
                  </a:solidFill>
                  <a:effectLst/>
                  <a:uLnTx/>
                  <a:uFillTx/>
                  <a:latin typeface="Calibri" panose="020F0502020204030204"/>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US" sz="3000" dirty="0">
                  <a:solidFill>
                    <a:srgbClr val="002060"/>
                  </a:solidFill>
                  <a:latin typeface="Montserrat" panose="00000500000000000000" pitchFamily="2" charset="0"/>
                </a:rPr>
                <a:t>New skills</a:t>
              </a:r>
              <a:r>
                <a:rPr lang="es-ES" sz="3000" dirty="0">
                  <a:solidFill>
                    <a:srgbClr val="002060"/>
                  </a:solidFill>
                  <a:latin typeface="Montserrat" panose="00000500000000000000" pitchFamily="2" charset="0"/>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2500" b="1" i="1" u="none" strike="noStrike" kern="0" cap="none" spc="0" normalizeH="0" baseline="0" noProof="0" dirty="0">
                <a:ln>
                  <a:noFill/>
                </a:ln>
                <a:solidFill>
                  <a:srgbClr val="126F5A"/>
                </a:solidFill>
                <a:effectLst/>
                <a:uLnTx/>
                <a:uFillTx/>
                <a:latin typeface="Montserrat" panose="00000500000000000000" pitchFamily="2" charset="0"/>
                <a:ea typeface="Cambria" panose="02040503050406030204" pitchFamily="18" charset="0"/>
              </a:endParaRPr>
            </a:p>
            <a:p>
              <a:pPr marL="284163" marR="0" lvl="1" indent="-284163"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ES" sz="2500" kern="0" dirty="0" err="1">
                  <a:solidFill>
                    <a:prstClr val="black"/>
                  </a:solidFill>
                  <a:latin typeface="Montserrat" panose="00000500000000000000" pitchFamily="2" charset="0"/>
                  <a:ea typeface="Cambria" panose="02040503050406030204" pitchFamily="18" charset="0"/>
                </a:rPr>
                <a:t>Embeded</a:t>
              </a:r>
              <a:r>
                <a:rPr lang="es-ES" sz="2500" kern="0" dirty="0">
                  <a:solidFill>
                    <a:prstClr val="black"/>
                  </a:solidFill>
                  <a:latin typeface="Montserrat" panose="00000500000000000000" pitchFamily="2" charset="0"/>
                  <a:ea typeface="Cambria" panose="02040503050406030204" pitchFamily="18" charset="0"/>
                </a:rPr>
                <a:t> software</a:t>
              </a:r>
            </a:p>
            <a:p>
              <a:pPr marL="284163" marR="0" lvl="1" indent="-284163"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ES" sz="2500" kern="0" dirty="0" err="1">
                  <a:solidFill>
                    <a:prstClr val="black"/>
                  </a:solidFill>
                  <a:latin typeface="Montserrat" panose="00000500000000000000" pitchFamily="2" charset="0"/>
                  <a:ea typeface="Cambria" panose="02040503050406030204" pitchFamily="18" charset="0"/>
                </a:rPr>
                <a:t>Cybersecurity</a:t>
              </a:r>
              <a:endParaRPr lang="es-ES" sz="2500" kern="0" dirty="0">
                <a:solidFill>
                  <a:prstClr val="black"/>
                </a:solidFill>
                <a:latin typeface="Montserrat" panose="00000500000000000000" pitchFamily="2" charset="0"/>
                <a:ea typeface="Cambria" panose="02040503050406030204" pitchFamily="18" charset="0"/>
              </a:endParaRPr>
            </a:p>
            <a:p>
              <a:pPr marL="284163" marR="0" lvl="1" indent="-284163"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ES" sz="2500" kern="0" dirty="0" err="1">
                  <a:solidFill>
                    <a:prstClr val="black"/>
                  </a:solidFill>
                  <a:latin typeface="Montserrat" panose="00000500000000000000" pitchFamily="2" charset="0"/>
                  <a:ea typeface="Cambria" panose="02040503050406030204" pitchFamily="18" charset="0"/>
                </a:rPr>
                <a:t>Algorithms</a:t>
              </a:r>
              <a:endParaRPr lang="es-ES" sz="2500" kern="0" dirty="0">
                <a:solidFill>
                  <a:prstClr val="black"/>
                </a:solidFill>
                <a:latin typeface="Montserrat" panose="00000500000000000000" pitchFamily="2" charset="0"/>
                <a:ea typeface="Cambria" panose="02040503050406030204" pitchFamily="18" charset="0"/>
              </a:endParaRPr>
            </a:p>
            <a:p>
              <a:pPr marL="284163" marR="0" lvl="1" indent="-284163"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ES" sz="2500" kern="0" dirty="0">
                  <a:solidFill>
                    <a:prstClr val="black"/>
                  </a:solidFill>
                  <a:latin typeface="Montserrat" panose="00000500000000000000" pitchFamily="2" charset="0"/>
                  <a:ea typeface="Cambria" panose="02040503050406030204" pitchFamily="18" charset="0"/>
                </a:rPr>
                <a:t>Edge </a:t>
              </a:r>
              <a:r>
                <a:rPr lang="es-ES" sz="2500" kern="0" dirty="0" err="1">
                  <a:solidFill>
                    <a:prstClr val="black"/>
                  </a:solidFill>
                  <a:latin typeface="Montserrat" panose="00000500000000000000" pitchFamily="2" charset="0"/>
                  <a:ea typeface="Cambria" panose="02040503050406030204" pitchFamily="18" charset="0"/>
                </a:rPr>
                <a:t>computing</a:t>
              </a:r>
              <a:endParaRPr lang="es-ES" sz="2500" kern="0" dirty="0">
                <a:solidFill>
                  <a:prstClr val="black"/>
                </a:solidFill>
                <a:latin typeface="Montserrat" panose="00000500000000000000" pitchFamily="2" charset="0"/>
                <a:ea typeface="Cambria" panose="02040503050406030204" pitchFamily="18" charset="0"/>
              </a:endParaRPr>
            </a:p>
            <a:p>
              <a:pPr marL="284163" marR="0" lvl="1" indent="-284163"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ES" sz="2500" kern="0" dirty="0">
                  <a:solidFill>
                    <a:prstClr val="black"/>
                  </a:solidFill>
                  <a:latin typeface="Montserrat" panose="00000500000000000000" pitchFamily="2" charset="0"/>
                  <a:ea typeface="Cambria" panose="02040503050406030204" pitchFamily="18" charset="0"/>
                </a:rPr>
                <a:t>Cloud </a:t>
              </a:r>
              <a:r>
                <a:rPr lang="es-ES" sz="2500" kern="0" dirty="0" err="1">
                  <a:solidFill>
                    <a:prstClr val="black"/>
                  </a:solidFill>
                  <a:latin typeface="Montserrat" panose="00000500000000000000" pitchFamily="2" charset="0"/>
                  <a:ea typeface="Cambria" panose="02040503050406030204" pitchFamily="18" charset="0"/>
                </a:rPr>
                <a:t>computing</a:t>
              </a:r>
              <a:r>
                <a:rPr lang="es-ES" sz="2500" kern="0" dirty="0">
                  <a:solidFill>
                    <a:prstClr val="black"/>
                  </a:solidFill>
                  <a:latin typeface="Montserrat" panose="00000500000000000000" pitchFamily="2" charset="0"/>
                  <a:ea typeface="Cambria" panose="02040503050406030204" pitchFamily="18" charset="0"/>
                </a:rPr>
                <a:t> </a:t>
              </a:r>
              <a:endParaRPr lang="es-MX" sz="2500" kern="0" dirty="0">
                <a:solidFill>
                  <a:prstClr val="black"/>
                </a:solidFill>
                <a:latin typeface="Montserrat" panose="00000500000000000000" pitchFamily="2" charset="0"/>
                <a:ea typeface="Cambria" panose="02040503050406030204" pitchFamily="18" charset="0"/>
              </a:endParaRPr>
            </a:p>
            <a:p>
              <a:pPr marL="284163" marR="0" lvl="1" indent="-284163"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MX" sz="2500" kern="0" dirty="0">
                  <a:solidFill>
                    <a:prstClr val="black"/>
                  </a:solidFill>
                  <a:latin typeface="Montserrat" panose="00000500000000000000" pitchFamily="2" charset="0"/>
                  <a:ea typeface="Cambria" panose="02040503050406030204" pitchFamily="18" charset="0"/>
                </a:rPr>
                <a:t>Data </a:t>
              </a:r>
              <a:r>
                <a:rPr lang="es-MX" sz="2500" kern="0" dirty="0" err="1">
                  <a:solidFill>
                    <a:prstClr val="black"/>
                  </a:solidFill>
                  <a:latin typeface="Montserrat" panose="00000500000000000000" pitchFamily="2" charset="0"/>
                  <a:ea typeface="Cambria" panose="02040503050406030204" pitchFamily="18" charset="0"/>
                </a:rPr>
                <a:t>analysis</a:t>
              </a:r>
              <a:endParaRPr lang="es-MX" sz="2500" kern="0" dirty="0">
                <a:solidFill>
                  <a:prstClr val="black"/>
                </a:solidFill>
                <a:latin typeface="Montserrat" panose="00000500000000000000" pitchFamily="2" charset="0"/>
                <a:ea typeface="Cambria" panose="02040503050406030204" pitchFamily="18" charset="0"/>
              </a:endParaRPr>
            </a:p>
            <a:p>
              <a:pPr marL="284163" marR="0" lvl="1" indent="-284163"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MX" sz="2500" kern="0" dirty="0">
                  <a:solidFill>
                    <a:prstClr val="black"/>
                  </a:solidFill>
                  <a:latin typeface="Montserrat" panose="00000500000000000000" pitchFamily="2" charset="0"/>
                  <a:ea typeface="Cambria" panose="02040503050406030204" pitchFamily="18" charset="0"/>
                </a:rPr>
                <a:t>Artificial </a:t>
              </a:r>
              <a:r>
                <a:rPr lang="es-MX" sz="2500" kern="0" dirty="0" err="1">
                  <a:solidFill>
                    <a:prstClr val="black"/>
                  </a:solidFill>
                  <a:latin typeface="Montserrat" panose="00000500000000000000" pitchFamily="2" charset="0"/>
                  <a:ea typeface="Cambria" panose="02040503050406030204" pitchFamily="18" charset="0"/>
                </a:rPr>
                <a:t>intelligence</a:t>
              </a:r>
              <a:endParaRPr lang="es-MX" sz="2500" kern="0" dirty="0">
                <a:solidFill>
                  <a:prstClr val="black"/>
                </a:solidFill>
                <a:latin typeface="Montserrat" panose="00000500000000000000" pitchFamily="2" charset="0"/>
                <a:ea typeface="Cambria" panose="02040503050406030204" pitchFamily="18" charset="0"/>
              </a:endParaRPr>
            </a:p>
            <a:p>
              <a:pPr marL="284163" lvl="1" indent="-284163">
                <a:buFont typeface="Wingdings" panose="05000000000000000000" pitchFamily="2" charset="2"/>
                <a:buChar char="§"/>
                <a:defRPr/>
              </a:pPr>
              <a:r>
                <a:rPr lang="es-MX" sz="2500" dirty="0">
                  <a:solidFill>
                    <a:srgbClr val="002060"/>
                  </a:solidFill>
                  <a:latin typeface="Montserrat" panose="00000500000000000000" pitchFamily="2" charset="0"/>
                </a:rPr>
                <a:t>Energy </a:t>
              </a:r>
              <a:r>
                <a:rPr lang="es-MX" sz="2500" dirty="0" err="1">
                  <a:solidFill>
                    <a:srgbClr val="002060"/>
                  </a:solidFill>
                  <a:latin typeface="Montserrat" panose="00000500000000000000" pitchFamily="2" charset="0"/>
                </a:rPr>
                <a:t>management</a:t>
              </a:r>
              <a:endParaRPr lang="es-MX" sz="2500" dirty="0">
                <a:solidFill>
                  <a:srgbClr val="002060"/>
                </a:solidFill>
                <a:latin typeface="Montserrat" panose="00000500000000000000" pitchFamily="2" charset="0"/>
              </a:endParaRPr>
            </a:p>
            <a:p>
              <a:pPr marL="284163" lvl="1" indent="-284163">
                <a:buFont typeface="Wingdings" panose="05000000000000000000" pitchFamily="2" charset="2"/>
                <a:buChar char="§"/>
                <a:defRPr/>
              </a:pPr>
              <a:r>
                <a:rPr lang="es-MX" sz="2500" dirty="0" err="1">
                  <a:solidFill>
                    <a:srgbClr val="002060"/>
                  </a:solidFill>
                  <a:latin typeface="Montserrat" panose="00000500000000000000" pitchFamily="2" charset="0"/>
                </a:rPr>
                <a:t>Renewable</a:t>
              </a:r>
              <a:r>
                <a:rPr lang="es-MX" sz="2500" dirty="0">
                  <a:solidFill>
                    <a:srgbClr val="002060"/>
                  </a:solidFill>
                  <a:latin typeface="Montserrat" panose="00000500000000000000" pitchFamily="2" charset="0"/>
                </a:rPr>
                <a:t> </a:t>
              </a:r>
              <a:r>
                <a:rPr lang="es-MX" sz="2500" dirty="0" err="1">
                  <a:solidFill>
                    <a:srgbClr val="002060"/>
                  </a:solidFill>
                  <a:latin typeface="Montserrat" panose="00000500000000000000" pitchFamily="2" charset="0"/>
                </a:rPr>
                <a:t>energy</a:t>
              </a:r>
              <a:endParaRPr lang="es-MX" sz="2500" dirty="0">
                <a:solidFill>
                  <a:srgbClr val="002060"/>
                </a:solidFill>
                <a:latin typeface="Montserrat" panose="00000500000000000000" pitchFamily="2" charset="0"/>
              </a:endParaRPr>
            </a:p>
            <a:p>
              <a:pPr marL="284163" marR="0" lvl="1" indent="-284163"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MX" sz="2500" dirty="0" err="1">
                  <a:solidFill>
                    <a:srgbClr val="002060"/>
                  </a:solidFill>
                  <a:latin typeface="Montserrat" panose="00000500000000000000" pitchFamily="2" charset="0"/>
                </a:rPr>
                <a:t>Environment</a:t>
              </a:r>
              <a:r>
                <a:rPr lang="es-MX" sz="2500" dirty="0">
                  <a:solidFill>
                    <a:srgbClr val="002060"/>
                  </a:solidFill>
                  <a:latin typeface="Montserrat" panose="00000500000000000000" pitchFamily="2" charset="0"/>
                </a:rPr>
                <a:t>, </a:t>
              </a:r>
              <a:r>
                <a:rPr lang="es-MX" sz="2500" dirty="0" err="1">
                  <a:solidFill>
                    <a:srgbClr val="002060"/>
                  </a:solidFill>
                  <a:latin typeface="Montserrat" panose="00000500000000000000" pitchFamily="2" charset="0"/>
                </a:rPr>
                <a:t>Health</a:t>
              </a:r>
              <a:r>
                <a:rPr lang="es-MX" sz="2500" dirty="0">
                  <a:solidFill>
                    <a:srgbClr val="002060"/>
                  </a:solidFill>
                  <a:latin typeface="Montserrat" panose="00000500000000000000" pitchFamily="2" charset="0"/>
                </a:rPr>
                <a:t> &amp; Safety</a:t>
              </a:r>
            </a:p>
            <a:p>
              <a:pPr marL="284163" marR="0" lvl="1" indent="-284163"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MX" sz="2500" dirty="0" err="1">
                  <a:solidFill>
                    <a:srgbClr val="002060"/>
                  </a:solidFill>
                  <a:latin typeface="Montserrat" panose="00000500000000000000" pitchFamily="2" charset="0"/>
                </a:rPr>
                <a:t>Waste</a:t>
              </a:r>
              <a:r>
                <a:rPr lang="es-MX" sz="2500" dirty="0">
                  <a:solidFill>
                    <a:srgbClr val="002060"/>
                  </a:solidFill>
                  <a:latin typeface="Montserrat" panose="00000500000000000000" pitchFamily="2" charset="0"/>
                </a:rPr>
                <a:t> </a:t>
              </a:r>
              <a:r>
                <a:rPr lang="es-MX" sz="2500" dirty="0" err="1">
                  <a:solidFill>
                    <a:srgbClr val="002060"/>
                  </a:solidFill>
                  <a:latin typeface="Montserrat" panose="00000500000000000000" pitchFamily="2" charset="0"/>
                </a:rPr>
                <a:t>management</a:t>
              </a:r>
              <a:endParaRPr lang="es-ES" sz="2500" dirty="0">
                <a:solidFill>
                  <a:srgbClr val="002060"/>
                </a:solidFill>
                <a:latin typeface="Montserrat" panose="00000500000000000000" pitchFamily="2" charset="0"/>
              </a:endParaRPr>
            </a:p>
          </p:txBody>
        </p:sp>
        <p:sp>
          <p:nvSpPr>
            <p:cNvPr id="14" name="Google Shape;1665;p25">
              <a:extLst>
                <a:ext uri="{FF2B5EF4-FFF2-40B4-BE49-F238E27FC236}">
                  <a16:creationId xmlns:a16="http://schemas.microsoft.com/office/drawing/2014/main" id="{6996A946-788A-5E02-7AB0-5EF5D24FADFC}"/>
                </a:ext>
              </a:extLst>
            </p:cNvPr>
            <p:cNvSpPr txBox="1"/>
            <p:nvPr/>
          </p:nvSpPr>
          <p:spPr>
            <a:xfrm>
              <a:off x="840440" y="2852734"/>
              <a:ext cx="3207000" cy="417900"/>
            </a:xfrm>
            <a:prstGeom prst="rect">
              <a:avLst/>
            </a:prstGeom>
            <a:solidFill>
              <a:srgbClr val="71B0E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 sz="3000" i="0" u="none" strike="noStrike" kern="0" cap="none" spc="0" normalizeH="0" baseline="0" noProof="0" dirty="0">
                  <a:ln>
                    <a:noFill/>
                  </a:ln>
                  <a:solidFill>
                    <a:srgbClr val="FFFFFF"/>
                  </a:solidFill>
                  <a:effectLst/>
                  <a:uLnTx/>
                  <a:uFillTx/>
                  <a:latin typeface="Montserrat" panose="00000500000000000000" pitchFamily="2" charset="0"/>
                  <a:ea typeface="Cambria" panose="02040503050406030204" pitchFamily="18" charset="0"/>
                  <a:cs typeface="Roboto"/>
                  <a:sym typeface="Roboto"/>
                </a:rPr>
                <a:t>Sustainability</a:t>
              </a:r>
              <a:endParaRPr kumimoji="0" sz="3000" i="0" u="none" strike="noStrike" kern="0" cap="none" spc="0" normalizeH="0" baseline="0" noProof="0" dirty="0">
                <a:ln>
                  <a:noFill/>
                </a:ln>
                <a:solidFill>
                  <a:srgbClr val="FFFFFF"/>
                </a:solidFill>
                <a:effectLst/>
                <a:uLnTx/>
                <a:uFillTx/>
                <a:latin typeface="Montserrat" panose="00000500000000000000" pitchFamily="2" charset="0"/>
                <a:ea typeface="Cambria" panose="02040503050406030204" pitchFamily="18" charset="0"/>
                <a:cs typeface="Roboto"/>
                <a:sym typeface="Roboto"/>
              </a:endParaRPr>
            </a:p>
          </p:txBody>
        </p:sp>
        <p:grpSp>
          <p:nvGrpSpPr>
            <p:cNvPr id="15" name="Google Shape;1666;p25">
              <a:extLst>
                <a:ext uri="{FF2B5EF4-FFF2-40B4-BE49-F238E27FC236}">
                  <a16:creationId xmlns:a16="http://schemas.microsoft.com/office/drawing/2014/main" id="{01A981A5-9092-F87A-D157-60CD45D155B6}"/>
                </a:ext>
              </a:extLst>
            </p:cNvPr>
            <p:cNvGrpSpPr/>
            <p:nvPr/>
          </p:nvGrpSpPr>
          <p:grpSpPr>
            <a:xfrm>
              <a:off x="840440" y="3654467"/>
              <a:ext cx="3207000" cy="789975"/>
              <a:chOff x="457200" y="2321708"/>
              <a:chExt cx="3207000" cy="789975"/>
            </a:xfrm>
          </p:grpSpPr>
          <p:sp>
            <p:nvSpPr>
              <p:cNvPr id="35" name="Google Shape;1667;p25">
                <a:extLst>
                  <a:ext uri="{FF2B5EF4-FFF2-40B4-BE49-F238E27FC236}">
                    <a16:creationId xmlns:a16="http://schemas.microsoft.com/office/drawing/2014/main" id="{1A9FB16C-4E73-D997-F121-F143F8645008}"/>
                  </a:ext>
                </a:extLst>
              </p:cNvPr>
              <p:cNvSpPr txBox="1"/>
              <p:nvPr/>
            </p:nvSpPr>
            <p:spPr>
              <a:xfrm>
                <a:off x="457200" y="2827583"/>
                <a:ext cx="3207000" cy="284100"/>
              </a:xfrm>
              <a:prstGeom prst="rect">
                <a:avLst/>
              </a:prstGeom>
              <a:noFill/>
              <a:ln>
                <a:noFill/>
              </a:ln>
            </p:spPr>
            <p:txBody>
              <a:bodyPr spcFirstLastPara="1" wrap="square" lIns="91425" tIns="91425" rIns="91425" bIns="91425" anchor="b"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000000"/>
                  </a:solidFill>
                  <a:effectLst/>
                  <a:uLnTx/>
                  <a:uFillTx/>
                  <a:latin typeface="Montserrat" panose="00000500000000000000" pitchFamily="2" charset="0"/>
                  <a:ea typeface="Roboto"/>
                  <a:cs typeface="Roboto"/>
                  <a:sym typeface="Roboto"/>
                </a:endParaRPr>
              </a:p>
            </p:txBody>
          </p:sp>
          <p:sp>
            <p:nvSpPr>
              <p:cNvPr id="36" name="Google Shape;1668;p25">
                <a:extLst>
                  <a:ext uri="{FF2B5EF4-FFF2-40B4-BE49-F238E27FC236}">
                    <a16:creationId xmlns:a16="http://schemas.microsoft.com/office/drawing/2014/main" id="{74AB6BC1-155F-D8F5-2043-4146BB67CF07}"/>
                  </a:ext>
                </a:extLst>
              </p:cNvPr>
              <p:cNvSpPr txBox="1"/>
              <p:nvPr/>
            </p:nvSpPr>
            <p:spPr>
              <a:xfrm>
                <a:off x="457200" y="2321708"/>
                <a:ext cx="3207000" cy="417900"/>
              </a:xfrm>
              <a:prstGeom prst="rect">
                <a:avLst/>
              </a:prstGeom>
              <a:solidFill>
                <a:srgbClr val="FF583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 sz="3000" i="0" u="none" strike="noStrike" kern="0" cap="none" spc="0" normalizeH="0" baseline="0" noProof="0" dirty="0">
                    <a:ln>
                      <a:noFill/>
                    </a:ln>
                    <a:solidFill>
                      <a:srgbClr val="FFFFFF"/>
                    </a:solidFill>
                    <a:effectLst/>
                    <a:uLnTx/>
                    <a:uFillTx/>
                    <a:latin typeface="Montserrat" panose="00000500000000000000" pitchFamily="2" charset="0"/>
                    <a:ea typeface="Cambria" panose="02040503050406030204" pitchFamily="18" charset="0"/>
                    <a:cs typeface="Roboto"/>
                    <a:sym typeface="Roboto"/>
                  </a:rPr>
                  <a:t>Digitalization</a:t>
                </a:r>
                <a:endParaRPr kumimoji="0" sz="3000" i="0" u="none" strike="noStrike" kern="0" cap="none" spc="0" normalizeH="0" baseline="0" noProof="0" dirty="0">
                  <a:ln>
                    <a:noFill/>
                  </a:ln>
                  <a:solidFill>
                    <a:srgbClr val="FFFFFF"/>
                  </a:solidFill>
                  <a:effectLst/>
                  <a:uLnTx/>
                  <a:uFillTx/>
                  <a:latin typeface="Montserrat" panose="00000500000000000000" pitchFamily="2" charset="0"/>
                  <a:ea typeface="Cambria" panose="02040503050406030204" pitchFamily="18" charset="0"/>
                  <a:cs typeface="Roboto"/>
                  <a:sym typeface="Roboto"/>
                </a:endParaRPr>
              </a:p>
            </p:txBody>
          </p:sp>
        </p:grpSp>
        <p:grpSp>
          <p:nvGrpSpPr>
            <p:cNvPr id="16" name="Google Shape;1669;p25">
              <a:extLst>
                <a:ext uri="{FF2B5EF4-FFF2-40B4-BE49-F238E27FC236}">
                  <a16:creationId xmlns:a16="http://schemas.microsoft.com/office/drawing/2014/main" id="{71A02326-CDD8-3DB0-C4FF-9EA53F6759C8}"/>
                </a:ext>
              </a:extLst>
            </p:cNvPr>
            <p:cNvGrpSpPr/>
            <p:nvPr/>
          </p:nvGrpSpPr>
          <p:grpSpPr>
            <a:xfrm>
              <a:off x="840440" y="4456201"/>
              <a:ext cx="3207000" cy="789975"/>
              <a:chOff x="457200" y="3199642"/>
              <a:chExt cx="3207000" cy="789975"/>
            </a:xfrm>
          </p:grpSpPr>
          <p:sp>
            <p:nvSpPr>
              <p:cNvPr id="33" name="Google Shape;1670;p25">
                <a:extLst>
                  <a:ext uri="{FF2B5EF4-FFF2-40B4-BE49-F238E27FC236}">
                    <a16:creationId xmlns:a16="http://schemas.microsoft.com/office/drawing/2014/main" id="{8120A8D1-C020-90B2-16D2-F84448E95E72}"/>
                  </a:ext>
                </a:extLst>
              </p:cNvPr>
              <p:cNvSpPr txBox="1"/>
              <p:nvPr/>
            </p:nvSpPr>
            <p:spPr>
              <a:xfrm>
                <a:off x="457200" y="3705517"/>
                <a:ext cx="3207000" cy="284100"/>
              </a:xfrm>
              <a:prstGeom prst="rect">
                <a:avLst/>
              </a:prstGeom>
              <a:noFill/>
              <a:ln>
                <a:noFill/>
              </a:ln>
            </p:spPr>
            <p:txBody>
              <a:bodyPr spcFirstLastPara="1" wrap="square" lIns="91425" tIns="91425" rIns="91425" bIns="91425" anchor="b" anchorCtr="0">
                <a:noAutofit/>
              </a:bodyPr>
              <a:lstStyle/>
              <a:p>
                <a:pPr marL="0" marR="0" lvl="0" indent="0" defTabSz="914400" eaLnBrk="1" fontAlgn="auto" latinLnBrk="0" hangingPunct="1">
                  <a:lnSpc>
                    <a:spcPct val="100000"/>
                  </a:lnSpc>
                  <a:spcBef>
                    <a:spcPts val="0"/>
                  </a:spcBef>
                  <a:spcAft>
                    <a:spcPts val="0"/>
                  </a:spcAft>
                  <a:buClr>
                    <a:srgbClr val="000000"/>
                  </a:buClr>
                  <a:buSzPts val="1100"/>
                  <a:buFont typeface="Arial"/>
                  <a:buNone/>
                  <a:tabLst/>
                  <a:defRPr/>
                </a:pPr>
                <a:endParaRPr kumimoji="0" sz="1200" b="0" i="0" u="none" strike="noStrike" kern="0" cap="none" spc="0" normalizeH="0" baseline="0" noProof="0" dirty="0">
                  <a:ln>
                    <a:noFill/>
                  </a:ln>
                  <a:solidFill>
                    <a:srgbClr val="000000"/>
                  </a:solidFill>
                  <a:effectLst/>
                  <a:uLnTx/>
                  <a:uFillTx/>
                  <a:latin typeface="Montserrat" panose="00000500000000000000" pitchFamily="2" charset="0"/>
                  <a:ea typeface="Roboto"/>
                  <a:cs typeface="Roboto"/>
                  <a:sym typeface="Roboto"/>
                </a:endParaRPr>
              </a:p>
            </p:txBody>
          </p:sp>
          <p:sp>
            <p:nvSpPr>
              <p:cNvPr id="34" name="Google Shape;1671;p25">
                <a:extLst>
                  <a:ext uri="{FF2B5EF4-FFF2-40B4-BE49-F238E27FC236}">
                    <a16:creationId xmlns:a16="http://schemas.microsoft.com/office/drawing/2014/main" id="{B7FD60D1-2C75-5084-3CE9-61CF1C768617}"/>
                  </a:ext>
                </a:extLst>
              </p:cNvPr>
              <p:cNvSpPr txBox="1"/>
              <p:nvPr/>
            </p:nvSpPr>
            <p:spPr>
              <a:xfrm>
                <a:off x="457200" y="3199642"/>
                <a:ext cx="3207000" cy="417900"/>
              </a:xfrm>
              <a:prstGeom prst="rect">
                <a:avLst/>
              </a:prstGeom>
              <a:solidFill>
                <a:srgbClr val="8000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 sz="3000" i="0" u="none" strike="noStrike" kern="0" cap="none" spc="0" normalizeH="0" baseline="0" noProof="0" dirty="0">
                    <a:ln>
                      <a:noFill/>
                    </a:ln>
                    <a:solidFill>
                      <a:srgbClr val="FFFFFF"/>
                    </a:solidFill>
                    <a:effectLst/>
                    <a:uLnTx/>
                    <a:uFillTx/>
                    <a:latin typeface="Montserrat" panose="00000500000000000000" pitchFamily="2" charset="0"/>
                    <a:ea typeface="Cambria" panose="02040503050406030204" pitchFamily="18" charset="0"/>
                    <a:cs typeface="Roboto"/>
                    <a:sym typeface="Roboto"/>
                  </a:rPr>
                  <a:t>Security</a:t>
                </a:r>
                <a:endParaRPr kumimoji="0" sz="3000" i="0" u="none" strike="noStrike" kern="0" cap="none" spc="0" normalizeH="0" baseline="0" noProof="0" dirty="0">
                  <a:ln>
                    <a:noFill/>
                  </a:ln>
                  <a:solidFill>
                    <a:srgbClr val="FFFFFF"/>
                  </a:solidFill>
                  <a:effectLst/>
                  <a:uLnTx/>
                  <a:uFillTx/>
                  <a:latin typeface="Montserrat" panose="00000500000000000000" pitchFamily="2" charset="0"/>
                  <a:ea typeface="Cambria" panose="02040503050406030204" pitchFamily="18" charset="0"/>
                  <a:cs typeface="Roboto"/>
                  <a:sym typeface="Roboto"/>
                </a:endParaRPr>
              </a:p>
            </p:txBody>
          </p:sp>
        </p:grpSp>
        <p:grpSp>
          <p:nvGrpSpPr>
            <p:cNvPr id="17" name="Google Shape;1672;p25">
              <a:extLst>
                <a:ext uri="{FF2B5EF4-FFF2-40B4-BE49-F238E27FC236}">
                  <a16:creationId xmlns:a16="http://schemas.microsoft.com/office/drawing/2014/main" id="{60270FBB-9FA7-81A1-1B81-BDC4C32E3E36}"/>
                </a:ext>
              </a:extLst>
            </p:cNvPr>
            <p:cNvGrpSpPr/>
            <p:nvPr/>
          </p:nvGrpSpPr>
          <p:grpSpPr>
            <a:xfrm>
              <a:off x="840440" y="5257934"/>
              <a:ext cx="3207000" cy="789975"/>
              <a:chOff x="457200" y="4077575"/>
              <a:chExt cx="3207000" cy="789975"/>
            </a:xfrm>
          </p:grpSpPr>
          <p:sp>
            <p:nvSpPr>
              <p:cNvPr id="31" name="Google Shape;1673;p25">
                <a:extLst>
                  <a:ext uri="{FF2B5EF4-FFF2-40B4-BE49-F238E27FC236}">
                    <a16:creationId xmlns:a16="http://schemas.microsoft.com/office/drawing/2014/main" id="{8FF726D5-2D75-1A6B-4529-8E6996AADD99}"/>
                  </a:ext>
                </a:extLst>
              </p:cNvPr>
              <p:cNvSpPr txBox="1"/>
              <p:nvPr/>
            </p:nvSpPr>
            <p:spPr>
              <a:xfrm>
                <a:off x="457200" y="4583450"/>
                <a:ext cx="3207000" cy="284100"/>
              </a:xfrm>
              <a:prstGeom prst="rect">
                <a:avLst/>
              </a:prstGeom>
              <a:noFill/>
              <a:ln>
                <a:noFill/>
              </a:ln>
            </p:spPr>
            <p:txBody>
              <a:bodyPr spcFirstLastPara="1" wrap="square" lIns="91425" tIns="91425" rIns="91425" bIns="91425" anchor="b"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000000"/>
                  </a:solidFill>
                  <a:effectLst/>
                  <a:uLnTx/>
                  <a:uFillTx/>
                  <a:latin typeface="Montserrat" panose="00000500000000000000" pitchFamily="2" charset="0"/>
                  <a:ea typeface="Roboto"/>
                  <a:cs typeface="Roboto"/>
                  <a:sym typeface="Roboto"/>
                </a:endParaRPr>
              </a:p>
            </p:txBody>
          </p:sp>
          <p:sp>
            <p:nvSpPr>
              <p:cNvPr id="32" name="Google Shape;1674;p25">
                <a:extLst>
                  <a:ext uri="{FF2B5EF4-FFF2-40B4-BE49-F238E27FC236}">
                    <a16:creationId xmlns:a16="http://schemas.microsoft.com/office/drawing/2014/main" id="{6EABB645-2936-81C1-C943-71388EDA480A}"/>
                  </a:ext>
                </a:extLst>
              </p:cNvPr>
              <p:cNvSpPr txBox="1"/>
              <p:nvPr/>
            </p:nvSpPr>
            <p:spPr>
              <a:xfrm>
                <a:off x="457200" y="4077575"/>
                <a:ext cx="3207000" cy="417900"/>
              </a:xfrm>
              <a:prstGeom prst="rect">
                <a:avLst/>
              </a:prstGeom>
              <a:solidFill>
                <a:srgbClr val="329B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 sz="3000" i="0" u="none" strike="noStrike" kern="0" cap="none" spc="0" normalizeH="0" baseline="0" noProof="0" dirty="0">
                    <a:ln>
                      <a:noFill/>
                    </a:ln>
                    <a:solidFill>
                      <a:srgbClr val="FFFFFF"/>
                    </a:solidFill>
                    <a:effectLst/>
                    <a:uLnTx/>
                    <a:uFillTx/>
                    <a:latin typeface="Montserrat" panose="00000500000000000000" pitchFamily="2" charset="0"/>
                    <a:ea typeface="Cambria" panose="02040503050406030204" pitchFamily="18" charset="0"/>
                    <a:cs typeface="Roboto"/>
                    <a:sym typeface="Roboto"/>
                  </a:rPr>
                  <a:t>Energy efficiency</a:t>
                </a:r>
                <a:endParaRPr kumimoji="0" sz="3000" i="0" u="none" strike="noStrike" kern="0" cap="none" spc="0" normalizeH="0" baseline="0" noProof="0" dirty="0">
                  <a:ln>
                    <a:noFill/>
                  </a:ln>
                  <a:solidFill>
                    <a:srgbClr val="FFFFFF"/>
                  </a:solidFill>
                  <a:effectLst/>
                  <a:uLnTx/>
                  <a:uFillTx/>
                  <a:latin typeface="Montserrat" panose="00000500000000000000" pitchFamily="2" charset="0"/>
                  <a:ea typeface="Cambria" panose="02040503050406030204" pitchFamily="18" charset="0"/>
                  <a:cs typeface="Roboto"/>
                  <a:sym typeface="Roboto"/>
                </a:endParaRPr>
              </a:p>
            </p:txBody>
          </p:sp>
        </p:grpSp>
        <p:cxnSp>
          <p:nvCxnSpPr>
            <p:cNvPr id="25" name="Google Shape;1675;p25">
              <a:extLst>
                <a:ext uri="{FF2B5EF4-FFF2-40B4-BE49-F238E27FC236}">
                  <a16:creationId xmlns:a16="http://schemas.microsoft.com/office/drawing/2014/main" id="{D731C501-4D76-15E9-94A1-FE0CA3AAA446}"/>
                </a:ext>
              </a:extLst>
            </p:cNvPr>
            <p:cNvCxnSpPr>
              <a:cxnSpLocks/>
              <a:stCxn id="14" idx="3"/>
            </p:cNvCxnSpPr>
            <p:nvPr/>
          </p:nvCxnSpPr>
          <p:spPr>
            <a:xfrm rot="10800000" flipH="1">
              <a:off x="4047440" y="2958484"/>
              <a:ext cx="942600" cy="103200"/>
            </a:xfrm>
            <a:prstGeom prst="bentConnector3">
              <a:avLst>
                <a:gd name="adj1" fmla="val 49995"/>
              </a:avLst>
            </a:prstGeom>
            <a:noFill/>
            <a:ln w="19050" cap="flat" cmpd="sng">
              <a:solidFill>
                <a:srgbClr val="000000"/>
              </a:solidFill>
              <a:prstDash val="solid"/>
              <a:round/>
              <a:headEnd type="none" w="med" len="med"/>
              <a:tailEnd type="none" w="med" len="med"/>
            </a:ln>
          </p:spPr>
        </p:cxnSp>
        <p:cxnSp>
          <p:nvCxnSpPr>
            <p:cNvPr id="26" name="Google Shape;1677;p25">
              <a:extLst>
                <a:ext uri="{FF2B5EF4-FFF2-40B4-BE49-F238E27FC236}">
                  <a16:creationId xmlns:a16="http://schemas.microsoft.com/office/drawing/2014/main" id="{CCC307A6-9E20-0335-52D0-1BC4ABC8B46E}"/>
                </a:ext>
              </a:extLst>
            </p:cNvPr>
            <p:cNvCxnSpPr>
              <a:cxnSpLocks/>
              <a:stCxn id="36" idx="3"/>
            </p:cNvCxnSpPr>
            <p:nvPr/>
          </p:nvCxnSpPr>
          <p:spPr>
            <a:xfrm rot="10800000" flipH="1">
              <a:off x="4047440" y="2958617"/>
              <a:ext cx="942600" cy="904800"/>
            </a:xfrm>
            <a:prstGeom prst="bentConnector3">
              <a:avLst>
                <a:gd name="adj1" fmla="val 49995"/>
              </a:avLst>
            </a:prstGeom>
            <a:noFill/>
            <a:ln w="19050" cap="flat" cmpd="sng">
              <a:solidFill>
                <a:srgbClr val="000000"/>
              </a:solidFill>
              <a:prstDash val="solid"/>
              <a:round/>
              <a:headEnd type="none" w="med" len="med"/>
              <a:tailEnd type="none" w="med" len="med"/>
            </a:ln>
          </p:spPr>
        </p:cxnSp>
        <p:cxnSp>
          <p:nvCxnSpPr>
            <p:cNvPr id="27" name="Google Shape;1679;p25">
              <a:extLst>
                <a:ext uri="{FF2B5EF4-FFF2-40B4-BE49-F238E27FC236}">
                  <a16:creationId xmlns:a16="http://schemas.microsoft.com/office/drawing/2014/main" id="{96F93FA9-1EBE-D4F4-ABCD-1AF1A5C7A6D4}"/>
                </a:ext>
              </a:extLst>
            </p:cNvPr>
            <p:cNvCxnSpPr>
              <a:cxnSpLocks/>
              <a:stCxn id="34" idx="3"/>
            </p:cNvCxnSpPr>
            <p:nvPr/>
          </p:nvCxnSpPr>
          <p:spPr>
            <a:xfrm rot="10800000" flipH="1">
              <a:off x="4047440" y="2958451"/>
              <a:ext cx="942600" cy="1706700"/>
            </a:xfrm>
            <a:prstGeom prst="bentConnector3">
              <a:avLst>
                <a:gd name="adj1" fmla="val 49995"/>
              </a:avLst>
            </a:prstGeom>
            <a:noFill/>
            <a:ln w="19050" cap="flat" cmpd="sng">
              <a:solidFill>
                <a:srgbClr val="000000"/>
              </a:solidFill>
              <a:prstDash val="solid"/>
              <a:round/>
              <a:headEnd type="none" w="med" len="med"/>
              <a:tailEnd type="none" w="med" len="med"/>
            </a:ln>
          </p:spPr>
        </p:cxnSp>
        <p:cxnSp>
          <p:nvCxnSpPr>
            <p:cNvPr id="28" name="Google Shape;1680;p25">
              <a:extLst>
                <a:ext uri="{FF2B5EF4-FFF2-40B4-BE49-F238E27FC236}">
                  <a16:creationId xmlns:a16="http://schemas.microsoft.com/office/drawing/2014/main" id="{4778C6E2-7605-A7F6-E78D-C9411196FFC1}"/>
                </a:ext>
              </a:extLst>
            </p:cNvPr>
            <p:cNvCxnSpPr>
              <a:cxnSpLocks/>
              <a:stCxn id="32" idx="3"/>
            </p:cNvCxnSpPr>
            <p:nvPr/>
          </p:nvCxnSpPr>
          <p:spPr>
            <a:xfrm rot="10800000" flipH="1">
              <a:off x="4047440" y="2958584"/>
              <a:ext cx="942600" cy="2508300"/>
            </a:xfrm>
            <a:prstGeom prst="bentConnector3">
              <a:avLst>
                <a:gd name="adj1" fmla="val 49995"/>
              </a:avLst>
            </a:prstGeom>
            <a:noFill/>
            <a:ln w="19050" cap="flat" cmpd="sng">
              <a:solidFill>
                <a:srgbClr val="000000"/>
              </a:solidFill>
              <a:prstDash val="solid"/>
              <a:round/>
              <a:headEnd type="none" w="med" len="med"/>
              <a:tailEnd type="none" w="med" len="med"/>
            </a:ln>
          </p:spPr>
        </p:cxnSp>
      </p:grpSp>
      <p:sp>
        <p:nvSpPr>
          <p:cNvPr id="3" name="Freeform 13">
            <a:extLst>
              <a:ext uri="{FF2B5EF4-FFF2-40B4-BE49-F238E27FC236}">
                <a16:creationId xmlns:a16="http://schemas.microsoft.com/office/drawing/2014/main" id="{11946D60-EF8A-F4D6-5675-7AE52C796901}"/>
              </a:ext>
            </a:extLst>
          </p:cNvPr>
          <p:cNvSpPr/>
          <p:nvPr/>
        </p:nvSpPr>
        <p:spPr>
          <a:xfrm>
            <a:off x="1143004" y="540726"/>
            <a:ext cx="3353380" cy="2338197"/>
          </a:xfrm>
          <a:custGeom>
            <a:avLst/>
            <a:gdLst/>
            <a:ahLst/>
            <a:cxnLst/>
            <a:rect l="l" t="t" r="r" b="b"/>
            <a:pathLst>
              <a:path w="7136244" h="4975857">
                <a:moveTo>
                  <a:pt x="0" y="0"/>
                </a:moveTo>
                <a:lnTo>
                  <a:pt x="7136243" y="0"/>
                </a:lnTo>
                <a:lnTo>
                  <a:pt x="7136243" y="4975857"/>
                </a:lnTo>
                <a:lnTo>
                  <a:pt x="0" y="4975857"/>
                </a:lnTo>
                <a:lnTo>
                  <a:pt x="0" y="0"/>
                </a:lnTo>
                <a:close/>
              </a:path>
            </a:pathLst>
          </a:custGeom>
          <a:blipFill>
            <a:blip r:embed="rId4"/>
            <a:stretch>
              <a:fillRect/>
            </a:stretch>
          </a:blipFill>
        </p:spPr>
        <p:txBody>
          <a:bodyPr/>
          <a:lstStyle/>
          <a:p>
            <a:endParaRPr lang="es-MX"/>
          </a:p>
        </p:txBody>
      </p:sp>
      <p:sp>
        <p:nvSpPr>
          <p:cNvPr id="5" name="CuadroTexto 5">
            <a:extLst>
              <a:ext uri="{FF2B5EF4-FFF2-40B4-BE49-F238E27FC236}">
                <a16:creationId xmlns:a16="http://schemas.microsoft.com/office/drawing/2014/main" id="{3A40E5B4-BDB5-1480-FF1F-2E383E7E5868}"/>
              </a:ext>
            </a:extLst>
          </p:cNvPr>
          <p:cNvSpPr txBox="1"/>
          <p:nvPr/>
        </p:nvSpPr>
        <p:spPr>
          <a:xfrm>
            <a:off x="7391400" y="800100"/>
            <a:ext cx="9677400" cy="132343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Montserrat" panose="00000500000000000000" pitchFamily="2" charset="0"/>
              </a:rPr>
              <a:t>Human capital transformation:</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Montserrat" panose="00000500000000000000" pitchFamily="2" charset="0"/>
              </a:rPr>
              <a:t>Reskilling - Upskilling</a:t>
            </a:r>
          </a:p>
        </p:txBody>
      </p:sp>
    </p:spTree>
    <p:extLst>
      <p:ext uri="{BB962C8B-B14F-4D97-AF65-F5344CB8AC3E}">
        <p14:creationId xmlns:p14="http://schemas.microsoft.com/office/powerpoint/2010/main" val="713320145"/>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3D50E-730C-49AA-C57F-9191F5A84881}"/>
            </a:ext>
          </a:extLst>
        </p:cNvPr>
        <p:cNvGrpSpPr/>
        <p:nvPr/>
      </p:nvGrpSpPr>
      <p:grpSpPr>
        <a:xfrm>
          <a:off x="0" y="0"/>
          <a:ext cx="0" cy="0"/>
          <a:chOff x="0" y="0"/>
          <a:chExt cx="0" cy="0"/>
        </a:xfrm>
      </p:grpSpPr>
      <p:sp>
        <p:nvSpPr>
          <p:cNvPr id="5" name="Freeform 13">
            <a:extLst>
              <a:ext uri="{FF2B5EF4-FFF2-40B4-BE49-F238E27FC236}">
                <a16:creationId xmlns:a16="http://schemas.microsoft.com/office/drawing/2014/main" id="{5905C738-E82D-083E-D93A-54584889C880}"/>
              </a:ext>
            </a:extLst>
          </p:cNvPr>
          <p:cNvSpPr/>
          <p:nvPr/>
        </p:nvSpPr>
        <p:spPr>
          <a:xfrm>
            <a:off x="1143004" y="540726"/>
            <a:ext cx="3353380" cy="2338197"/>
          </a:xfrm>
          <a:custGeom>
            <a:avLst/>
            <a:gdLst/>
            <a:ahLst/>
            <a:cxnLst/>
            <a:rect l="l" t="t" r="r" b="b"/>
            <a:pathLst>
              <a:path w="7136244" h="4975857">
                <a:moveTo>
                  <a:pt x="0" y="0"/>
                </a:moveTo>
                <a:lnTo>
                  <a:pt x="7136243" y="0"/>
                </a:lnTo>
                <a:lnTo>
                  <a:pt x="7136243" y="4975857"/>
                </a:lnTo>
                <a:lnTo>
                  <a:pt x="0" y="4975857"/>
                </a:lnTo>
                <a:lnTo>
                  <a:pt x="0" y="0"/>
                </a:lnTo>
                <a:close/>
              </a:path>
            </a:pathLst>
          </a:custGeom>
          <a:blipFill>
            <a:blip r:embed="rId3"/>
            <a:stretch>
              <a:fillRect/>
            </a:stretch>
          </a:blipFill>
        </p:spPr>
        <p:txBody>
          <a:bodyPr/>
          <a:lstStyle/>
          <a:p>
            <a:endParaRPr lang="es-MX"/>
          </a:p>
        </p:txBody>
      </p:sp>
      <p:sp>
        <p:nvSpPr>
          <p:cNvPr id="7" name="CuadroTexto 5">
            <a:extLst>
              <a:ext uri="{FF2B5EF4-FFF2-40B4-BE49-F238E27FC236}">
                <a16:creationId xmlns:a16="http://schemas.microsoft.com/office/drawing/2014/main" id="{2B49482A-3B70-5951-D829-793C6FA5DC62}"/>
              </a:ext>
            </a:extLst>
          </p:cNvPr>
          <p:cNvSpPr txBox="1"/>
          <p:nvPr/>
        </p:nvSpPr>
        <p:spPr>
          <a:xfrm>
            <a:off x="7391400" y="800100"/>
            <a:ext cx="9677400" cy="132343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Montserrat" panose="00000500000000000000" pitchFamily="2" charset="0"/>
              </a:rPr>
              <a:t>Main business opportunities in the electromobility value chain</a:t>
            </a:r>
            <a:endParaRPr kumimoji="0" lang="en-US" sz="4000" b="1" i="0" u="none" strike="noStrike" kern="1200" cap="none" spc="0" normalizeH="0" baseline="0" noProof="0" dirty="0">
              <a:ln>
                <a:noFill/>
              </a:ln>
              <a:solidFill>
                <a:srgbClr val="002060"/>
              </a:solidFill>
              <a:effectLst/>
              <a:uLnTx/>
              <a:uFillTx/>
              <a:latin typeface="Montserrat" panose="00000500000000000000" pitchFamily="2" charset="0"/>
              <a:ea typeface="+mn-ea"/>
              <a:cs typeface="+mn-cs"/>
            </a:endParaRPr>
          </a:p>
        </p:txBody>
      </p:sp>
      <p:sp>
        <p:nvSpPr>
          <p:cNvPr id="9" name="6 CuadroTexto">
            <a:extLst>
              <a:ext uri="{FF2B5EF4-FFF2-40B4-BE49-F238E27FC236}">
                <a16:creationId xmlns:a16="http://schemas.microsoft.com/office/drawing/2014/main" id="{90341D90-11A0-C504-A557-D8EF118E4990}"/>
              </a:ext>
            </a:extLst>
          </p:cNvPr>
          <p:cNvSpPr txBox="1"/>
          <p:nvPr/>
        </p:nvSpPr>
        <p:spPr>
          <a:xfrm>
            <a:off x="14706600" y="9161502"/>
            <a:ext cx="2419252" cy="553998"/>
          </a:xfrm>
          <a:prstGeom prst="rect">
            <a:avLst/>
          </a:prstGeom>
          <a:noFill/>
        </p:spPr>
        <p:txBody>
          <a:bodyPr wrap="none" rtlCol="0">
            <a:spAutoFit/>
          </a:bodyPr>
          <a:lstStyle/>
          <a:p>
            <a:r>
              <a:rPr lang="es-MX" sz="3000" dirty="0">
                <a:solidFill>
                  <a:schemeClr val="bg1"/>
                </a:solidFill>
                <a:latin typeface="Montserrat" panose="00000500000000000000" pitchFamily="2" charset="0"/>
                <a:ea typeface="Open Sans" panose="020B0606030504020204" pitchFamily="34" charset="0"/>
                <a:cs typeface="Open Sans" panose="020B0606030504020204" pitchFamily="34" charset="0"/>
              </a:rPr>
              <a:t>ina.com.mx</a:t>
            </a:r>
          </a:p>
        </p:txBody>
      </p:sp>
      <p:grpSp>
        <p:nvGrpSpPr>
          <p:cNvPr id="3" name="Grupo 3">
            <a:extLst>
              <a:ext uri="{FF2B5EF4-FFF2-40B4-BE49-F238E27FC236}">
                <a16:creationId xmlns:a16="http://schemas.microsoft.com/office/drawing/2014/main" id="{1958CDBD-37C8-3EE8-3D19-5936EE1A6AF4}"/>
              </a:ext>
            </a:extLst>
          </p:cNvPr>
          <p:cNvGrpSpPr/>
          <p:nvPr/>
        </p:nvGrpSpPr>
        <p:grpSpPr>
          <a:xfrm>
            <a:off x="1524000" y="2878922"/>
            <a:ext cx="16324590" cy="5769778"/>
            <a:chOff x="-496578" y="671806"/>
            <a:chExt cx="13042961" cy="5595152"/>
          </a:xfrm>
        </p:grpSpPr>
        <p:sp>
          <p:nvSpPr>
            <p:cNvPr id="4" name="Rectángulo 12">
              <a:extLst>
                <a:ext uri="{FF2B5EF4-FFF2-40B4-BE49-F238E27FC236}">
                  <a16:creationId xmlns:a16="http://schemas.microsoft.com/office/drawing/2014/main" id="{C997A1D4-A2D2-089D-A639-46DF6F39FBDD}"/>
                </a:ext>
              </a:extLst>
            </p:cNvPr>
            <p:cNvSpPr/>
            <p:nvPr/>
          </p:nvSpPr>
          <p:spPr>
            <a:xfrm>
              <a:off x="5815963" y="671806"/>
              <a:ext cx="917845" cy="1390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13">
              <a:extLst>
                <a:ext uri="{FF2B5EF4-FFF2-40B4-BE49-F238E27FC236}">
                  <a16:creationId xmlns:a16="http://schemas.microsoft.com/office/drawing/2014/main" id="{1D2B0401-FCE8-67D0-CA1F-33D37040F626}"/>
                </a:ext>
              </a:extLst>
            </p:cNvPr>
            <p:cNvSpPr/>
            <p:nvPr/>
          </p:nvSpPr>
          <p:spPr>
            <a:xfrm>
              <a:off x="4191336" y="5147745"/>
              <a:ext cx="7732014" cy="1119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dirty="0">
                  <a:solidFill>
                    <a:srgbClr val="002060"/>
                  </a:solidFill>
                  <a:latin typeface="Montserrat" panose="00000500000000000000" pitchFamily="2" charset="0"/>
                </a:rPr>
                <a:t>Raw </a:t>
              </a:r>
              <a:r>
                <a:rPr lang="es-MX" sz="2800" dirty="0" err="1">
                  <a:solidFill>
                    <a:srgbClr val="002060"/>
                  </a:solidFill>
                  <a:latin typeface="Montserrat" panose="00000500000000000000" pitchFamily="2" charset="0"/>
                </a:rPr>
                <a:t>materials</a:t>
              </a:r>
              <a:r>
                <a:rPr lang="es-MX" sz="2800" dirty="0">
                  <a:solidFill>
                    <a:srgbClr val="002060"/>
                  </a:solidFill>
                  <a:latin typeface="Montserrat" panose="00000500000000000000" pitchFamily="2" charset="0"/>
                </a:rPr>
                <a:t>, </a:t>
              </a:r>
              <a:r>
                <a:rPr lang="es-MX" sz="2800" dirty="0" err="1">
                  <a:solidFill>
                    <a:srgbClr val="002060"/>
                  </a:solidFill>
                  <a:latin typeface="Montserrat" panose="00000500000000000000" pitchFamily="2" charset="0"/>
                </a:rPr>
                <a:t>lithium</a:t>
              </a:r>
              <a:r>
                <a:rPr lang="es-MX" sz="2800" dirty="0">
                  <a:solidFill>
                    <a:srgbClr val="002060"/>
                  </a:solidFill>
                  <a:latin typeface="Montserrat" panose="00000500000000000000" pitchFamily="2" charset="0"/>
                </a:rPr>
                <a:t>, </a:t>
              </a:r>
              <a:r>
                <a:rPr lang="es-MX" sz="2800" dirty="0" err="1">
                  <a:solidFill>
                    <a:srgbClr val="002060"/>
                  </a:solidFill>
                  <a:latin typeface="Montserrat" panose="00000500000000000000" pitchFamily="2" charset="0"/>
                </a:rPr>
                <a:t>graphene</a:t>
              </a:r>
              <a:r>
                <a:rPr lang="es-MX" sz="2800" dirty="0">
                  <a:solidFill>
                    <a:srgbClr val="002060"/>
                  </a:solidFill>
                  <a:latin typeface="Montserrat" panose="00000500000000000000" pitchFamily="2" charset="0"/>
                </a:rPr>
                <a:t>, </a:t>
              </a:r>
              <a:r>
                <a:rPr lang="es-MX" sz="2800" dirty="0" err="1">
                  <a:solidFill>
                    <a:srgbClr val="002060"/>
                  </a:solidFill>
                  <a:latin typeface="Montserrat" panose="00000500000000000000" pitchFamily="2" charset="0"/>
                </a:rPr>
                <a:t>aluminum</a:t>
              </a:r>
              <a:r>
                <a:rPr lang="es-MX" sz="2800" dirty="0">
                  <a:solidFill>
                    <a:srgbClr val="002060"/>
                  </a:solidFill>
                  <a:latin typeface="Montserrat" panose="00000500000000000000" pitchFamily="2" charset="0"/>
                </a:rPr>
                <a:t>, </a:t>
              </a:r>
              <a:r>
                <a:rPr lang="es-MX" sz="2800" dirty="0" err="1">
                  <a:solidFill>
                    <a:srgbClr val="002060"/>
                  </a:solidFill>
                  <a:latin typeface="Montserrat" panose="00000500000000000000" pitchFamily="2" charset="0"/>
                </a:rPr>
                <a:t>steel</a:t>
              </a:r>
              <a:endParaRPr lang="es-MX" sz="2800" dirty="0">
                <a:solidFill>
                  <a:srgbClr val="002060"/>
                </a:solidFill>
                <a:latin typeface="Montserrat" panose="00000500000000000000" pitchFamily="2" charset="0"/>
              </a:endParaRPr>
            </a:p>
          </p:txBody>
        </p:sp>
        <p:sp>
          <p:nvSpPr>
            <p:cNvPr id="8" name="Rectángulo 14">
              <a:extLst>
                <a:ext uri="{FF2B5EF4-FFF2-40B4-BE49-F238E27FC236}">
                  <a16:creationId xmlns:a16="http://schemas.microsoft.com/office/drawing/2014/main" id="{3C435A4B-EDFC-7FFF-434B-BBEF2568AEC9}"/>
                </a:ext>
              </a:extLst>
            </p:cNvPr>
            <p:cNvSpPr/>
            <p:nvPr/>
          </p:nvSpPr>
          <p:spPr>
            <a:xfrm>
              <a:off x="4149082" y="2055014"/>
              <a:ext cx="8397301" cy="1292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Components</a:t>
              </a:r>
            </a:p>
            <a:p>
              <a:r>
                <a:rPr lang="en-US" sz="2800" dirty="0">
                  <a:solidFill>
                    <a:srgbClr val="002060"/>
                  </a:solidFill>
                  <a:latin typeface="Montserrat" panose="00000500000000000000" pitchFamily="2" charset="0"/>
                </a:rPr>
                <a:t>Sensors and radars, ADAS, cables and harnesses, powertrain components, braking systems, etc.</a:t>
              </a:r>
              <a:endParaRPr lang="es-MX" sz="2800" dirty="0">
                <a:solidFill>
                  <a:srgbClr val="002060"/>
                </a:solidFill>
                <a:latin typeface="Montserrat" panose="00000500000000000000" pitchFamily="2" charset="0"/>
              </a:endParaRPr>
            </a:p>
          </p:txBody>
        </p:sp>
        <p:sp>
          <p:nvSpPr>
            <p:cNvPr id="11" name="Rectángulo 15">
              <a:extLst>
                <a:ext uri="{FF2B5EF4-FFF2-40B4-BE49-F238E27FC236}">
                  <a16:creationId xmlns:a16="http://schemas.microsoft.com/office/drawing/2014/main" id="{8EE4A3B9-96C4-FA10-8922-77D6F84E3699}"/>
                </a:ext>
              </a:extLst>
            </p:cNvPr>
            <p:cNvSpPr/>
            <p:nvPr/>
          </p:nvSpPr>
          <p:spPr>
            <a:xfrm>
              <a:off x="4149082" y="3965445"/>
              <a:ext cx="7819851" cy="1119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2060"/>
                  </a:solidFill>
                  <a:latin typeface="Montserrat" panose="00000500000000000000" pitchFamily="2" charset="0"/>
                </a:rPr>
                <a:t>Assembly of batteries, casings, waste management</a:t>
              </a:r>
              <a:endParaRPr lang="es-MX" sz="2800" dirty="0">
                <a:solidFill>
                  <a:srgbClr val="002060"/>
                </a:solidFill>
                <a:latin typeface="Montserrat" panose="00000500000000000000" pitchFamily="2" charset="0"/>
              </a:endParaRPr>
            </a:p>
          </p:txBody>
        </p:sp>
        <p:sp>
          <p:nvSpPr>
            <p:cNvPr id="12" name="Rectángulo 16">
              <a:extLst>
                <a:ext uri="{FF2B5EF4-FFF2-40B4-BE49-F238E27FC236}">
                  <a16:creationId xmlns:a16="http://schemas.microsoft.com/office/drawing/2014/main" id="{D1823F1E-D961-1F41-A9A9-3EBA752C2EAB}"/>
                </a:ext>
              </a:extLst>
            </p:cNvPr>
            <p:cNvSpPr/>
            <p:nvPr/>
          </p:nvSpPr>
          <p:spPr>
            <a:xfrm>
              <a:off x="4149083" y="1132050"/>
              <a:ext cx="7732014" cy="12924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2060"/>
                  </a:solidFill>
                  <a:latin typeface="Montserrat" panose="00000500000000000000" pitchFamily="2" charset="0"/>
                </a:rPr>
                <a:t>Charging infrastructure: Installation and operators</a:t>
              </a:r>
            </a:p>
            <a:p>
              <a:r>
                <a:rPr lang="en-US" sz="2800" dirty="0">
                  <a:solidFill>
                    <a:srgbClr val="002060"/>
                  </a:solidFill>
                  <a:latin typeface="Montserrat" panose="00000500000000000000" pitchFamily="2" charset="0"/>
                </a:rPr>
                <a:t>After-sales service: Diagnosis, maintenance and repair services</a:t>
              </a:r>
              <a:endParaRPr lang="es-MX" sz="2800" dirty="0">
                <a:solidFill>
                  <a:srgbClr val="002060"/>
                </a:solidFill>
                <a:latin typeface="Montserrat" panose="00000500000000000000" pitchFamily="2" charset="0"/>
              </a:endParaRPr>
            </a:p>
            <a:p>
              <a:endParaRPr lang="es-MX" sz="2800" dirty="0">
                <a:solidFill>
                  <a:schemeClr val="tx1"/>
                </a:solidFill>
              </a:endParaRPr>
            </a:p>
          </p:txBody>
        </p:sp>
        <p:pic>
          <p:nvPicPr>
            <p:cNvPr id="13" name="Imagen 4">
              <a:extLst>
                <a:ext uri="{FF2B5EF4-FFF2-40B4-BE49-F238E27FC236}">
                  <a16:creationId xmlns:a16="http://schemas.microsoft.com/office/drawing/2014/main" id="{DD3E1D55-E140-02FE-E282-779BF1F2BBB3}"/>
                </a:ext>
              </a:extLst>
            </p:cNvPr>
            <p:cNvPicPr>
              <a:picLocks noChangeAspect="1"/>
            </p:cNvPicPr>
            <p:nvPr/>
          </p:nvPicPr>
          <p:blipFill rotWithShape="1">
            <a:blip r:embed="rId4"/>
            <a:srcRect l="5753"/>
            <a:stretch/>
          </p:blipFill>
          <p:spPr>
            <a:xfrm>
              <a:off x="-496578" y="724108"/>
              <a:ext cx="4611850" cy="5542849"/>
            </a:xfrm>
            <a:prstGeom prst="rect">
              <a:avLst/>
            </a:prstGeom>
          </p:spPr>
        </p:pic>
      </p:grpSp>
    </p:spTree>
    <p:extLst>
      <p:ext uri="{BB962C8B-B14F-4D97-AF65-F5344CB8AC3E}">
        <p14:creationId xmlns:p14="http://schemas.microsoft.com/office/powerpoint/2010/main" val="3479455998"/>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DBEAE85-C2CD-1B90-F59B-2B8D43B38CC3}"/>
              </a:ext>
            </a:extLst>
          </p:cNvPr>
          <p:cNvSpPr txBox="1"/>
          <p:nvPr/>
        </p:nvSpPr>
        <p:spPr>
          <a:xfrm>
            <a:off x="6804925" y="6483113"/>
            <a:ext cx="6108700" cy="604333"/>
          </a:xfrm>
          <a:prstGeom prst="rect">
            <a:avLst/>
          </a:prstGeom>
          <a:noFill/>
        </p:spPr>
        <p:txBody>
          <a:bodyPr wrap="square">
            <a:spAutoFit/>
          </a:bodyPr>
          <a:lstStyle/>
          <a:p>
            <a:pPr marL="0" marR="0" lvl="0" indent="0" algn="l" defTabSz="914446" rtl="0" eaLnBrk="1" fontAlgn="auto" latinLnBrk="0" hangingPunct="1">
              <a:lnSpc>
                <a:spcPct val="150000"/>
              </a:lnSpc>
              <a:spcBef>
                <a:spcPts val="0"/>
              </a:spcBef>
              <a:spcAft>
                <a:spcPts val="0"/>
              </a:spcAft>
              <a:buClrTx/>
              <a:buSzTx/>
              <a:buFontTx/>
              <a:buNone/>
              <a:tabLst/>
              <a:defRPr/>
            </a:pPr>
            <a:r>
              <a:rPr kumimoji="0" lang="es-MX" sz="2500" i="0" u="none" strike="noStrike" kern="1200" cap="none" spc="0" normalizeH="0" noProof="0" dirty="0">
                <a:ln>
                  <a:noFill/>
                </a:ln>
                <a:solidFill>
                  <a:schemeClr val="bg1">
                    <a:lumMod val="95000"/>
                  </a:schemeClr>
                </a:solidFill>
                <a:effectLst/>
                <a:uLnTx/>
                <a:uFillTx/>
                <a:latin typeface="Montserrat" panose="00000500000000000000" pitchFamily="2" charset="0"/>
                <a:hlinkClick r:id="" action="ppaction://noaction">
                  <a:extLst>
                    <a:ext uri="{A12FA001-AC4F-418D-AE19-62706E023703}">
                      <ahyp:hlinkClr xmlns:ahyp="http://schemas.microsoft.com/office/drawing/2018/hyperlinkcolor" val="tx"/>
                    </a:ext>
                  </a:extLst>
                </a:hlinkClick>
              </a:rPr>
              <a:t>www.ina.com.mx</a:t>
            </a:r>
            <a:endParaRPr kumimoji="0" lang="es-MX" sz="2500" i="0" u="none" strike="noStrike" kern="1200" cap="none" spc="0" normalizeH="0" noProof="0" dirty="0">
              <a:ln>
                <a:noFill/>
              </a:ln>
              <a:solidFill>
                <a:schemeClr val="bg1">
                  <a:lumMod val="95000"/>
                </a:schemeClr>
              </a:solidFill>
              <a:effectLst/>
              <a:uLnTx/>
              <a:uFillTx/>
              <a:latin typeface="Montserrat" panose="00000500000000000000" pitchFamily="2" charset="0"/>
            </a:endParaRPr>
          </a:p>
        </p:txBody>
      </p:sp>
      <p:sp>
        <p:nvSpPr>
          <p:cNvPr id="7" name="CuadroTexto 6">
            <a:extLst>
              <a:ext uri="{FF2B5EF4-FFF2-40B4-BE49-F238E27FC236}">
                <a16:creationId xmlns:a16="http://schemas.microsoft.com/office/drawing/2014/main" id="{56C377B1-3E10-0217-E67B-9DDEEDF6D656}"/>
              </a:ext>
            </a:extLst>
          </p:cNvPr>
          <p:cNvSpPr txBox="1"/>
          <p:nvPr/>
        </p:nvSpPr>
        <p:spPr>
          <a:xfrm>
            <a:off x="6781801" y="7031142"/>
            <a:ext cx="7226709" cy="604333"/>
          </a:xfrm>
          <a:prstGeom prst="rect">
            <a:avLst/>
          </a:prstGeom>
          <a:noFill/>
        </p:spPr>
        <p:txBody>
          <a:bodyPr wrap="square">
            <a:spAutoFit/>
          </a:bodyPr>
          <a:lstStyle/>
          <a:p>
            <a:pPr marL="0" marR="0" lvl="0" indent="0" algn="l" defTabSz="914446" rtl="0" eaLnBrk="1" fontAlgn="auto" latinLnBrk="0" hangingPunct="1">
              <a:lnSpc>
                <a:spcPct val="150000"/>
              </a:lnSpc>
              <a:spcBef>
                <a:spcPts val="0"/>
              </a:spcBef>
              <a:spcAft>
                <a:spcPts val="0"/>
              </a:spcAft>
              <a:buClrTx/>
              <a:buSzTx/>
              <a:buFontTx/>
              <a:buNone/>
              <a:tabLst/>
              <a:defRPr/>
            </a:pPr>
            <a:r>
              <a:rPr kumimoji="0" lang="es-MX" sz="2500" i="0" u="none" strike="noStrike" kern="1200" cap="none" spc="0" normalizeH="0" baseline="0" noProof="0" dirty="0">
                <a:ln>
                  <a:noFill/>
                </a:ln>
                <a:solidFill>
                  <a:schemeClr val="bg1"/>
                </a:solidFill>
                <a:effectLst/>
                <a:uLnTx/>
                <a:uFillTx/>
                <a:latin typeface="Montserrat" panose="00000500000000000000" pitchFamily="2" charset="0"/>
              </a:rPr>
              <a:t>INA Industria Nacional de Autopartes A.C.</a:t>
            </a:r>
          </a:p>
        </p:txBody>
      </p:sp>
      <p:sp>
        <p:nvSpPr>
          <p:cNvPr id="8" name="CuadroTexto 7">
            <a:extLst>
              <a:ext uri="{FF2B5EF4-FFF2-40B4-BE49-F238E27FC236}">
                <a16:creationId xmlns:a16="http://schemas.microsoft.com/office/drawing/2014/main" id="{2BC2C920-06FD-6E96-52A1-8FC4F576CA74}"/>
              </a:ext>
            </a:extLst>
          </p:cNvPr>
          <p:cNvSpPr txBox="1"/>
          <p:nvPr/>
        </p:nvSpPr>
        <p:spPr>
          <a:xfrm>
            <a:off x="6796090" y="8577767"/>
            <a:ext cx="6996110" cy="604333"/>
          </a:xfrm>
          <a:prstGeom prst="rect">
            <a:avLst/>
          </a:prstGeom>
          <a:noFill/>
        </p:spPr>
        <p:txBody>
          <a:bodyPr wrap="square">
            <a:spAutoFit/>
          </a:bodyPr>
          <a:lstStyle/>
          <a:p>
            <a:pPr marL="0" marR="0" lvl="0" indent="0" algn="l" defTabSz="914446" rtl="0" eaLnBrk="1" fontAlgn="auto" latinLnBrk="0" hangingPunct="1">
              <a:lnSpc>
                <a:spcPct val="150000"/>
              </a:lnSpc>
              <a:spcBef>
                <a:spcPts val="0"/>
              </a:spcBef>
              <a:spcAft>
                <a:spcPts val="0"/>
              </a:spcAft>
              <a:buClrTx/>
              <a:buSzTx/>
              <a:buFontTx/>
              <a:buNone/>
              <a:tabLst/>
              <a:defRPr/>
            </a:pPr>
            <a:r>
              <a:rPr kumimoji="0" lang="es-MX" sz="2500" i="0" u="none" strike="noStrike" kern="1200" cap="none" spc="0" normalizeH="0" baseline="0" noProof="0" dirty="0">
                <a:ln>
                  <a:noFill/>
                </a:ln>
                <a:solidFill>
                  <a:schemeClr val="bg1"/>
                </a:solidFill>
                <a:effectLst/>
                <a:uLnTx/>
                <a:uFillTx/>
                <a:latin typeface="Montserrat" panose="00000500000000000000" pitchFamily="2" charset="0"/>
              </a:rPr>
              <a:t>INA Industria Nacional de Autopartes A.C.</a:t>
            </a:r>
          </a:p>
        </p:txBody>
      </p:sp>
      <p:sp>
        <p:nvSpPr>
          <p:cNvPr id="9" name="CuadroTexto 8">
            <a:extLst>
              <a:ext uri="{FF2B5EF4-FFF2-40B4-BE49-F238E27FC236}">
                <a16:creationId xmlns:a16="http://schemas.microsoft.com/office/drawing/2014/main" id="{DFA4181D-182F-CC4A-5360-0B261F69EDF4}"/>
              </a:ext>
            </a:extLst>
          </p:cNvPr>
          <p:cNvSpPr txBox="1"/>
          <p:nvPr/>
        </p:nvSpPr>
        <p:spPr>
          <a:xfrm>
            <a:off x="6781800" y="7505700"/>
            <a:ext cx="3906363" cy="604333"/>
          </a:xfrm>
          <a:prstGeom prst="rect">
            <a:avLst/>
          </a:prstGeom>
          <a:noFill/>
        </p:spPr>
        <p:txBody>
          <a:bodyPr wrap="square">
            <a:spAutoFit/>
          </a:bodyPr>
          <a:lstStyle/>
          <a:p>
            <a:pPr marL="0" marR="0" lvl="0" indent="0" algn="l" defTabSz="914446" rtl="0" eaLnBrk="1" fontAlgn="auto" latinLnBrk="0" hangingPunct="1">
              <a:lnSpc>
                <a:spcPct val="150000"/>
              </a:lnSpc>
              <a:spcBef>
                <a:spcPts val="0"/>
              </a:spcBef>
              <a:spcAft>
                <a:spcPts val="0"/>
              </a:spcAft>
              <a:buClrTx/>
              <a:buSzTx/>
              <a:buFontTx/>
              <a:buNone/>
              <a:tabLst/>
              <a:defRPr/>
            </a:pPr>
            <a:r>
              <a:rPr kumimoji="0" lang="es-MX" sz="2500" i="0" u="none" strike="noStrike" kern="1200" cap="none" spc="0" normalizeH="0" baseline="0" noProof="0" dirty="0">
                <a:ln>
                  <a:noFill/>
                </a:ln>
                <a:solidFill>
                  <a:schemeClr val="bg1"/>
                </a:solidFill>
                <a:effectLst/>
                <a:uLnTx/>
                <a:uFillTx/>
                <a:latin typeface="Montserrat" panose="00000500000000000000" pitchFamily="2" charset="0"/>
              </a:rPr>
              <a:t>@inaoficialmx</a:t>
            </a:r>
          </a:p>
        </p:txBody>
      </p:sp>
      <p:sp>
        <p:nvSpPr>
          <p:cNvPr id="10" name="CuadroTexto 9">
            <a:extLst>
              <a:ext uri="{FF2B5EF4-FFF2-40B4-BE49-F238E27FC236}">
                <a16:creationId xmlns:a16="http://schemas.microsoft.com/office/drawing/2014/main" id="{34D68116-BD74-E5F4-FC76-4FE12EBF72A7}"/>
              </a:ext>
            </a:extLst>
          </p:cNvPr>
          <p:cNvSpPr txBox="1"/>
          <p:nvPr/>
        </p:nvSpPr>
        <p:spPr>
          <a:xfrm>
            <a:off x="6796090" y="8171646"/>
            <a:ext cx="7226709" cy="477054"/>
          </a:xfrm>
          <a:prstGeom prst="rect">
            <a:avLst/>
          </a:prstGeom>
          <a:noFill/>
        </p:spPr>
        <p:txBody>
          <a:bodyPr wrap="square">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s-MX" sz="2500" i="0" u="none" strike="noStrike" kern="0" cap="none" spc="0" normalizeH="0" baseline="0" noProof="0" dirty="0">
                <a:ln>
                  <a:noFill/>
                </a:ln>
                <a:solidFill>
                  <a:schemeClr val="bg1"/>
                </a:solidFill>
                <a:effectLst/>
                <a:uLnTx/>
                <a:uFillTx/>
                <a:latin typeface="Montserrat" panose="00000500000000000000" pitchFamily="2" charset="0"/>
              </a:rPr>
              <a:t>Industria Nacional de Autopartes, A.C.</a:t>
            </a:r>
          </a:p>
        </p:txBody>
      </p:sp>
      <p:sp>
        <p:nvSpPr>
          <p:cNvPr id="13" name="Título 1">
            <a:extLst>
              <a:ext uri="{FF2B5EF4-FFF2-40B4-BE49-F238E27FC236}">
                <a16:creationId xmlns:a16="http://schemas.microsoft.com/office/drawing/2014/main" id="{1CD63863-F598-422B-933E-5A3E3C9759D7}"/>
              </a:ext>
            </a:extLst>
          </p:cNvPr>
          <p:cNvSpPr txBox="1">
            <a:spLocks/>
          </p:cNvSpPr>
          <p:nvPr/>
        </p:nvSpPr>
        <p:spPr>
          <a:xfrm>
            <a:off x="6108290" y="1661768"/>
            <a:ext cx="7607710" cy="3693319"/>
          </a:xfrm>
          <a:prstGeom prst="rect">
            <a:avLst/>
          </a:prstGeom>
        </p:spPr>
        <p:txBody>
          <a:bodyPr wrap="square" lIns="0" tIns="0" rIns="0" bIns="0">
            <a:spAutoFit/>
          </a:bodyPr>
          <a:lstStyle>
            <a:lvl1pPr>
              <a:defRPr sz="4400" b="1" i="0">
                <a:solidFill>
                  <a:srgbClr val="00714E"/>
                </a:solidFill>
                <a:latin typeface="Calibri"/>
                <a:ea typeface="+mj-ea"/>
                <a:cs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u="none" strike="noStrike" kern="0" cap="none" spc="0" normalizeH="0" baseline="0" noProof="0" dirty="0">
                <a:ln>
                  <a:noFill/>
                </a:ln>
                <a:solidFill>
                  <a:prstClr val="white"/>
                </a:solidFill>
                <a:effectLst/>
                <a:uLnTx/>
                <a:uFillTx/>
                <a:latin typeface="Montserrat" panose="00000500000000000000" pitchFamily="2" charset="0"/>
              </a:rPr>
              <a:t>Committed to the future of mobility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b="0" kern="0" dirty="0">
              <a:solidFill>
                <a:prstClr val="white"/>
              </a:solidFill>
              <a:latin typeface="Montserrat"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u="none" strike="noStrike" kern="0" cap="none" spc="0" normalizeH="0" baseline="0" noProof="0" dirty="0">
              <a:ln>
                <a:noFill/>
              </a:ln>
              <a:solidFill>
                <a:prstClr val="white"/>
              </a:solidFill>
              <a:effectLst/>
              <a:uLnTx/>
              <a:uFillTx/>
              <a:latin typeface="Montserrat"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kern="0" dirty="0">
                <a:solidFill>
                  <a:prstClr val="white"/>
                </a:solidFill>
                <a:latin typeface="Montserrat" panose="00000500000000000000" pitchFamily="2" charset="0"/>
              </a:rPr>
              <a:t>Armando Cortés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u="none" strike="noStrike" kern="0" cap="none" spc="0" normalizeH="0" baseline="0" noProof="0" dirty="0">
                <a:ln>
                  <a:noFill/>
                </a:ln>
                <a:solidFill>
                  <a:prstClr val="white"/>
                </a:solidFill>
                <a:effectLst/>
                <a:uLnTx/>
                <a:uFillTx/>
                <a:latin typeface="Montserrat" panose="00000500000000000000" pitchFamily="2" charset="0"/>
              </a:rPr>
              <a:t>Managing Director</a:t>
            </a:r>
          </a:p>
        </p:txBody>
      </p:sp>
      <p:pic>
        <p:nvPicPr>
          <p:cNvPr id="15" name="Imagen 14">
            <a:extLst>
              <a:ext uri="{FF2B5EF4-FFF2-40B4-BE49-F238E27FC236}">
                <a16:creationId xmlns:a16="http://schemas.microsoft.com/office/drawing/2014/main" id="{9412A555-94F6-5441-E0B2-22DC2DB95480}"/>
              </a:ext>
            </a:extLst>
          </p:cNvPr>
          <p:cNvPicPr>
            <a:picLocks noChangeAspect="1"/>
          </p:cNvPicPr>
          <p:nvPr/>
        </p:nvPicPr>
        <p:blipFill>
          <a:blip r:embed="rId4"/>
          <a:stretch>
            <a:fillRect/>
          </a:stretch>
        </p:blipFill>
        <p:spPr>
          <a:xfrm>
            <a:off x="6400800" y="6652115"/>
            <a:ext cx="379947" cy="2473243"/>
          </a:xfrm>
          <a:prstGeom prst="rect">
            <a:avLst/>
          </a:prstGeom>
        </p:spPr>
      </p:pic>
      <p:sp>
        <p:nvSpPr>
          <p:cNvPr id="3" name="Freeform 13">
            <a:extLst>
              <a:ext uri="{FF2B5EF4-FFF2-40B4-BE49-F238E27FC236}">
                <a16:creationId xmlns:a16="http://schemas.microsoft.com/office/drawing/2014/main" id="{104B6E3A-501C-F1AE-AC1A-D888532B6CA7}"/>
              </a:ext>
            </a:extLst>
          </p:cNvPr>
          <p:cNvSpPr/>
          <p:nvPr/>
        </p:nvSpPr>
        <p:spPr>
          <a:xfrm>
            <a:off x="914402" y="540725"/>
            <a:ext cx="3529874" cy="2461260"/>
          </a:xfrm>
          <a:custGeom>
            <a:avLst/>
            <a:gdLst/>
            <a:ahLst/>
            <a:cxnLst/>
            <a:rect l="l" t="t" r="r" b="b"/>
            <a:pathLst>
              <a:path w="7136244" h="4975857">
                <a:moveTo>
                  <a:pt x="0" y="0"/>
                </a:moveTo>
                <a:lnTo>
                  <a:pt x="7136243" y="0"/>
                </a:lnTo>
                <a:lnTo>
                  <a:pt x="7136243" y="4975857"/>
                </a:lnTo>
                <a:lnTo>
                  <a:pt x="0" y="4975857"/>
                </a:lnTo>
                <a:lnTo>
                  <a:pt x="0" y="0"/>
                </a:lnTo>
                <a:close/>
              </a:path>
            </a:pathLst>
          </a:custGeom>
          <a:blipFill>
            <a:blip r:embed="rId5"/>
            <a:stretch>
              <a:fillRect/>
            </a:stretch>
          </a:blipFill>
        </p:spPr>
        <p:txBody>
          <a:bodyPr/>
          <a:lstStyle/>
          <a:p>
            <a:endParaRPr lang="es-MX"/>
          </a:p>
        </p:txBody>
      </p:sp>
    </p:spTree>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1387</TotalTime>
  <Words>346</Words>
  <Application>Microsoft Office PowerPoint</Application>
  <PresentationFormat>Custom</PresentationFormat>
  <Paragraphs>68</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vt:lpstr>
      <vt:lpstr>Wingdings</vt:lpstr>
      <vt:lpstr>Montserrat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Resumen de</dc:title>
  <dc:creator>HP USER</dc:creator>
  <cp:lastModifiedBy>Dirección General</cp:lastModifiedBy>
  <cp:revision>111</cp:revision>
  <dcterms:created xsi:type="dcterms:W3CDTF">2006-08-16T00:00:00Z</dcterms:created>
  <dcterms:modified xsi:type="dcterms:W3CDTF">2024-03-18T01:43:17Z</dcterms:modified>
  <dc:identifier>DAF2Mz4XGrw</dc:identifier>
</cp:coreProperties>
</file>