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18" d="100"/>
          <a:sy n="18" d="100"/>
        </p:scale>
        <p:origin x="299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6F5885-3A2F-4185-A812-D3F6472A4A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SN" dirty="0"/>
              <a:t>Évaluation de la lecture et des mathématiques pour les élèves de deuxième année au Sénégal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EA6162F-0E8A-4021-9ABD-566662A99B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800" dirty="0"/>
              <a:t>Présenté par: Alioune Badara DIOP</a:t>
            </a:r>
          </a:p>
          <a:p>
            <a:r>
              <a:rPr lang="fr-FR" sz="2800" dirty="0"/>
              <a:t>                             INEADE/Menesri/Sénégal</a:t>
            </a:r>
          </a:p>
        </p:txBody>
      </p:sp>
    </p:spTree>
    <p:extLst>
      <p:ext uri="{BB962C8B-B14F-4D97-AF65-F5344CB8AC3E}">
        <p14:creationId xmlns:p14="http://schemas.microsoft.com/office/powerpoint/2010/main" val="3113801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F597A1-EE77-4D01-A990-7006ABD523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Merci de votre aimable attention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4321335-4079-4E12-B87F-794CA8091C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669A98D-3611-44DF-9C6C-29D2444C3CF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100" y="819982"/>
            <a:ext cx="1860697" cy="95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9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94BCFB-3AE4-4148-9518-9BDE9D36C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20CC45-8FF5-49F5-8DA8-A52BAA88F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INTRODUCTION </a:t>
            </a:r>
          </a:p>
          <a:p>
            <a:pPr marL="514350" indent="-514350">
              <a:buFont typeface="+mj-lt"/>
              <a:buAutoNum type="romanUcPeriod"/>
            </a:pPr>
            <a:r>
              <a:rPr lang="fr-FR" b="1" dirty="0"/>
              <a:t>APERÇU DES NIVEAUX D’ÉVALUATION AU SÉNÉGAL</a:t>
            </a:r>
          </a:p>
          <a:p>
            <a:pPr marL="960120" lvl="1" indent="-457200">
              <a:buFont typeface="+mj-lt"/>
              <a:buAutoNum type="alphaLcParenR"/>
            </a:pPr>
            <a:r>
              <a:rPr lang="fr-FR" dirty="0"/>
              <a:t>Évaluations standardisées déconcentrées</a:t>
            </a:r>
          </a:p>
          <a:p>
            <a:pPr marL="960120" lvl="1" indent="-457200">
              <a:buFont typeface="+mj-lt"/>
              <a:buAutoNum type="alphaLcParenR"/>
            </a:pPr>
            <a:r>
              <a:rPr lang="fr-FR" dirty="0"/>
              <a:t>Système National d’ Évaluation du Rendement Scolaire (SNERS)</a:t>
            </a:r>
          </a:p>
          <a:p>
            <a:pPr marL="960120" lvl="1" indent="-457200">
              <a:buFont typeface="+mj-lt"/>
              <a:buAutoNum type="alphaLcParenR"/>
            </a:pPr>
            <a:r>
              <a:rPr lang="fr-FR" dirty="0"/>
              <a:t>Évaluations internationales</a:t>
            </a:r>
          </a:p>
          <a:p>
            <a:pPr marL="514350" lvl="1" indent="-514350">
              <a:spcBef>
                <a:spcPts val="1200"/>
              </a:spcBef>
              <a:buAutoNum type="romanUcPeriod" startAt="2"/>
            </a:pPr>
            <a:r>
              <a:rPr lang="fr-FR" sz="2000" b="1" dirty="0"/>
              <a:t>ENJEUX DU SYSTÈME NATIONAL D’ÉVALUATION</a:t>
            </a:r>
          </a:p>
          <a:p>
            <a:pPr marL="514350" lvl="1" indent="-514350">
              <a:spcBef>
                <a:spcPts val="1200"/>
              </a:spcBef>
              <a:buAutoNum type="romanUcPeriod" startAt="2"/>
            </a:pPr>
            <a:r>
              <a:rPr lang="fr-FR" sz="2000" b="1" dirty="0"/>
              <a:t>PERSPECTIVES/HORIZON </a:t>
            </a:r>
            <a:r>
              <a:rPr lang="fr-FR" sz="2800" b="1" dirty="0"/>
              <a:t>2025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890942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240363-3A6E-4E42-8F2C-FBC69AB1C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501189" cy="4601183"/>
          </a:xfrm>
        </p:spPr>
        <p:txBody>
          <a:bodyPr/>
          <a:lstStyle/>
          <a:p>
            <a:r>
              <a:rPr lang="fr-FR" dirty="0"/>
              <a:t>INTRODUCTION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BFA093-DAD3-42B6-84B7-3257AF150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189" y="864108"/>
            <a:ext cx="7683279" cy="51206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/>
            <a:endParaRPr lang="fr-SN" dirty="0">
              <a:solidFill>
                <a:srgbClr val="333333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just"/>
            <a:endParaRPr lang="fr-SN" dirty="0">
              <a:solidFill>
                <a:srgbClr val="333333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just"/>
            <a:endParaRPr lang="fr-SN" sz="8000" dirty="0">
              <a:solidFill>
                <a:srgbClr val="333333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just"/>
            <a:endParaRPr lang="fr-SN" sz="8000" dirty="0">
              <a:solidFill>
                <a:srgbClr val="333333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just"/>
            <a:endParaRPr lang="fr-SN" sz="8000" dirty="0">
              <a:solidFill>
                <a:srgbClr val="333333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just"/>
            <a:endParaRPr lang="fr-SN" sz="8000" dirty="0">
              <a:solidFill>
                <a:srgbClr val="333333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just"/>
            <a:endParaRPr lang="fr-SN" sz="8000" dirty="0">
              <a:solidFill>
                <a:srgbClr val="333333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 algn="just">
              <a:buNone/>
            </a:pPr>
            <a:r>
              <a:rPr lang="fr-SN" sz="8000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                    </a:t>
            </a:r>
          </a:p>
          <a:p>
            <a:pPr marL="0" indent="0" algn="just">
              <a:buNone/>
            </a:pPr>
            <a:r>
              <a:rPr lang="fr-SN" sz="8000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                     </a:t>
            </a:r>
          </a:p>
          <a:p>
            <a:pPr marL="0" indent="0" algn="just">
              <a:buNone/>
            </a:pPr>
            <a:endParaRPr lang="fr-SN" sz="8000" b="1" dirty="0">
              <a:solidFill>
                <a:srgbClr val="333333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 algn="just">
              <a:buNone/>
            </a:pPr>
            <a:endParaRPr lang="fr-SN" sz="8000" b="1" dirty="0">
              <a:solidFill>
                <a:srgbClr val="333333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 algn="just">
              <a:buNone/>
            </a:pPr>
            <a:endParaRPr lang="fr-SN" sz="8000" b="1" dirty="0">
              <a:solidFill>
                <a:schemeClr val="accent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 algn="just">
              <a:buNone/>
            </a:pPr>
            <a:endParaRPr lang="fr-SN" sz="8000" b="1" dirty="0">
              <a:solidFill>
                <a:schemeClr val="accent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SN" sz="80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Référentiel de la politique du secteur de l’éducation Programme d’amélioration de la Qualité, de l’</a:t>
            </a:r>
            <a:r>
              <a:rPr lang="fr-FR" sz="80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É</a:t>
            </a:r>
            <a:r>
              <a:rPr lang="fr-SN" sz="80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quité  et de la Transparence de l’éducation et de la formation (PAQUET-EF).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SN" sz="8000" b="1" dirty="0">
              <a:solidFill>
                <a:schemeClr val="accent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SN" sz="7800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fr-SN" sz="8000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Des</a:t>
            </a:r>
            <a:r>
              <a:rPr lang="fr-SN" sz="7800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progrès significatifs en matière d’accès depuis 2000.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SN" sz="7800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Des difficultés dans l’amélioration du taux d’achèvement.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SN" sz="7800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Un grand intérêt est accordé à la qualité de l’Education.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SN" sz="7800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L’engagement de notre pays pour l’atteinte des ODD renforce l’accent sur les acquis    des apprenants.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sz="8000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Suivi des Résultats en matière d'éducation dans le cadre de l'ODD ) 4.1.1.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8000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Les évaluations nationales des acquis doivent </a:t>
            </a:r>
            <a:r>
              <a:rPr lang="fr-FR" sz="8000" b="1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produire des données robustes </a:t>
            </a:r>
            <a:r>
              <a:rPr lang="fr-FR" sz="8000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pour le rapportage du niveau des indicateurs.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sz="8000" dirty="0">
              <a:solidFill>
                <a:srgbClr val="333333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sz="8000" dirty="0">
              <a:solidFill>
                <a:srgbClr val="333333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sz="8000" dirty="0">
              <a:solidFill>
                <a:srgbClr val="333333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sz="8000" dirty="0">
              <a:solidFill>
                <a:srgbClr val="333333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sz="8000" dirty="0">
              <a:solidFill>
                <a:srgbClr val="333333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502920" lvl="1" indent="0">
              <a:lnSpc>
                <a:spcPct val="120000"/>
              </a:lnSpc>
              <a:buNone/>
            </a:pPr>
            <a:endParaRPr lang="fr-FR" sz="8000" dirty="0">
              <a:solidFill>
                <a:srgbClr val="333333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502920" lvl="1" indent="0">
              <a:lnSpc>
                <a:spcPct val="120000"/>
              </a:lnSpc>
              <a:buNone/>
            </a:pPr>
            <a:endParaRPr lang="fr-FR" sz="8000" dirty="0">
              <a:solidFill>
                <a:srgbClr val="333333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fr-FR" sz="8000" dirty="0">
              <a:solidFill>
                <a:srgbClr val="333333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fr-SN" sz="7800" dirty="0">
              <a:solidFill>
                <a:srgbClr val="333333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fr-SN" sz="8000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            </a:t>
            </a:r>
          </a:p>
          <a:p>
            <a:pPr marL="0" indent="0">
              <a:buNone/>
            </a:pPr>
            <a:r>
              <a:rPr lang="fr-SN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  <a:p>
            <a:endParaRPr lang="fr-SN" dirty="0">
              <a:solidFill>
                <a:srgbClr val="333333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fr-FR" dirty="0" err="1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éalisations</a:t>
            </a:r>
            <a:r>
              <a:rPr lang="fr-FR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significatives en matière d'élargissement de l'</a:t>
            </a:r>
            <a:r>
              <a:rPr lang="fr-FR" b="1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accès </a:t>
            </a:r>
            <a:r>
              <a:rPr lang="fr-FR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à l'éducation depuis 2000 </a:t>
            </a:r>
          </a:p>
          <a:p>
            <a:r>
              <a:rPr lang="fr-FR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Depuis 2015, l'accent est mis sur la </a:t>
            </a:r>
            <a:r>
              <a:rPr lang="fr-FR" b="1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qualité </a:t>
            </a:r>
            <a:r>
              <a:rPr lang="fr-FR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 l'éducation</a:t>
            </a:r>
          </a:p>
          <a:p>
            <a:pPr lvl="1"/>
            <a:r>
              <a:rPr lang="fr-FR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Les ODD mettent davantage l'</a:t>
            </a:r>
            <a:r>
              <a:rPr lang="fr-FR" b="1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accent sur les acquis </a:t>
            </a:r>
            <a:r>
              <a:rPr lang="fr-FR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et l'apprentissage tout au long de la vie</a:t>
            </a:r>
          </a:p>
          <a:p>
            <a:pPr lvl="1"/>
            <a:r>
              <a:rPr lang="fr-FR" dirty="0">
                <a:solidFill>
                  <a:srgbClr val="33333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Résultats en matière d'éducation suivis dans le cadre de l'ODD 4</a:t>
            </a:r>
            <a:endParaRPr lang="fr-FR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723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950BCB-F787-4F59-8C1E-3C07DBB7B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82" y="1123837"/>
            <a:ext cx="3112719" cy="4601183"/>
          </a:xfrm>
        </p:spPr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fr-FR" b="1" dirty="0"/>
              <a:t>APERÇU DES NIVEAUX D’ÉVALUATION AU SÉNÉGAL</a:t>
            </a:r>
            <a:br>
              <a:rPr lang="fr-FR" b="1" dirty="0"/>
            </a:br>
            <a:endParaRPr lang="fr-FR" dirty="0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9EB126E4-86BA-4178-98E9-666D033CBA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13642" y="639163"/>
            <a:ext cx="5200339" cy="96934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B1B2334-150F-44C8-8764-1984D3C8C1E3}"/>
              </a:ext>
            </a:extLst>
          </p:cNvPr>
          <p:cNvSpPr/>
          <p:nvPr/>
        </p:nvSpPr>
        <p:spPr>
          <a:xfrm>
            <a:off x="3734905" y="1772443"/>
            <a:ext cx="764401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fr-FR" sz="2400" b="1" dirty="0"/>
              <a:t>EVALUATIONS STANDARDISÉES DÉCONCENTRÉES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CDC029-CB98-46C2-BAE6-480E9C133E5F}"/>
              </a:ext>
            </a:extLst>
          </p:cNvPr>
          <p:cNvSpPr/>
          <p:nvPr/>
        </p:nvSpPr>
        <p:spPr>
          <a:xfrm>
            <a:off x="3632946" y="2624249"/>
            <a:ext cx="8046370" cy="830997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algn="ctr"/>
            <a:r>
              <a:rPr lang="fr-SN" sz="2400" b="1" dirty="0"/>
              <a:t>2. SYSTÈME NATIONAL D’ ÉVALUATION DU RENDEMENT </a:t>
            </a:r>
          </a:p>
          <a:p>
            <a:pPr algn="ctr"/>
            <a:r>
              <a:rPr lang="fr-SN" sz="2400" b="1" dirty="0"/>
              <a:t>SCOLAIRE </a:t>
            </a:r>
            <a:r>
              <a:rPr lang="fr-SN" sz="2000" b="1" dirty="0"/>
              <a:t> (</a:t>
            </a:r>
            <a:r>
              <a:rPr lang="fr-FR" sz="2000" b="1" dirty="0"/>
              <a:t>SNERS)  OBSERVATOIRE NATIONAL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0DB302-C16E-4795-AF96-FD4B1E8AD406}"/>
              </a:ext>
            </a:extLst>
          </p:cNvPr>
          <p:cNvSpPr/>
          <p:nvPr/>
        </p:nvSpPr>
        <p:spPr>
          <a:xfrm>
            <a:off x="3949627" y="3845387"/>
            <a:ext cx="7128367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SN" sz="2400" b="1" dirty="0"/>
              <a:t>3. INNOVATION ET EXPERIMENTATION (Projets)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F989ED-8B92-4645-9BDE-7F204ACCD539}"/>
              </a:ext>
            </a:extLst>
          </p:cNvPr>
          <p:cNvSpPr/>
          <p:nvPr/>
        </p:nvSpPr>
        <p:spPr>
          <a:xfrm>
            <a:off x="4647156" y="4822614"/>
            <a:ext cx="4984989" cy="461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4. ETUDES </a:t>
            </a:r>
            <a:r>
              <a:rPr lang="fr-FR" sz="2400" b="1" dirty="0"/>
              <a:t>INTERNATIONALES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572361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6508E3-CD0D-429C-BBEA-453E79229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200401" cy="4601183"/>
          </a:xfrm>
        </p:spPr>
        <p:txBody>
          <a:bodyPr/>
          <a:lstStyle/>
          <a:p>
            <a:r>
              <a:rPr lang="fr-FR" sz="2800" b="1" dirty="0"/>
              <a:t>ÉVALUATIONS STANDARDISÉES DÉCONCENTRÉES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3F7115-69AA-46D2-B17D-4C9FE4D63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7079" y="663879"/>
            <a:ext cx="7777389" cy="5320869"/>
          </a:xfrm>
        </p:spPr>
        <p:txBody>
          <a:bodyPr>
            <a:normAutofit fontScale="85000" lnSpcReduction="10000"/>
          </a:bodyPr>
          <a:lstStyle/>
          <a:p>
            <a:pPr marL="228600" lvl="0" indent="-228600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</a:pPr>
            <a:endParaRPr lang="fr-FR" b="1" dirty="0">
              <a:solidFill>
                <a:prstClr val="black"/>
              </a:solidFill>
              <a:latin typeface="Calibri" panose="020F0502020204030204"/>
            </a:endParaRPr>
          </a:p>
          <a:p>
            <a:pPr marL="228600" lvl="0" indent="-228600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TYPES</a:t>
            </a:r>
          </a:p>
          <a:p>
            <a:pPr lvl="1" indent="-228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prstClr val="black"/>
                </a:solidFill>
                <a:latin typeface="Calibri" panose="020F0502020204030204"/>
              </a:rPr>
              <a:t>      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EVALUATIONS DES PROGRESSIONS HARMONISEES (ELEMENTAIRE)</a:t>
            </a:r>
          </a:p>
          <a:p>
            <a:pPr marL="228600" lvl="1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prstClr val="black"/>
                </a:solidFill>
                <a:latin typeface="Calibri" panose="020F0502020204030204"/>
              </a:rPr>
              <a:t>OBJECTIFS :</a:t>
            </a:r>
          </a:p>
          <a:p>
            <a:pPr lvl="1" indent="-228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prstClr val="black"/>
                </a:solidFill>
                <a:latin typeface="Calibri" panose="020F0502020204030204"/>
              </a:rPr>
              <a:t>OUTILS POUR LES ENSEIGNANTS POUR LA REMÉDIATION INDIVIDUELLE</a:t>
            </a:r>
          </a:p>
          <a:p>
            <a:pPr lvl="1" indent="-228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prstClr val="black"/>
                </a:solidFill>
                <a:latin typeface="Calibri" panose="020F0502020204030204"/>
              </a:rPr>
              <a:t>OUTILS DE RÉGULATION INTERNE ET DE PILOTAGE DU SYSTÈME (ÉCOLES, IEF, IA, DEE,)</a:t>
            </a:r>
          </a:p>
          <a:p>
            <a:pPr marL="228600" lvl="0" indent="-228600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CHAMP :</a:t>
            </a:r>
          </a:p>
          <a:p>
            <a:pPr lvl="1" indent="-228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prstClr val="black"/>
                </a:solidFill>
                <a:latin typeface="Calibri" panose="020F0502020204030204"/>
              </a:rPr>
              <a:t>NIVEAUX : ACCENT MIS SUR LES PREMIÈRES ANNÉES DE LA SCOLARITÉ </a:t>
            </a:r>
          </a:p>
          <a:p>
            <a:pPr lvl="1" indent="-228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prstClr val="black"/>
                </a:solidFill>
                <a:latin typeface="Calibri" panose="020F0502020204030204"/>
              </a:rPr>
              <a:t>DOMAINES : LECTURE ET MATHÉMATIQUES (ELEMENTAIRE) </a:t>
            </a:r>
          </a:p>
          <a:p>
            <a:pPr lvl="1" indent="-228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prstClr val="black"/>
                </a:solidFill>
                <a:latin typeface="Calibri" panose="020F0502020204030204"/>
              </a:rPr>
              <a:t>MODALITÉS :</a:t>
            </a:r>
          </a:p>
          <a:p>
            <a:pPr lvl="1" indent="-228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prstClr val="black"/>
                </a:solidFill>
                <a:latin typeface="Calibri" panose="020F0502020204030204"/>
              </a:rPr>
              <a:t>EPREUVES « SOUPLES », RAPIDES À ADMINISTRER</a:t>
            </a:r>
          </a:p>
          <a:p>
            <a:pPr lvl="1" indent="-228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prstClr val="black"/>
                </a:solidFill>
                <a:latin typeface="Calibri" panose="020F0502020204030204"/>
              </a:rPr>
              <a:t>ÉVALUATIONS TABLETTES</a:t>
            </a:r>
          </a:p>
          <a:p>
            <a:pPr lvl="1" indent="-228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prstClr val="black"/>
                </a:solidFill>
                <a:latin typeface="Calibri" panose="020F0502020204030204"/>
              </a:rPr>
              <a:t>COORDINATION PEDAGOGIQUE DE LA DEE</a:t>
            </a:r>
          </a:p>
          <a:p>
            <a:pPr lvl="1" indent="-228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prstClr val="black"/>
                </a:solidFill>
                <a:latin typeface="Calibri" panose="020F0502020204030204"/>
              </a:rPr>
              <a:t>COORDINATION TECHNIQUE INEADE</a:t>
            </a:r>
          </a:p>
          <a:p>
            <a:pPr marL="228600" lvl="0" indent="-228600">
              <a:spcBef>
                <a:spcPts val="1000"/>
              </a:spcBef>
              <a:buClrTx/>
              <a:buFont typeface="Arial" panose="020B0604020202020204" pitchFamily="34" charset="0"/>
              <a:buChar char="•"/>
            </a:pPr>
            <a:r>
              <a:rPr lang="fr-FR" sz="17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MOBILISATION DES ACTEURS </a:t>
            </a:r>
          </a:p>
          <a:p>
            <a:pPr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prstClr val="black"/>
                </a:solidFill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EXPLOITATION ET UTILISATION DES RÉSULTATS AU NIVEAU DÉCONCENTRÉ</a:t>
            </a:r>
          </a:p>
          <a:p>
            <a:pPr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prstClr val="black"/>
                </a:solidFill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ACCOMPAGNEMENT DE L’INEADE SUR L’ADMINISTRATION DES TESTS ET L’INTERPRÉTATION DES RÉSULTATS</a:t>
            </a:r>
          </a:p>
          <a:p>
            <a:pPr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prstClr val="black"/>
                </a:solidFill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CONSTRUCTION ET DIFFUSION DE </a:t>
            </a:r>
            <a:r>
              <a:rPr lang="fr-FR" sz="1700" u="sng" dirty="0">
                <a:solidFill>
                  <a:prstClr val="black"/>
                </a:solidFill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PLANS DE REMÉDIATIONS</a:t>
            </a:r>
            <a:r>
              <a:rPr lang="fr-FR" sz="1700" dirty="0">
                <a:solidFill>
                  <a:prstClr val="black"/>
                </a:solidFill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 EN LIEN AVEC LA DEE</a:t>
            </a:r>
            <a:endParaRPr lang="fr-FR" sz="1900" dirty="0">
              <a:solidFill>
                <a:prstClr val="black"/>
              </a:solidFill>
              <a:latin typeface="Calibri" panose="020F0502020204030204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1306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148A7C-6023-4613-AB54-83F3A23AC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Système National </a:t>
            </a:r>
            <a:br>
              <a:rPr lang="fr-FR" dirty="0"/>
            </a:br>
            <a:r>
              <a:rPr lang="fr-FR" dirty="0"/>
              <a:t>d’ Évaluation du Rendement Scolaire (SNERS)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51245B-CC74-4A2B-ABD4-D9D2358B0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2821" y="704335"/>
            <a:ext cx="8192529" cy="5572897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OBJECTIFS :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FR" sz="2000" dirty="0">
                <a:solidFill>
                  <a:prstClr val="black"/>
                </a:solidFill>
                <a:latin typeface="Calibri" panose="020F0502020204030204"/>
              </a:rPr>
              <a:t>FOURNIR DES INDICATEURS ROBUSTES DE SUIVI DES RÉSULTATS DES ACQUIS DES ÉLÈVES AU NIVEAU NATIONAL (SNERS)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CHAMP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         ELEMENTAIRE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FR" sz="2000" dirty="0">
                <a:solidFill>
                  <a:prstClr val="black"/>
                </a:solidFill>
                <a:latin typeface="Calibri" panose="020F0502020204030204"/>
              </a:rPr>
              <a:t>NIVEAUX : CP,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FR" sz="2000" dirty="0">
                <a:solidFill>
                  <a:prstClr val="black"/>
                </a:solidFill>
                <a:latin typeface="Calibri" panose="020F0502020204030204"/>
              </a:rPr>
              <a:t>DOMAINES : LECTURE, MATHÉMATIQUES, QUESTIONNAIRES DE CONTEXTE</a:t>
            </a:r>
            <a:endParaRPr lang="fr-FR" sz="2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MODALITÉS :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FR" sz="2000" dirty="0">
                <a:solidFill>
                  <a:prstClr val="black"/>
                </a:solidFill>
                <a:latin typeface="Calibri" panose="020F0502020204030204"/>
              </a:rPr>
              <a:t>EPREUVES STANDARDISÉES CONÇUES AU NIVEAU NATIONAL PAR L’INEADE ET ADMINISTRÉES PAR L’INEADE (EXTERNE)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FR" sz="2000" dirty="0">
                <a:solidFill>
                  <a:prstClr val="black"/>
                </a:solidFill>
                <a:latin typeface="Calibri" panose="020F0502020204030204"/>
              </a:rPr>
              <a:t>PAPIER-CRAYON AVEC OBJECTIF FUTUR D’ÉVALUATIONS TABLETTES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fr-FR" sz="2200" b="1" dirty="0">
                <a:solidFill>
                  <a:prstClr val="black"/>
                </a:solidFill>
                <a:latin typeface="Calibri" panose="020F0502020204030204"/>
              </a:rPr>
              <a:t>LIEN AVEC LES ODD ?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FR" sz="2200" dirty="0">
                <a:solidFill>
                  <a:prstClr val="black"/>
                </a:solidFill>
                <a:latin typeface="Calibri" panose="020F0502020204030204"/>
              </a:rPr>
              <a:t>PRISE EN CHARGE DU NIVEAU CM2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FR" sz="2200" dirty="0">
                <a:solidFill>
                  <a:prstClr val="black"/>
                </a:solidFill>
                <a:latin typeface="Calibri" panose="020F0502020204030204"/>
              </a:rPr>
              <a:t>RENFORCEMENT DU DOMAINE LECTURE</a:t>
            </a:r>
            <a:endParaRPr lang="fr-FR" sz="2200" dirty="0">
              <a:solidFill>
                <a:prstClr val="black"/>
              </a:solidFill>
              <a:highlight>
                <a:srgbClr val="00FFFF"/>
              </a:highlight>
              <a:latin typeface="Calibri" panose="020F0502020204030204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FR" sz="2200" dirty="0">
                <a:solidFill>
                  <a:prstClr val="black"/>
                </a:solidFill>
                <a:highlight>
                  <a:srgbClr val="00FFFF"/>
                </a:highlight>
                <a:latin typeface="Calibri" panose="020F0502020204030204"/>
              </a:rPr>
              <a:t>RÉALISATION D’UNE « PIERRE DE ROSETTE » SNERS –PASEC-</a:t>
            </a:r>
            <a:r>
              <a:rPr lang="fr-FR" sz="2200" dirty="0" err="1">
                <a:solidFill>
                  <a:prstClr val="black"/>
                </a:solidFill>
                <a:highlight>
                  <a:srgbClr val="00FFFF"/>
                </a:highlight>
                <a:latin typeface="Calibri" panose="020F0502020204030204"/>
              </a:rPr>
              <a:t>LaNa</a:t>
            </a:r>
            <a:endParaRPr lang="fr-FR" sz="2200" dirty="0">
              <a:solidFill>
                <a:prstClr val="black"/>
              </a:solidFill>
              <a:highlight>
                <a:srgbClr val="00FFFF"/>
              </a:highlight>
              <a:latin typeface="Calibri" panose="020F0502020204030204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fr-FR" sz="2200" b="1" dirty="0">
                <a:solidFill>
                  <a:prstClr val="black"/>
                </a:solidFill>
                <a:latin typeface="Calibri" panose="020F0502020204030204"/>
              </a:rPr>
              <a:t>PÉRIODICITÉ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FR" sz="2200" dirty="0">
                <a:solidFill>
                  <a:prstClr val="black"/>
                </a:solidFill>
                <a:latin typeface="Calibri" panose="020F0502020204030204"/>
              </a:rPr>
              <a:t>TOUS LES 3 ANS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9228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4B6169-FB66-40A1-95F2-6FC907B9D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200401" cy="4601183"/>
          </a:xfrm>
        </p:spPr>
        <p:txBody>
          <a:bodyPr/>
          <a:lstStyle/>
          <a:p>
            <a:r>
              <a:rPr lang="fr-FR" dirty="0"/>
              <a:t>Évaluations internationales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07BB25-2F71-47E4-A64E-9FA2B1CB2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6963" y="716692"/>
            <a:ext cx="8118388" cy="5268056"/>
          </a:xfrm>
        </p:spPr>
        <p:txBody>
          <a:bodyPr/>
          <a:lstStyle/>
          <a:p>
            <a:r>
              <a:rPr lang="fr-FR" sz="2200" b="1" dirty="0"/>
              <a:t>OBJECTIFS :</a:t>
            </a:r>
          </a:p>
          <a:p>
            <a:pPr lvl="1"/>
            <a:r>
              <a:rPr lang="fr-FR" dirty="0"/>
              <a:t>OUTIL DE PILOTAGE NATIONAL / ÉVALUATION EXTERNE COMPARATIVE</a:t>
            </a:r>
          </a:p>
          <a:p>
            <a:pPr lvl="1"/>
            <a:r>
              <a:rPr lang="fr-FR" dirty="0"/>
              <a:t>OUTIL DE CONNAISSANCE DU FONCTIONNEMENT ET DE L’EFFICACITÉ DU SYSTÈME ÉDUCATIF</a:t>
            </a:r>
          </a:p>
          <a:p>
            <a:r>
              <a:rPr lang="fr-FR" sz="2200" b="1" dirty="0"/>
              <a:t>ETUDES :</a:t>
            </a:r>
          </a:p>
          <a:p>
            <a:pPr lvl="1"/>
            <a:r>
              <a:rPr lang="fr-FR" sz="2200" dirty="0"/>
              <a:t>PASEC (2</a:t>
            </a:r>
            <a:r>
              <a:rPr lang="fr-FR" sz="2200" baseline="30000" dirty="0"/>
              <a:t>ème</a:t>
            </a:r>
            <a:r>
              <a:rPr lang="fr-FR" sz="2200" dirty="0"/>
              <a:t> année (CP)</a:t>
            </a:r>
          </a:p>
          <a:p>
            <a:pPr marL="0" lvl="1"/>
            <a:r>
              <a:rPr lang="fr-FR" sz="2200" b="1" dirty="0"/>
              <a:t>CHAMP: </a:t>
            </a:r>
          </a:p>
          <a:p>
            <a:pPr marL="0" lvl="1"/>
            <a:r>
              <a:rPr lang="fr-FR" sz="2200" b="1" dirty="0"/>
              <a:t> </a:t>
            </a:r>
            <a:r>
              <a:rPr lang="fr-FR" sz="2000" dirty="0"/>
              <a:t>ELEMENTAIRE </a:t>
            </a:r>
          </a:p>
          <a:p>
            <a:pPr marL="0" lvl="1"/>
            <a:r>
              <a:rPr lang="fr-FR" sz="2000" dirty="0"/>
              <a:t>Niveau: 2</a:t>
            </a:r>
            <a:r>
              <a:rPr lang="fr-FR" sz="2000" baseline="30000" dirty="0"/>
              <a:t>ème</a:t>
            </a:r>
            <a:r>
              <a:rPr lang="fr-FR" sz="2000" dirty="0"/>
              <a:t> année (CP</a:t>
            </a:r>
          </a:p>
          <a:p>
            <a:pPr marL="0" lvl="1"/>
            <a:r>
              <a:rPr lang="fr-FR" sz="2000" dirty="0">
                <a:solidFill>
                  <a:prstClr val="black"/>
                </a:solidFill>
                <a:latin typeface="Calibri" panose="020F0502020204030204"/>
              </a:rPr>
              <a:t>DOMAINES : LECTURE ET MATHÉMATIQUES</a:t>
            </a:r>
            <a:endParaRPr lang="fr-FR" sz="2000" dirty="0"/>
          </a:p>
          <a:p>
            <a:r>
              <a:rPr lang="fr-FR" b="1" dirty="0"/>
              <a:t>MODALITÉS :</a:t>
            </a:r>
          </a:p>
          <a:p>
            <a:pPr lvl="1"/>
            <a:r>
              <a:rPr lang="fr-FR" dirty="0"/>
              <a:t>EPREUVES STANDARDISÉES CONÇUES AU NIVEAU INTERNATIONAL ET ADMINISTRÉES PAR L’INEADE (EXTERNE)</a:t>
            </a:r>
          </a:p>
          <a:p>
            <a:pPr lvl="1"/>
            <a:r>
              <a:rPr lang="fr-FR" dirty="0"/>
              <a:t>PAPIER-CRAYON,</a:t>
            </a:r>
          </a:p>
          <a:p>
            <a:pPr lvl="1"/>
            <a:r>
              <a:rPr lang="fr-FR" dirty="0"/>
              <a:t>TABLETTES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450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EF2A7A-2FC4-46C9-BF7C-F3479478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59838" cy="4601183"/>
          </a:xfrm>
        </p:spPr>
        <p:txBody>
          <a:bodyPr>
            <a:normAutofit/>
          </a:bodyPr>
          <a:lstStyle/>
          <a:p>
            <a:r>
              <a:rPr lang="fr-FR" sz="3200" b="1" dirty="0"/>
              <a:t>II. ENJEUX DU SYSTÈME NATIONAL D’ÉVALUATION</a:t>
            </a:r>
            <a:endParaRPr lang="fr-FR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58CA09-4691-4772-9447-A42F283F4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465" y="234779"/>
            <a:ext cx="8328454" cy="633011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SN" sz="2200" dirty="0"/>
          </a:p>
          <a:p>
            <a:pPr marL="0" indent="0" algn="just">
              <a:buNone/>
            </a:pPr>
            <a:r>
              <a:rPr lang="fr-SN" sz="2400" dirty="0"/>
              <a:t>Le  système national d’ Évaluation est un élément clé pour atteindre les objectifs de la composante qualité du PAQUET.  Ses enjeux sont donc  importants et pourraient se résumer  comme suit :</a:t>
            </a:r>
          </a:p>
          <a:p>
            <a:pPr>
              <a:lnSpc>
                <a:spcPct val="120000"/>
              </a:lnSpc>
            </a:pPr>
            <a:r>
              <a:rPr lang="fr-SN" sz="2200" dirty="0"/>
              <a:t>Construire une compréhension partagée de ce qui est nécessaire pour bâtir une école performante, en stabilisant les indicateurs clés et en ayant une seule porte d’entrée dans leur collecte.</a:t>
            </a:r>
          </a:p>
          <a:p>
            <a:pPr>
              <a:lnSpc>
                <a:spcPct val="120000"/>
              </a:lnSpc>
            </a:pPr>
            <a:r>
              <a:rPr lang="fr-SN" sz="2200" dirty="0"/>
              <a:t>Mettre en place progressivement, au niveau de chaque IA, IEF, Établissement et École, une capacité opérationnelle de gestion pédagogique de l’école, permettant à terme un pilotage de la performance à la base.</a:t>
            </a:r>
          </a:p>
          <a:p>
            <a:pPr>
              <a:lnSpc>
                <a:spcPct val="120000"/>
              </a:lnSpc>
            </a:pPr>
            <a:r>
              <a:rPr lang="fr-SN" sz="2200" dirty="0"/>
              <a:t>Promouvoir les innovations d’ordre pédagogique et structurel aptes à garantir l’amélioration de la qualité des apprentissages : l’évaluation est au cœur du processus et c’est elle qui prédéfinit les types d’actions à conduire, les procédures à respecter et les moyens à mobiliser.</a:t>
            </a:r>
          </a:p>
          <a:p>
            <a:pPr>
              <a:lnSpc>
                <a:spcPct val="120000"/>
              </a:lnSpc>
            </a:pPr>
            <a:r>
              <a:rPr lang="fr-SN" sz="2200" dirty="0"/>
              <a:t> Allouer des ressources budgétaires régulières pour garantir l’organisation d’un SNERS tous les deux ans et l’accompagnement du niveau déconcentré dans la conduite des activités d’évaluation.</a:t>
            </a:r>
          </a:p>
          <a:p>
            <a:pPr>
              <a:lnSpc>
                <a:spcPct val="120000"/>
              </a:lnSpc>
            </a:pPr>
            <a:r>
              <a:rPr lang="fr-SN" sz="2200" dirty="0"/>
              <a:t>Impliquer les communautés dans le fonctionnement et la gestion de l’école sur le plan financier comme sur le plan pédagogique et éducatif.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7864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B05AE4-9EFC-4261-A2E9-D3487FB3A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/>
              <a:t>III. PERSPECTIVES/</a:t>
            </a:r>
            <a:br>
              <a:rPr lang="fr-FR" sz="2800" b="1" dirty="0"/>
            </a:br>
            <a:r>
              <a:rPr lang="fr-FR" sz="2800" b="1" dirty="0"/>
              <a:t>HORIZON 2025</a:t>
            </a:r>
            <a:br>
              <a:rPr lang="fr-FR" sz="3200" b="1" dirty="0"/>
            </a:br>
            <a:endParaRPr lang="fr-FR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2AB0AA-F321-4D13-9110-4933BE922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4032" y="864108"/>
            <a:ext cx="8155460" cy="547490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fr-SN" sz="2400" dirty="0"/>
              <a:t>Une analyse des pratiques, des orientations et des standards internationaux conformément à l’alignement des indicateurs aux objectifs de l’ODD 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SN" sz="2400" dirty="0"/>
              <a:t>Une identification des attentes des responsables en vue de définir le cadrage du Système national d’évaluation (SNE) 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SN" sz="2400" dirty="0"/>
              <a:t>Une relecture des textes et du règlement régissant l’évaluation au Sénégal 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SN" sz="2400" dirty="0"/>
              <a:t>Un cadrage de la politique nationale d’évaluation des apprentissages 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SN" sz="2400" dirty="0"/>
              <a:t>Le recours à l’expertise nationale et internationale 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SN" sz="2400" dirty="0"/>
              <a:t>La production du document de politique nationale d’évaluation des apprentissages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1660856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136</TotalTime>
  <Words>841</Words>
  <Application>Microsoft Office PowerPoint</Application>
  <PresentationFormat>Widescreen</PresentationFormat>
  <Paragraphs>120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Corbel</vt:lpstr>
      <vt:lpstr>Source Sans Pro</vt:lpstr>
      <vt:lpstr>Tahoma</vt:lpstr>
      <vt:lpstr>Wingdings</vt:lpstr>
      <vt:lpstr>Wingdings 2</vt:lpstr>
      <vt:lpstr>Cadre</vt:lpstr>
      <vt:lpstr>Évaluation de la lecture et des mathématiques pour les élèves de deuxième année au Sénégal</vt:lpstr>
      <vt:lpstr>Plan</vt:lpstr>
      <vt:lpstr>INTRODUCTION </vt:lpstr>
      <vt:lpstr>APERÇU DES NIVEAUX D’ÉVALUATION AU SÉNÉGAL </vt:lpstr>
      <vt:lpstr>ÉVALUATIONS STANDARDISÉES DÉCONCENTRÉES </vt:lpstr>
      <vt:lpstr>Système National  d’ Évaluation du Rendement Scolaire (SNERS) </vt:lpstr>
      <vt:lpstr>Évaluations internationales </vt:lpstr>
      <vt:lpstr>II. ENJEUX DU SYSTÈME NATIONAL D’ÉVALUATION</vt:lpstr>
      <vt:lpstr>III. PERSPECTIVES/ HORIZON 2025 </vt:lpstr>
      <vt:lpstr>Merci de votre aimable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Évaluation de la lecture et des mathématiques pour les élèves de deuxième année</dc:title>
  <dc:creator>Alioune Badara DIOP</dc:creator>
  <cp:lastModifiedBy>Slifer-Mbacke, Lisa</cp:lastModifiedBy>
  <cp:revision>35</cp:revision>
  <dcterms:created xsi:type="dcterms:W3CDTF">2024-03-19T15:09:26Z</dcterms:created>
  <dcterms:modified xsi:type="dcterms:W3CDTF">2024-03-19T18:55:12Z</dcterms:modified>
</cp:coreProperties>
</file>