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10"/>
    <p:restoredTop sz="63275"/>
  </p:normalViewPr>
  <p:slideViewPr>
    <p:cSldViewPr snapToGrid="0">
      <p:cViewPr varScale="1">
        <p:scale>
          <a:sx n="66" d="100"/>
          <a:sy n="66" d="100"/>
        </p:scale>
        <p:origin x="2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8EB2C-B911-744B-83D1-75122F70040B}" type="datetimeFigureOut">
              <a:rPr lang="en-US" smtClean="0"/>
              <a:t>3/15/24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7DBD4-291E-F648-A659-1E6994B20CFD}" type="slidenum">
              <a:rPr lang="en-US" smtClean="0"/>
              <a:t>‹#›</a:t>
            </a:fld>
            <a:endParaRPr lang="en-US"/>
          </a:p>
        </p:txBody>
      </p:sp>
    </p:spTree>
    <p:extLst>
      <p:ext uri="{BB962C8B-B14F-4D97-AF65-F5344CB8AC3E}">
        <p14:creationId xmlns:p14="http://schemas.microsoft.com/office/powerpoint/2010/main" val="316278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Acre Fund is a Social Enterprise that provides agricultural services to about 4 million farmers in 9 countries across Africa. </a:t>
            </a:r>
          </a:p>
          <a:p>
            <a:pPr marL="628650" lvl="1" indent="-171450">
              <a:buFont typeface="Arial" panose="020B0604020202020204" pitchFamily="34" charset="0"/>
              <a:buChar char="•"/>
            </a:pPr>
            <a:r>
              <a:rPr lang="en-US" dirty="0"/>
              <a:t>We are a registered non-profit, and while we get 75% of our costs covered by farmer revenue, we are definitely on the mission end of the SE spectrum - on average a client of ours has just over an acre of land and lives below $1 a day. </a:t>
            </a:r>
          </a:p>
          <a:p>
            <a:pPr marL="628650" lvl="1" indent="-171450">
              <a:buFont typeface="Arial" panose="020B0604020202020204" pitchFamily="34" charset="0"/>
              <a:buChar char="•"/>
            </a:pPr>
            <a:r>
              <a:rPr lang="en-US" dirty="0"/>
              <a:t>(One important point to note: agricultural in the US and Europe benefit from massive government subsidy, and we shouldn’t expect any different need for smallholders in Africa; so in the agriculture space we partly see our role as showing what a more efficient approach to subsidy)</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From 2015 through 2019 I ran the the 1AF Government Relations team, working with the host governments in the 9 countries, where I faced constant confusion about our model – farmers paid for services, but we weren’t an NGO. We didn’t fit into a box. This led to lots of challenges for us, and we had to learn how to communicate our vision and our hybrid model. </a:t>
            </a:r>
          </a:p>
          <a:p>
            <a:pPr marL="171450" indent="-171450">
              <a:buFont typeface="Arial" panose="020B0604020202020204" pitchFamily="34" charset="0"/>
              <a:buChar char="•"/>
            </a:pPr>
            <a:r>
              <a:rPr lang="en-US" dirty="0"/>
              <a:t>When I moved to DC and took on our Global Policy Director role, I drew from these lessons and set out to better explain the value of blended agriculture SE models, to encourage wider support to the sector. </a:t>
            </a:r>
          </a:p>
        </p:txBody>
      </p:sp>
      <p:sp>
        <p:nvSpPr>
          <p:cNvPr id="4" name="Slide Number Placeholder 3"/>
          <p:cNvSpPr>
            <a:spLocks noGrp="1"/>
          </p:cNvSpPr>
          <p:nvPr>
            <p:ph type="sldNum" sz="quarter" idx="5"/>
          </p:nvPr>
        </p:nvSpPr>
        <p:spPr/>
        <p:txBody>
          <a:bodyPr/>
          <a:lstStyle/>
          <a:p>
            <a:fld id="{3207DBD4-291E-F648-A659-1E6994B20CFD}" type="slidenum">
              <a:rPr lang="en-US" smtClean="0"/>
              <a:t>1</a:t>
            </a:fld>
            <a:endParaRPr lang="en-US"/>
          </a:p>
        </p:txBody>
      </p:sp>
    </p:spTree>
    <p:extLst>
      <p:ext uri="{BB962C8B-B14F-4D97-AF65-F5344CB8AC3E}">
        <p14:creationId xmlns:p14="http://schemas.microsoft.com/office/powerpoint/2010/main" val="16576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Well, it’s been in interesting journey</a:t>
            </a:r>
          </a:p>
          <a:p>
            <a:pPr marL="628650" lvl="1" indent="-171450">
              <a:buFont typeface="Arial" panose="020B0604020202020204" pitchFamily="34" charset="0"/>
              <a:buChar char="•"/>
            </a:pPr>
            <a:r>
              <a:rPr lang="en-US" dirty="0"/>
              <a:t>This is me at the Capital with our Malawi Country Director, Yash Gharat.  Our early success  in building interest for our work on the Hill was because of the unique field perspective we could bring. I held dozens of meetings with staffers to explain our model, and this was met with general interest but not much else . </a:t>
            </a:r>
          </a:p>
          <a:p>
            <a:pPr marL="628650" lvl="1" indent="-171450">
              <a:buFont typeface="Arial" panose="020B0604020202020204" pitchFamily="34" charset="0"/>
              <a:buChar char="•"/>
            </a:pPr>
            <a:r>
              <a:rPr lang="en-US" dirty="0"/>
              <a:t>And I should also say that I met frequently with USAID as well to discuss the role of SEs, which is a separate conversation, as my focus here is our congressionally facing work.   </a:t>
            </a:r>
          </a:p>
          <a:p>
            <a:pPr marL="171450" lvl="0" indent="-171450">
              <a:buFont typeface="Arial" panose="020B0604020202020204" pitchFamily="34" charset="0"/>
              <a:buChar char="•"/>
            </a:pPr>
            <a:r>
              <a:rPr lang="en-US" dirty="0"/>
              <a:t>We got the most traction when we introduced an influential member of Congress to one of our field directors, who happened to be in DC. This led to the start of a close relationship with his office, including his chief of staff, who really understood our SE vision for a different approach to scaling development impact. </a:t>
            </a:r>
          </a:p>
          <a:p>
            <a:pPr marL="171450" indent="-171450">
              <a:buFont typeface="Arial" panose="020B0604020202020204" pitchFamily="34" charset="0"/>
              <a:buChar char="•"/>
            </a:pPr>
            <a:r>
              <a:rPr lang="en-US" dirty="0"/>
              <a:t>It resulted in our first legislative accomplishment: an encouragement to USAID to work more with social enterprises in the ag space, in the report section of a key appropriations bill. </a:t>
            </a:r>
          </a:p>
          <a:p>
            <a:pPr marL="171450" indent="-171450">
              <a:buFont typeface="Arial" panose="020B0604020202020204" pitchFamily="34" charset="0"/>
              <a:buChar char="•"/>
            </a:pPr>
            <a:r>
              <a:rPr lang="en-US" dirty="0"/>
              <a:t>Unfortunately, I then ran head long into the craziness of DC politics. Our key champion faced some legal challenges and left Congress….we’d have to start again.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207DBD4-291E-F648-A659-1E6994B20CFD}" type="slidenum">
              <a:rPr lang="en-US" smtClean="0"/>
              <a:t>2</a:t>
            </a:fld>
            <a:endParaRPr lang="en-US"/>
          </a:p>
        </p:txBody>
      </p:sp>
    </p:spTree>
    <p:extLst>
      <p:ext uri="{BB962C8B-B14F-4D97-AF65-F5344CB8AC3E}">
        <p14:creationId xmlns:p14="http://schemas.microsoft.com/office/powerpoint/2010/main" val="394901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enter our second act. I started a new round of meetings looking for a new champion and recognizing that the report language really didn’t get the sector anything; so I switched to looking for that most Washington DC of goals, an earmark for what you care most about. (These are essentially Congressionally mandated directions on how a government agency needs to spend money, and are a key tool for Congress to drive priorities it cares about)</a:t>
            </a:r>
          </a:p>
          <a:p>
            <a:pPr marL="171450" indent="-171450">
              <a:buFont typeface="Arial" panose="020B0604020202020204" pitchFamily="34" charset="0"/>
              <a:buChar char="•"/>
            </a:pPr>
            <a:r>
              <a:rPr lang="en-US" dirty="0"/>
              <a:t>I tried to refine how I talked about the need for SEs, explaining better that unique value they provide, separate from the more traditional work of Feed the Future and other USG ag funding mechanisms. Essentially, that SEs provided a different approach to achieving impact, at scale and sustainable, through an approach where you invest in an organization rather than a short term activity. </a:t>
            </a:r>
          </a:p>
          <a:p>
            <a:pPr marL="171450" indent="-171450">
              <a:buFont typeface="Arial" panose="020B0604020202020204" pitchFamily="34" charset="0"/>
              <a:buChar char="•"/>
            </a:pPr>
            <a:r>
              <a:rPr lang="en-US" dirty="0"/>
              <a:t>We did end up getting a few million dollars earmarked for SEs, but this never ended up with a path to grow, and eventually was taken out of the subsequent years appropriation bill</a:t>
            </a:r>
          </a:p>
          <a:p>
            <a:pPr marL="171450" indent="-171450">
              <a:buFont typeface="Arial" panose="020B0604020202020204" pitchFamily="34" charset="0"/>
              <a:buChar char="•"/>
            </a:pPr>
            <a:r>
              <a:rPr lang="en-US" dirty="0"/>
              <a:t>So this effort ultimately stalled out as well</a:t>
            </a:r>
          </a:p>
          <a:p>
            <a:pPr marL="628650" lvl="1" indent="-171450">
              <a:buFont typeface="Arial" panose="020B0604020202020204" pitchFamily="34" charset="0"/>
              <a:buChar char="•"/>
            </a:pPr>
            <a:r>
              <a:rPr lang="en-US" dirty="0"/>
              <a:t>I don’t think ultimately just asking USAID for one more earmark they had to report on was helpful. To be fair to them, they get dozens of these requests from Congress, and asking for just one more didn’t set them up for success to respond. </a:t>
            </a:r>
          </a:p>
          <a:p>
            <a:pPr marL="628650" lvl="1" indent="-171450">
              <a:buFont typeface="Arial" panose="020B0604020202020204" pitchFamily="34" charset="0"/>
              <a:buChar char="•"/>
            </a:pPr>
            <a:r>
              <a:rPr lang="en-US" dirty="0"/>
              <a:t>And, even though in this push I worked loosely with a few other Ag </a:t>
            </a:r>
            <a:r>
              <a:rPr lang="en-US" dirty="0" err="1"/>
              <a:t>Ses</a:t>
            </a:r>
            <a:r>
              <a:rPr lang="en-US" dirty="0"/>
              <a:t>, </a:t>
            </a:r>
            <a:r>
              <a:rPr lang="en-US" dirty="0">
                <a:highlight>
                  <a:srgbClr val="FFFF00"/>
                </a:highlight>
              </a:rPr>
              <a:t>we really didn’t have a big enough coalition to create dedicated SE funding accounts….</a:t>
            </a:r>
          </a:p>
          <a:p>
            <a:pPr marL="171450" lvl="0" indent="-171450">
              <a:buFont typeface="Arial" panose="020B0604020202020204" pitchFamily="34" charset="0"/>
              <a:buChar char="•"/>
            </a:pPr>
            <a:r>
              <a:rPr lang="en-US" dirty="0"/>
              <a:t>So we shifted our strategy again, and started Act 3…</a:t>
            </a:r>
          </a:p>
        </p:txBody>
      </p:sp>
      <p:sp>
        <p:nvSpPr>
          <p:cNvPr id="4" name="Slide Number Placeholder 3"/>
          <p:cNvSpPr>
            <a:spLocks noGrp="1"/>
          </p:cNvSpPr>
          <p:nvPr>
            <p:ph type="sldNum" sz="quarter" idx="5"/>
          </p:nvPr>
        </p:nvSpPr>
        <p:spPr/>
        <p:txBody>
          <a:bodyPr/>
          <a:lstStyle/>
          <a:p>
            <a:fld id="{3207DBD4-291E-F648-A659-1E6994B20CFD}" type="slidenum">
              <a:rPr lang="en-US" smtClean="0"/>
              <a:t>3</a:t>
            </a:fld>
            <a:endParaRPr lang="en-US"/>
          </a:p>
        </p:txBody>
      </p:sp>
    </p:spTree>
    <p:extLst>
      <p:ext uri="{BB962C8B-B14F-4D97-AF65-F5344CB8AC3E}">
        <p14:creationId xmlns:p14="http://schemas.microsoft.com/office/powerpoint/2010/main" val="193523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key lesson has been that when you’re pushing for a fundamental change – like expanding support for a new (and relatively unknown) development tool – you need to ride a wave that’s already building.</a:t>
            </a:r>
          </a:p>
          <a:p>
            <a:pPr marL="171450" indent="-171450">
              <a:buFont typeface="Arial" panose="020B0604020202020204" pitchFamily="34" charset="0"/>
              <a:buChar char="•"/>
            </a:pPr>
            <a:r>
              <a:rPr lang="en-US" dirty="0"/>
              <a:t>Partly this is about the mechanism you use: you want to think about “authorizing” language, that creates something new. This is a different process in Congress, where you work with different committees. </a:t>
            </a:r>
          </a:p>
          <a:p>
            <a:pPr marL="628650" lvl="1" indent="-171450">
              <a:buFont typeface="Arial" panose="020B0604020202020204" pitchFamily="34" charset="0"/>
              <a:buChar char="•"/>
            </a:pPr>
            <a:r>
              <a:rPr lang="en-US" dirty="0"/>
              <a:t>And ideally you want to find something that already has wider political support behind it</a:t>
            </a:r>
          </a:p>
          <a:p>
            <a:pPr marL="171450" indent="-171450">
              <a:buFont typeface="Arial" panose="020B0604020202020204" pitchFamily="34" charset="0"/>
              <a:buChar char="•"/>
            </a:pPr>
            <a:r>
              <a:rPr lang="en-US" dirty="0"/>
              <a:t>But you also have to work with a truly wide coalition.  Over the past few years I’ve learned to better engage with a range of groups, some more actively than others. </a:t>
            </a:r>
          </a:p>
          <a:p>
            <a:pPr marL="628650" lvl="1" indent="-171450">
              <a:buFont typeface="Arial" panose="020B0604020202020204" pitchFamily="34" charset="0"/>
              <a:buChar char="•"/>
            </a:pPr>
            <a:r>
              <a:rPr lang="en-US" dirty="0"/>
              <a:t>They won’t agree with everything you have to say, but the process of reaching consensus is important, as ultimately – despite the ugly partisanship of our era – compromise is still largely the best path for moving things forward on the Hill</a:t>
            </a:r>
          </a:p>
          <a:p>
            <a:pPr marL="171450" indent="-171450">
              <a:buFont typeface="Arial" panose="020B0604020202020204" pitchFamily="34" charset="0"/>
              <a:buChar char="•"/>
            </a:pPr>
            <a:r>
              <a:rPr lang="en-US" dirty="0"/>
              <a:t>So through this new approach, there are now two possible opportunities that would benefit the SE sector, even though they are not explicitly ABOUT SEs.</a:t>
            </a:r>
          </a:p>
          <a:p>
            <a:pPr marL="628650" lvl="1" indent="-171450">
              <a:buFont typeface="Arial" panose="020B0604020202020204" pitchFamily="34" charset="0"/>
              <a:buChar char="•"/>
            </a:pPr>
            <a:r>
              <a:rPr lang="en-US" dirty="0"/>
              <a:t>FIGDA – the Fostering Innovation in Development Act, a bi-partisan House bill led by Reps Castro and Kim – now mentions SEs as a tool in a broader push to support USAID in scaling what they call ”proven solutions”</a:t>
            </a:r>
          </a:p>
          <a:p>
            <a:pPr marL="628650" lvl="1" indent="-171450">
              <a:buFont typeface="Arial" panose="020B0604020202020204" pitchFamily="34" charset="0"/>
              <a:buChar char="•"/>
            </a:pPr>
            <a:r>
              <a:rPr lang="en-US" dirty="0"/>
              <a:t>And the International Food Security Foundation Act, a bi-partisan Senate bill, led by Sen. Graham, Coons and </a:t>
            </a:r>
            <a:r>
              <a:rPr lang="en-US" dirty="0" err="1"/>
              <a:t>Boozman</a:t>
            </a:r>
            <a:r>
              <a:rPr lang="en-US" dirty="0"/>
              <a:t>, that would create a new 501c3, partly supported by the USG, which would bring in more co-financing for an increased private-sector led approach to ag development, and now includes language about an outcome-based approach that would put farmer impact front and center. </a:t>
            </a:r>
          </a:p>
          <a:p>
            <a:pPr marL="171450" indent="-171450">
              <a:buFont typeface="Arial" panose="020B0604020202020204" pitchFamily="34" charset="0"/>
              <a:buChar char="•"/>
            </a:pPr>
            <a:r>
              <a:rPr lang="en-US" dirty="0"/>
              <a:t>The story is very much ongoing, I don’t know where it will end. But join me if you are interested!</a:t>
            </a:r>
          </a:p>
        </p:txBody>
      </p:sp>
      <p:sp>
        <p:nvSpPr>
          <p:cNvPr id="4" name="Slide Number Placeholder 3"/>
          <p:cNvSpPr>
            <a:spLocks noGrp="1"/>
          </p:cNvSpPr>
          <p:nvPr>
            <p:ph type="sldNum" sz="quarter" idx="5"/>
          </p:nvPr>
        </p:nvSpPr>
        <p:spPr/>
        <p:txBody>
          <a:bodyPr/>
          <a:lstStyle/>
          <a:p>
            <a:fld id="{3207DBD4-291E-F648-A659-1E6994B20CFD}" type="slidenum">
              <a:rPr lang="en-US" smtClean="0"/>
              <a:t>4</a:t>
            </a:fld>
            <a:endParaRPr lang="en-US"/>
          </a:p>
        </p:txBody>
      </p:sp>
    </p:spTree>
    <p:extLst>
      <p:ext uri="{BB962C8B-B14F-4D97-AF65-F5344CB8AC3E}">
        <p14:creationId xmlns:p14="http://schemas.microsoft.com/office/powerpoint/2010/main" val="290232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think a key lesson has been not to get lost in the definition of Social Enterprise. Part of the limits to what I could achieve early on was because people, including me, focused too much on the term social enterprise, vs focusing on policy outcomes we care about (scalability, farmer impact </a:t>
            </a:r>
            <a:r>
              <a:rPr lang="en-US" dirty="0" err="1"/>
              <a:t>etc</a:t>
            </a:r>
            <a:r>
              <a:rPr lang="en-US" dirty="0"/>
              <a:t>), and mechanisms that are well set up for SEs even if not explicitly so.</a:t>
            </a:r>
          </a:p>
          <a:p>
            <a:pPr marL="628650" lvl="1" indent="-171450">
              <a:buFont typeface="Arial" panose="020B0604020202020204" pitchFamily="34" charset="0"/>
              <a:buChar char="•"/>
            </a:pPr>
            <a:r>
              <a:rPr lang="en-US" dirty="0"/>
              <a:t>I’ve honestly shifted to saying SE less, and referring more to just market-based solutions, then driving towards these outcomes. </a:t>
            </a:r>
          </a:p>
          <a:p>
            <a:pPr marL="171450" indent="-171450">
              <a:buFont typeface="Arial" panose="020B0604020202020204" pitchFamily="34" charset="0"/>
              <a:buChar char="•"/>
            </a:pPr>
            <a:r>
              <a:rPr lang="en-US" dirty="0"/>
              <a:t>I realized you want a policy outcome that can last, and getting authorizing language is key; also a good reminder that this helps ensure policy solutions outlast executive branch administrations.</a:t>
            </a:r>
          </a:p>
          <a:p>
            <a:pPr marL="171450" indent="-171450">
              <a:buFont typeface="Arial" panose="020B0604020202020204" pitchFamily="34" charset="0"/>
              <a:buChar char="•"/>
            </a:pPr>
            <a:r>
              <a:rPr lang="en-US" dirty="0"/>
              <a:t>Coalitions are key…how to use </a:t>
            </a:r>
            <a:r>
              <a:rPr lang="en-US"/>
              <a:t>them effectively </a:t>
            </a:r>
            <a:r>
              <a:rPr lang="en-US" dirty="0"/>
              <a:t>is the big question </a:t>
            </a:r>
          </a:p>
        </p:txBody>
      </p:sp>
      <p:sp>
        <p:nvSpPr>
          <p:cNvPr id="4" name="Slide Number Placeholder 3"/>
          <p:cNvSpPr>
            <a:spLocks noGrp="1"/>
          </p:cNvSpPr>
          <p:nvPr>
            <p:ph type="sldNum" sz="quarter" idx="5"/>
          </p:nvPr>
        </p:nvSpPr>
        <p:spPr/>
        <p:txBody>
          <a:bodyPr/>
          <a:lstStyle/>
          <a:p>
            <a:fld id="{3207DBD4-291E-F648-A659-1E6994B20CFD}" type="slidenum">
              <a:rPr lang="en-US" smtClean="0"/>
              <a:t>5</a:t>
            </a:fld>
            <a:endParaRPr lang="en-US"/>
          </a:p>
        </p:txBody>
      </p:sp>
    </p:spTree>
    <p:extLst>
      <p:ext uri="{BB962C8B-B14F-4D97-AF65-F5344CB8AC3E}">
        <p14:creationId xmlns:p14="http://schemas.microsoft.com/office/powerpoint/2010/main" val="416430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3/15/24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3/15/24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3/15/24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3/15/24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3/15/24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3/15/24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3/15/24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3/15/24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3/15/24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3/15/24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3/15/24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3/15/24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0FEC-58FB-B219-308A-D8844940E81B}"/>
              </a:ext>
            </a:extLst>
          </p:cNvPr>
          <p:cNvSpPr>
            <a:spLocks noGrp="1"/>
          </p:cNvSpPr>
          <p:nvPr>
            <p:ph type="ctrTitle"/>
          </p:nvPr>
        </p:nvSpPr>
        <p:spPr>
          <a:xfrm>
            <a:off x="1629103" y="1295398"/>
            <a:ext cx="6500771" cy="2268559"/>
          </a:xfrm>
        </p:spPr>
        <p:txBody>
          <a:bodyPr>
            <a:normAutofit fontScale="90000"/>
          </a:bodyPr>
          <a:lstStyle/>
          <a:p>
            <a:r>
              <a:rPr lang="en-US" sz="4800" dirty="0"/>
              <a:t>Breaking In: Trying to Position Scalable Social Enterprises in US Development Policy</a:t>
            </a:r>
          </a:p>
        </p:txBody>
      </p:sp>
      <p:sp>
        <p:nvSpPr>
          <p:cNvPr id="3" name="Subtitle 2">
            <a:extLst>
              <a:ext uri="{FF2B5EF4-FFF2-40B4-BE49-F238E27FC236}">
                <a16:creationId xmlns:a16="http://schemas.microsoft.com/office/drawing/2014/main" id="{42B1B96D-003B-39F0-E027-E609C4663662}"/>
              </a:ext>
            </a:extLst>
          </p:cNvPr>
          <p:cNvSpPr>
            <a:spLocks noGrp="1"/>
          </p:cNvSpPr>
          <p:nvPr>
            <p:ph type="subTitle" idx="1"/>
          </p:nvPr>
        </p:nvSpPr>
        <p:spPr>
          <a:xfrm>
            <a:off x="2772274" y="3429000"/>
            <a:ext cx="5357600" cy="1160213"/>
          </a:xfrm>
        </p:spPr>
        <p:txBody>
          <a:bodyPr>
            <a:normAutofit/>
          </a:bodyPr>
          <a:lstStyle/>
          <a:p>
            <a:r>
              <a:rPr lang="en-US" sz="2400" dirty="0"/>
              <a:t>A Story in Three Acts</a:t>
            </a:r>
          </a:p>
        </p:txBody>
      </p:sp>
      <p:pic>
        <p:nvPicPr>
          <p:cNvPr id="4" name="Picture Placeholder 8">
            <a:extLst>
              <a:ext uri="{FF2B5EF4-FFF2-40B4-BE49-F238E27FC236}">
                <a16:creationId xmlns:a16="http://schemas.microsoft.com/office/drawing/2014/main" id="{BCBE4FE1-6639-F36F-DA9E-C8DE05200D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2781" t="161" r="6716" b="-161"/>
          <a:stretch/>
        </p:blipFill>
        <p:spPr>
          <a:xfrm>
            <a:off x="8957388" y="5788"/>
            <a:ext cx="3234612" cy="3602739"/>
          </a:xfrm>
          <a:prstGeom prst="rect">
            <a:avLst/>
          </a:prstGeom>
        </p:spPr>
      </p:pic>
      <p:pic>
        <p:nvPicPr>
          <p:cNvPr id="5" name="Picture Placeholder 9">
            <a:extLst>
              <a:ext uri="{FF2B5EF4-FFF2-40B4-BE49-F238E27FC236}">
                <a16:creationId xmlns:a16="http://schemas.microsoft.com/office/drawing/2014/main" id="{CDC64E5D-2CF0-9E8B-1766-B0E62BD16C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51" t="20634" r="451" b="13283"/>
          <a:stretch/>
        </p:blipFill>
        <p:spPr>
          <a:xfrm>
            <a:off x="8927945" y="3608527"/>
            <a:ext cx="3264055" cy="3249472"/>
          </a:xfrm>
          <a:prstGeom prst="rect">
            <a:avLst/>
          </a:prstGeom>
        </p:spPr>
      </p:pic>
    </p:spTree>
    <p:extLst>
      <p:ext uri="{BB962C8B-B14F-4D97-AF65-F5344CB8AC3E}">
        <p14:creationId xmlns:p14="http://schemas.microsoft.com/office/powerpoint/2010/main" val="271039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B1B96D-003B-39F0-E027-E609C4663662}"/>
              </a:ext>
            </a:extLst>
          </p:cNvPr>
          <p:cNvSpPr>
            <a:spLocks noGrp="1"/>
          </p:cNvSpPr>
          <p:nvPr>
            <p:ph type="subTitle" idx="1"/>
          </p:nvPr>
        </p:nvSpPr>
        <p:spPr>
          <a:xfrm>
            <a:off x="3150647" y="156207"/>
            <a:ext cx="5357600" cy="1160213"/>
          </a:xfrm>
        </p:spPr>
        <p:txBody>
          <a:bodyPr>
            <a:normAutofit/>
          </a:bodyPr>
          <a:lstStyle/>
          <a:p>
            <a:r>
              <a:rPr lang="en-US" sz="2800" dirty="0"/>
              <a:t>Act 1: Introduction to the Swamp </a:t>
            </a:r>
          </a:p>
        </p:txBody>
      </p:sp>
      <p:sp>
        <p:nvSpPr>
          <p:cNvPr id="4" name="TextBox 3">
            <a:extLst>
              <a:ext uri="{FF2B5EF4-FFF2-40B4-BE49-F238E27FC236}">
                <a16:creationId xmlns:a16="http://schemas.microsoft.com/office/drawing/2014/main" id="{4CF35D76-225E-6CD2-3AD9-0A3AB474CA0B}"/>
              </a:ext>
            </a:extLst>
          </p:cNvPr>
          <p:cNvSpPr txBox="1"/>
          <p:nvPr/>
        </p:nvSpPr>
        <p:spPr>
          <a:xfrm>
            <a:off x="9144000" y="269979"/>
            <a:ext cx="2879834" cy="255454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solidFill>
                  <a:schemeClr val="bg1"/>
                </a:solidFill>
              </a:rPr>
              <a:t>Meetings, meetings meetings. </a:t>
            </a:r>
          </a:p>
          <a:p>
            <a:pPr marL="285750" indent="-285750">
              <a:spcAft>
                <a:spcPts val="1200"/>
              </a:spcAft>
              <a:buFont typeface="Arial" panose="020B0604020202020204" pitchFamily="34" charset="0"/>
              <a:buChar char="•"/>
            </a:pPr>
            <a:r>
              <a:rPr lang="en-US" sz="2000" dirty="0">
                <a:solidFill>
                  <a:schemeClr val="bg1"/>
                </a:solidFill>
              </a:rPr>
              <a:t>Finding a champion</a:t>
            </a:r>
          </a:p>
          <a:p>
            <a:pPr marL="285750" indent="-285750">
              <a:spcAft>
                <a:spcPts val="1200"/>
              </a:spcAft>
              <a:buFont typeface="Arial" panose="020B0604020202020204" pitchFamily="34" charset="0"/>
              <a:buChar char="•"/>
            </a:pPr>
            <a:r>
              <a:rPr lang="en-US" sz="2000" dirty="0">
                <a:solidFill>
                  <a:schemeClr val="bg1"/>
                </a:solidFill>
              </a:rPr>
              <a:t>Report language!</a:t>
            </a:r>
          </a:p>
          <a:p>
            <a:pPr marL="285750" indent="-285750">
              <a:spcAft>
                <a:spcPts val="1200"/>
              </a:spcAft>
              <a:buFont typeface="Arial" panose="020B0604020202020204" pitchFamily="34" charset="0"/>
              <a:buChar char="•"/>
            </a:pPr>
            <a:r>
              <a:rPr lang="en-US" sz="2000" dirty="0">
                <a:solidFill>
                  <a:schemeClr val="bg1"/>
                </a:solidFill>
              </a:rPr>
              <a:t>Indictment…</a:t>
            </a:r>
          </a:p>
          <a:p>
            <a:pPr>
              <a:spcAft>
                <a:spcPts val="1200"/>
              </a:spcAft>
            </a:pPr>
            <a:endParaRPr lang="en-US" sz="2000" dirty="0">
              <a:solidFill>
                <a:schemeClr val="bg1"/>
              </a:solidFill>
            </a:endParaRPr>
          </a:p>
        </p:txBody>
      </p:sp>
      <p:pic>
        <p:nvPicPr>
          <p:cNvPr id="5" name="Picture 4" descr="Two men taking a selfie&#10;&#10;Description automatically generated">
            <a:extLst>
              <a:ext uri="{FF2B5EF4-FFF2-40B4-BE49-F238E27FC236}">
                <a16:creationId xmlns:a16="http://schemas.microsoft.com/office/drawing/2014/main" id="{A9D8409A-8149-E679-1347-E80E5B4A0EBE}"/>
              </a:ext>
            </a:extLst>
          </p:cNvPr>
          <p:cNvPicPr>
            <a:picLocks noChangeAspect="1"/>
          </p:cNvPicPr>
          <p:nvPr/>
        </p:nvPicPr>
        <p:blipFill rotWithShape="1">
          <a:blip r:embed="rId3"/>
          <a:srcRect t="15931" b="2941"/>
          <a:stretch/>
        </p:blipFill>
        <p:spPr>
          <a:xfrm rot="10800000">
            <a:off x="0" y="2128837"/>
            <a:ext cx="7772400" cy="4729163"/>
          </a:xfrm>
          <a:prstGeom prst="rect">
            <a:avLst/>
          </a:prstGeom>
        </p:spPr>
      </p:pic>
      <p:pic>
        <p:nvPicPr>
          <p:cNvPr id="9" name="Picture 8" descr="A cartoon of a person in prison bars&#10;&#10;Description automatically generated">
            <a:extLst>
              <a:ext uri="{FF2B5EF4-FFF2-40B4-BE49-F238E27FC236}">
                <a16:creationId xmlns:a16="http://schemas.microsoft.com/office/drawing/2014/main" id="{9D050E47-06E7-A74F-105A-1FAF3CD6420C}"/>
              </a:ext>
            </a:extLst>
          </p:cNvPr>
          <p:cNvPicPr>
            <a:picLocks noChangeAspect="1"/>
          </p:cNvPicPr>
          <p:nvPr/>
        </p:nvPicPr>
        <p:blipFill>
          <a:blip r:embed="rId4"/>
          <a:stretch>
            <a:fillRect/>
          </a:stretch>
        </p:blipFill>
        <p:spPr>
          <a:xfrm>
            <a:off x="8221132" y="3162726"/>
            <a:ext cx="3200400" cy="3200400"/>
          </a:xfrm>
          <a:prstGeom prst="rect">
            <a:avLst/>
          </a:prstGeom>
        </p:spPr>
      </p:pic>
    </p:spTree>
    <p:extLst>
      <p:ext uri="{BB962C8B-B14F-4D97-AF65-F5344CB8AC3E}">
        <p14:creationId xmlns:p14="http://schemas.microsoft.com/office/powerpoint/2010/main" val="24880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B1B96D-003B-39F0-E027-E609C4663662}"/>
              </a:ext>
            </a:extLst>
          </p:cNvPr>
          <p:cNvSpPr>
            <a:spLocks noGrp="1"/>
          </p:cNvSpPr>
          <p:nvPr>
            <p:ph type="subTitle" idx="1"/>
          </p:nvPr>
        </p:nvSpPr>
        <p:spPr>
          <a:xfrm>
            <a:off x="998538" y="415462"/>
            <a:ext cx="7555253" cy="1160213"/>
          </a:xfrm>
        </p:spPr>
        <p:txBody>
          <a:bodyPr>
            <a:normAutofit/>
          </a:bodyPr>
          <a:lstStyle/>
          <a:p>
            <a:r>
              <a:rPr lang="en-US" sz="2800" dirty="0"/>
              <a:t>Act 2: Trying to </a:t>
            </a:r>
            <a:r>
              <a:rPr lang="en-US" sz="2800" i="1" u="sng" dirty="0"/>
              <a:t>Appropriate</a:t>
            </a:r>
            <a:r>
              <a:rPr lang="en-US" sz="2800" dirty="0"/>
              <a:t> Change</a:t>
            </a:r>
          </a:p>
        </p:txBody>
      </p:sp>
      <p:sp>
        <p:nvSpPr>
          <p:cNvPr id="9" name="TextBox 8">
            <a:extLst>
              <a:ext uri="{FF2B5EF4-FFF2-40B4-BE49-F238E27FC236}">
                <a16:creationId xmlns:a16="http://schemas.microsoft.com/office/drawing/2014/main" id="{66347DA1-6617-B9C1-BA89-589A8452C15F}"/>
              </a:ext>
            </a:extLst>
          </p:cNvPr>
          <p:cNvSpPr txBox="1"/>
          <p:nvPr/>
        </p:nvSpPr>
        <p:spPr>
          <a:xfrm>
            <a:off x="9144000" y="654002"/>
            <a:ext cx="2879834" cy="270843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solidFill>
                  <a:schemeClr val="bg1"/>
                </a:solidFill>
              </a:rPr>
              <a:t>Finding new champions: leaning into scale and sustainability</a:t>
            </a:r>
          </a:p>
          <a:p>
            <a:pPr marL="285750" indent="-285750">
              <a:spcAft>
                <a:spcPts val="1200"/>
              </a:spcAft>
              <a:buFont typeface="Arial" panose="020B0604020202020204" pitchFamily="34" charset="0"/>
              <a:buChar char="•"/>
            </a:pPr>
            <a:r>
              <a:rPr lang="en-US" sz="2000" dirty="0">
                <a:solidFill>
                  <a:schemeClr val="bg1"/>
                </a:solidFill>
              </a:rPr>
              <a:t>Appropriations win</a:t>
            </a:r>
          </a:p>
          <a:p>
            <a:pPr marL="285750" indent="-285750">
              <a:spcAft>
                <a:spcPts val="1200"/>
              </a:spcAft>
              <a:buFont typeface="Arial" panose="020B0604020202020204" pitchFamily="34" charset="0"/>
              <a:buChar char="•"/>
            </a:pPr>
            <a:r>
              <a:rPr lang="en-US" sz="2000" dirty="0">
                <a:solidFill>
                  <a:schemeClr val="bg1"/>
                </a:solidFill>
              </a:rPr>
              <a:t>Stalling out again</a:t>
            </a:r>
          </a:p>
          <a:p>
            <a:pPr>
              <a:spcAft>
                <a:spcPts val="1200"/>
              </a:spcAft>
            </a:pPr>
            <a:endParaRPr lang="en-US" sz="2000" dirty="0">
              <a:solidFill>
                <a:schemeClr val="bg1"/>
              </a:solidFill>
            </a:endParaRPr>
          </a:p>
        </p:txBody>
      </p:sp>
      <p:pic>
        <p:nvPicPr>
          <p:cNvPr id="11" name="Picture 10" descr="A group of people in a courtroom&#10;&#10;Description automatically generated">
            <a:extLst>
              <a:ext uri="{FF2B5EF4-FFF2-40B4-BE49-F238E27FC236}">
                <a16:creationId xmlns:a16="http://schemas.microsoft.com/office/drawing/2014/main" id="{4B2DD655-0FF6-C5F0-7AAE-1DAF9B2AC3A4}"/>
              </a:ext>
            </a:extLst>
          </p:cNvPr>
          <p:cNvPicPr>
            <a:picLocks noChangeAspect="1"/>
          </p:cNvPicPr>
          <p:nvPr/>
        </p:nvPicPr>
        <p:blipFill>
          <a:blip r:embed="rId3"/>
          <a:stretch>
            <a:fillRect/>
          </a:stretch>
        </p:blipFill>
        <p:spPr>
          <a:xfrm>
            <a:off x="0" y="2232152"/>
            <a:ext cx="7975600" cy="4625848"/>
          </a:xfrm>
          <a:prstGeom prst="rect">
            <a:avLst/>
          </a:prstGeom>
        </p:spPr>
      </p:pic>
    </p:spTree>
    <p:extLst>
      <p:ext uri="{BB962C8B-B14F-4D97-AF65-F5344CB8AC3E}">
        <p14:creationId xmlns:p14="http://schemas.microsoft.com/office/powerpoint/2010/main" val="296779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B1B96D-003B-39F0-E027-E609C4663662}"/>
              </a:ext>
            </a:extLst>
          </p:cNvPr>
          <p:cNvSpPr>
            <a:spLocks noGrp="1"/>
          </p:cNvSpPr>
          <p:nvPr>
            <p:ph type="subTitle" idx="1"/>
          </p:nvPr>
        </p:nvSpPr>
        <p:spPr>
          <a:xfrm>
            <a:off x="1337733" y="313862"/>
            <a:ext cx="7317658" cy="1160213"/>
          </a:xfrm>
        </p:spPr>
        <p:txBody>
          <a:bodyPr>
            <a:normAutofit/>
          </a:bodyPr>
          <a:lstStyle/>
          <a:p>
            <a:r>
              <a:rPr lang="en-US" sz="2800" dirty="0"/>
              <a:t>Act 3: </a:t>
            </a:r>
            <a:r>
              <a:rPr lang="en-US" sz="2800" i="1" u="sng" dirty="0"/>
              <a:t>Authorizing</a:t>
            </a:r>
            <a:r>
              <a:rPr lang="en-US" sz="2800" dirty="0"/>
              <a:t> a New Approach to Scale </a:t>
            </a:r>
          </a:p>
        </p:txBody>
      </p:sp>
      <p:sp>
        <p:nvSpPr>
          <p:cNvPr id="4" name="TextBox 3">
            <a:extLst>
              <a:ext uri="{FF2B5EF4-FFF2-40B4-BE49-F238E27FC236}">
                <a16:creationId xmlns:a16="http://schemas.microsoft.com/office/drawing/2014/main" id="{79E199FE-23D1-91AA-4BBB-B4D08F5D59E0}"/>
              </a:ext>
            </a:extLst>
          </p:cNvPr>
          <p:cNvSpPr txBox="1"/>
          <p:nvPr/>
        </p:nvSpPr>
        <p:spPr>
          <a:xfrm>
            <a:off x="9144000" y="654002"/>
            <a:ext cx="2879834" cy="409342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solidFill>
                  <a:schemeClr val="bg1"/>
                </a:solidFill>
              </a:rPr>
              <a:t>Authorizing bills: some tangible steps forward</a:t>
            </a:r>
          </a:p>
          <a:p>
            <a:pPr marL="285750" indent="-285750">
              <a:spcAft>
                <a:spcPts val="1200"/>
              </a:spcAft>
              <a:buFont typeface="Arial" panose="020B0604020202020204" pitchFamily="34" charset="0"/>
              <a:buChar char="•"/>
            </a:pPr>
            <a:r>
              <a:rPr lang="en-US" sz="2000" dirty="0">
                <a:solidFill>
                  <a:schemeClr val="bg1"/>
                </a:solidFill>
              </a:rPr>
              <a:t>Working with Coalitions</a:t>
            </a:r>
          </a:p>
          <a:p>
            <a:pPr marL="285750" indent="-285750">
              <a:spcAft>
                <a:spcPts val="1200"/>
              </a:spcAft>
              <a:buFont typeface="Arial" panose="020B0604020202020204" pitchFamily="34" charset="0"/>
              <a:buChar char="•"/>
            </a:pPr>
            <a:r>
              <a:rPr lang="en-US" sz="2000" dirty="0">
                <a:solidFill>
                  <a:schemeClr val="bg1"/>
                </a:solidFill>
              </a:rPr>
              <a:t>Opportunities: FIGDA and the Food Security Foundation</a:t>
            </a:r>
          </a:p>
          <a:p>
            <a:pPr marL="285750" indent="-285750">
              <a:spcAft>
                <a:spcPts val="1200"/>
              </a:spcAft>
              <a:buFont typeface="Arial" panose="020B0604020202020204" pitchFamily="34" charset="0"/>
              <a:buChar char="•"/>
            </a:pPr>
            <a:r>
              <a:rPr lang="en-US" sz="2000" dirty="0">
                <a:solidFill>
                  <a:schemeClr val="bg1"/>
                </a:solidFill>
              </a:rPr>
              <a:t>Where we go from here</a:t>
            </a:r>
          </a:p>
          <a:p>
            <a:pPr>
              <a:spcAft>
                <a:spcPts val="1200"/>
              </a:spcAft>
            </a:pPr>
            <a:endParaRPr lang="en-US" sz="2000" dirty="0">
              <a:solidFill>
                <a:schemeClr val="bg1"/>
              </a:solidFill>
            </a:endParaRPr>
          </a:p>
        </p:txBody>
      </p:sp>
      <p:pic>
        <p:nvPicPr>
          <p:cNvPr id="6" name="Picture 5" descr="A logo for a company&#10;&#10;Description automatically generated">
            <a:extLst>
              <a:ext uri="{FF2B5EF4-FFF2-40B4-BE49-F238E27FC236}">
                <a16:creationId xmlns:a16="http://schemas.microsoft.com/office/drawing/2014/main" id="{87131E0E-B7E3-CE25-7796-9E319AC44A3B}"/>
              </a:ext>
            </a:extLst>
          </p:cNvPr>
          <p:cNvPicPr>
            <a:picLocks noChangeAspect="1"/>
          </p:cNvPicPr>
          <p:nvPr/>
        </p:nvPicPr>
        <p:blipFill>
          <a:blip r:embed="rId3"/>
          <a:stretch>
            <a:fillRect/>
          </a:stretch>
        </p:blipFill>
        <p:spPr>
          <a:xfrm>
            <a:off x="1586613" y="3896530"/>
            <a:ext cx="2425700" cy="850900"/>
          </a:xfrm>
          <a:prstGeom prst="rect">
            <a:avLst/>
          </a:prstGeom>
        </p:spPr>
      </p:pic>
      <p:pic>
        <p:nvPicPr>
          <p:cNvPr id="8" name="Picture 7" descr="A blue and white logo&#10;&#10;Description automatically generated">
            <a:extLst>
              <a:ext uri="{FF2B5EF4-FFF2-40B4-BE49-F238E27FC236}">
                <a16:creationId xmlns:a16="http://schemas.microsoft.com/office/drawing/2014/main" id="{F6ECB13F-3546-FAF8-0B1C-12AFF7AEE7CF}"/>
              </a:ext>
            </a:extLst>
          </p:cNvPr>
          <p:cNvPicPr>
            <a:picLocks noChangeAspect="1"/>
          </p:cNvPicPr>
          <p:nvPr/>
        </p:nvPicPr>
        <p:blipFill>
          <a:blip r:embed="rId4"/>
          <a:stretch>
            <a:fillRect/>
          </a:stretch>
        </p:blipFill>
        <p:spPr>
          <a:xfrm>
            <a:off x="4256617" y="4502150"/>
            <a:ext cx="2832100" cy="596900"/>
          </a:xfrm>
          <a:prstGeom prst="rect">
            <a:avLst/>
          </a:prstGeom>
        </p:spPr>
      </p:pic>
      <p:pic>
        <p:nvPicPr>
          <p:cNvPr id="10" name="Picture 9" descr="A white and orange text on a dark background&#10;&#10;Description automatically generated">
            <a:extLst>
              <a:ext uri="{FF2B5EF4-FFF2-40B4-BE49-F238E27FC236}">
                <a16:creationId xmlns:a16="http://schemas.microsoft.com/office/drawing/2014/main" id="{FC0B39CE-7002-E3A6-3C53-9920800A6DCB}"/>
              </a:ext>
            </a:extLst>
          </p:cNvPr>
          <p:cNvPicPr>
            <a:picLocks noChangeAspect="1"/>
          </p:cNvPicPr>
          <p:nvPr/>
        </p:nvPicPr>
        <p:blipFill>
          <a:blip r:embed="rId5"/>
          <a:stretch>
            <a:fillRect/>
          </a:stretch>
        </p:blipFill>
        <p:spPr>
          <a:xfrm>
            <a:off x="2091438" y="2842317"/>
            <a:ext cx="1416050" cy="806611"/>
          </a:xfrm>
          <a:prstGeom prst="rect">
            <a:avLst/>
          </a:prstGeom>
        </p:spPr>
      </p:pic>
      <p:pic>
        <p:nvPicPr>
          <p:cNvPr id="12" name="Picture 11" descr="A white logo with a circle&#10;&#10;Description automatically generated">
            <a:extLst>
              <a:ext uri="{FF2B5EF4-FFF2-40B4-BE49-F238E27FC236}">
                <a16:creationId xmlns:a16="http://schemas.microsoft.com/office/drawing/2014/main" id="{A33E5AE1-1968-54FA-0F5F-FFD1E75F7123}"/>
              </a:ext>
            </a:extLst>
          </p:cNvPr>
          <p:cNvPicPr>
            <a:picLocks noChangeAspect="1"/>
          </p:cNvPicPr>
          <p:nvPr/>
        </p:nvPicPr>
        <p:blipFill>
          <a:blip r:embed="rId6"/>
          <a:stretch>
            <a:fillRect/>
          </a:stretch>
        </p:blipFill>
        <p:spPr>
          <a:xfrm>
            <a:off x="2339975" y="4943482"/>
            <a:ext cx="1638300" cy="965200"/>
          </a:xfrm>
          <a:prstGeom prst="rect">
            <a:avLst/>
          </a:prstGeom>
        </p:spPr>
      </p:pic>
      <p:pic>
        <p:nvPicPr>
          <p:cNvPr id="14" name="Picture 13" descr="A logo with blue and orange letters&#10;&#10;Description automatically generated">
            <a:extLst>
              <a:ext uri="{FF2B5EF4-FFF2-40B4-BE49-F238E27FC236}">
                <a16:creationId xmlns:a16="http://schemas.microsoft.com/office/drawing/2014/main" id="{1F5A9318-B4B3-1CC9-194C-D823D65963D2}"/>
              </a:ext>
            </a:extLst>
          </p:cNvPr>
          <p:cNvPicPr>
            <a:picLocks noChangeAspect="1"/>
          </p:cNvPicPr>
          <p:nvPr/>
        </p:nvPicPr>
        <p:blipFill>
          <a:blip r:embed="rId7"/>
          <a:stretch>
            <a:fillRect/>
          </a:stretch>
        </p:blipFill>
        <p:spPr>
          <a:xfrm>
            <a:off x="5672667" y="5505538"/>
            <a:ext cx="2225675" cy="987119"/>
          </a:xfrm>
          <a:prstGeom prst="rect">
            <a:avLst/>
          </a:prstGeom>
        </p:spPr>
      </p:pic>
      <p:pic>
        <p:nvPicPr>
          <p:cNvPr id="5" name="Picture 4" descr="A logo of a tree&#10;&#10;Description automatically generated">
            <a:extLst>
              <a:ext uri="{FF2B5EF4-FFF2-40B4-BE49-F238E27FC236}">
                <a16:creationId xmlns:a16="http://schemas.microsoft.com/office/drawing/2014/main" id="{F9BFD29F-3570-9EFF-A89B-73C99EBBD16A}"/>
              </a:ext>
            </a:extLst>
          </p:cNvPr>
          <p:cNvPicPr>
            <a:picLocks noChangeAspect="1"/>
          </p:cNvPicPr>
          <p:nvPr/>
        </p:nvPicPr>
        <p:blipFill>
          <a:blip r:embed="rId8"/>
          <a:stretch>
            <a:fillRect/>
          </a:stretch>
        </p:blipFill>
        <p:spPr>
          <a:xfrm>
            <a:off x="4758267" y="3116097"/>
            <a:ext cx="1828800" cy="1028700"/>
          </a:xfrm>
          <a:prstGeom prst="rect">
            <a:avLst/>
          </a:prstGeom>
        </p:spPr>
      </p:pic>
    </p:spTree>
    <p:extLst>
      <p:ext uri="{BB962C8B-B14F-4D97-AF65-F5344CB8AC3E}">
        <p14:creationId xmlns:p14="http://schemas.microsoft.com/office/powerpoint/2010/main" val="407743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22B2-C403-6ACB-08FE-B76A7683299E}"/>
              </a:ext>
            </a:extLst>
          </p:cNvPr>
          <p:cNvSpPr>
            <a:spLocks noGrp="1"/>
          </p:cNvSpPr>
          <p:nvPr>
            <p:ph type="title"/>
          </p:nvPr>
        </p:nvSpPr>
        <p:spPr>
          <a:xfrm>
            <a:off x="2116834" y="621789"/>
            <a:ext cx="7958331" cy="1077229"/>
          </a:xfrm>
        </p:spPr>
        <p:txBody>
          <a:bodyPr>
            <a:normAutofit/>
          </a:bodyPr>
          <a:lstStyle/>
          <a:p>
            <a:r>
              <a:rPr lang="en-US" sz="4000" dirty="0"/>
              <a:t>Key Lessons Learned</a:t>
            </a:r>
          </a:p>
        </p:txBody>
      </p:sp>
      <p:sp>
        <p:nvSpPr>
          <p:cNvPr id="3" name="Subtitle 2">
            <a:extLst>
              <a:ext uri="{FF2B5EF4-FFF2-40B4-BE49-F238E27FC236}">
                <a16:creationId xmlns:a16="http://schemas.microsoft.com/office/drawing/2014/main" id="{245AA7C0-DD8F-7585-EB98-A04FFAEE0E3E}"/>
              </a:ext>
            </a:extLst>
          </p:cNvPr>
          <p:cNvSpPr txBox="1">
            <a:spLocks/>
          </p:cNvSpPr>
          <p:nvPr/>
        </p:nvSpPr>
        <p:spPr>
          <a:xfrm>
            <a:off x="5147733" y="1515533"/>
            <a:ext cx="6112934" cy="4106334"/>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r>
              <a:rPr lang="en-US" sz="2400" dirty="0"/>
              <a:t>Don’t get lost in the definition</a:t>
            </a:r>
          </a:p>
          <a:p>
            <a:pPr lvl="1"/>
            <a:r>
              <a:rPr lang="en-US" sz="2200" dirty="0"/>
              <a:t>Break down component parts of what you care about. </a:t>
            </a:r>
          </a:p>
          <a:p>
            <a:r>
              <a:rPr lang="en-US" sz="2400" dirty="0"/>
              <a:t>The mechanism matters</a:t>
            </a:r>
          </a:p>
          <a:p>
            <a:pPr lvl="1"/>
            <a:r>
              <a:rPr lang="en-US" sz="2200" dirty="0"/>
              <a:t>Build for long-term</a:t>
            </a:r>
          </a:p>
          <a:p>
            <a:r>
              <a:rPr lang="en-US" sz="2400" dirty="0"/>
              <a:t>Effectively work with coalitions</a:t>
            </a:r>
          </a:p>
        </p:txBody>
      </p:sp>
      <p:pic>
        <p:nvPicPr>
          <p:cNvPr id="5" name="Google Shape;420;p17">
            <a:extLst>
              <a:ext uri="{FF2B5EF4-FFF2-40B4-BE49-F238E27FC236}">
                <a16:creationId xmlns:a16="http://schemas.microsoft.com/office/drawing/2014/main" id="{33D56F88-33B0-D1E4-A956-62B14F074231}"/>
              </a:ext>
            </a:extLst>
          </p:cNvPr>
          <p:cNvPicPr preferRelativeResize="0">
            <a:picLocks/>
          </p:cNvPicPr>
          <p:nvPr/>
        </p:nvPicPr>
        <p:blipFill rotWithShape="1">
          <a:blip r:embed="rId3">
            <a:alphaModFix/>
          </a:blip>
          <a:srcRect r="48907"/>
          <a:stretch/>
        </p:blipFill>
        <p:spPr>
          <a:xfrm>
            <a:off x="0" y="1515533"/>
            <a:ext cx="5147733" cy="5340036"/>
          </a:xfrm>
          <a:prstGeom prst="rect">
            <a:avLst/>
          </a:prstGeom>
          <a:noFill/>
          <a:ln>
            <a:noFill/>
          </a:ln>
        </p:spPr>
      </p:pic>
    </p:spTree>
    <p:extLst>
      <p:ext uri="{BB962C8B-B14F-4D97-AF65-F5344CB8AC3E}">
        <p14:creationId xmlns:p14="http://schemas.microsoft.com/office/powerpoint/2010/main" val="2366009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Madison</Template>
  <TotalTime>1568</TotalTime>
  <Words>1362</Words>
  <Application>Microsoft Macintosh PowerPoint</Application>
  <PresentationFormat>Widescreen</PresentationFormat>
  <Paragraphs>60</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Arial</vt:lpstr>
      <vt:lpstr>MS Shell Dlg 2</vt:lpstr>
      <vt:lpstr>Wingdings</vt:lpstr>
      <vt:lpstr>Wingdings 3</vt:lpstr>
      <vt:lpstr>Madison</vt:lpstr>
      <vt:lpstr>Breaking In: Trying to Position Scalable Social Enterprises in US Development Policy</vt:lpstr>
      <vt:lpstr>PowerPoint Presentation</vt:lpstr>
      <vt:lpstr>PowerPoint Presentation</vt:lpstr>
      <vt:lpstr>PowerPoint Presentation</vt:lpstr>
      <vt:lpstr>Key Lessons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Congress to Understand Social Enterprises </dc:title>
  <dc:creator>Colin Christensen</dc:creator>
  <cp:lastModifiedBy>Colin Christensen</cp:lastModifiedBy>
  <cp:revision>35</cp:revision>
  <cp:lastPrinted>2024-03-15T13:24:43Z</cp:lastPrinted>
  <dcterms:created xsi:type="dcterms:W3CDTF">2024-03-11T19:22:09Z</dcterms:created>
  <dcterms:modified xsi:type="dcterms:W3CDTF">2024-03-15T13:39:21Z</dcterms:modified>
</cp:coreProperties>
</file>