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00" r:id="rId1"/>
    <p:sldMasterId id="2147484017" r:id="rId2"/>
  </p:sldMasterIdLst>
  <p:notesMasterIdLst>
    <p:notesMasterId r:id="rId12"/>
  </p:notesMasterIdLst>
  <p:handoutMasterIdLst>
    <p:handoutMasterId r:id="rId13"/>
  </p:handoutMasterIdLst>
  <p:sldIdLst>
    <p:sldId id="632" r:id="rId3"/>
    <p:sldId id="1180" r:id="rId4"/>
    <p:sldId id="1181" r:id="rId5"/>
    <p:sldId id="1186" r:id="rId6"/>
    <p:sldId id="1192" r:id="rId7"/>
    <p:sldId id="1189" r:id="rId8"/>
    <p:sldId id="1184" r:id="rId9"/>
    <p:sldId id="1206" r:id="rId10"/>
    <p:sldId id="1145" r:id="rId1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7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66FF"/>
    <a:srgbClr val="FF5050"/>
    <a:srgbClr val="0033CC"/>
    <a:srgbClr val="006666"/>
    <a:srgbClr val="FFCC00"/>
    <a:srgbClr val="FF00FF"/>
    <a:srgbClr val="008000"/>
    <a:srgbClr val="00FF00"/>
    <a:srgbClr val="FF9900"/>
    <a:srgbClr val="00FA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4AAE83-956E-442A-B7EA-DBB39831FE70}" v="9" dt="2023-03-25T18:19:41.7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74" autoAdjust="0"/>
    <p:restoredTop sz="94605" autoAdjust="0"/>
  </p:normalViewPr>
  <p:slideViewPr>
    <p:cSldViewPr>
      <p:cViewPr varScale="1">
        <p:scale>
          <a:sx n="81" d="100"/>
          <a:sy n="81" d="100"/>
        </p:scale>
        <p:origin x="1236" y="62"/>
      </p:cViewPr>
      <p:guideLst>
        <p:guide orient="horz" pos="67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"/>
    </p:cViewPr>
  </p:sorterViewPr>
  <p:notesViewPr>
    <p:cSldViewPr>
      <p:cViewPr>
        <p:scale>
          <a:sx n="75" d="100"/>
          <a:sy n="75" d="100"/>
        </p:scale>
        <p:origin x="3972" y="22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Kohl" userId="cc252abd29d76ccd" providerId="LiveId" clId="{954AAE83-956E-442A-B7EA-DBB39831FE70}"/>
    <pc:docChg chg="undo custSel modSld">
      <pc:chgData name="Richard Kohl" userId="cc252abd29d76ccd" providerId="LiveId" clId="{954AAE83-956E-442A-B7EA-DBB39831FE70}" dt="2023-03-25T18:21:04.963" v="1342" actId="115"/>
      <pc:docMkLst>
        <pc:docMk/>
      </pc:docMkLst>
      <pc:sldChg chg="modSp mod">
        <pc:chgData name="Richard Kohl" userId="cc252abd29d76ccd" providerId="LiveId" clId="{954AAE83-956E-442A-B7EA-DBB39831FE70}" dt="2023-03-25T18:21:04.963" v="1342" actId="115"/>
        <pc:sldMkLst>
          <pc:docMk/>
          <pc:sldMk cId="3512653523" sldId="1180"/>
        </pc:sldMkLst>
        <pc:spChg chg="mod">
          <ac:chgData name="Richard Kohl" userId="cc252abd29d76ccd" providerId="LiveId" clId="{954AAE83-956E-442A-B7EA-DBB39831FE70}" dt="2023-03-25T18:18:43.901" v="1217" actId="404"/>
          <ac:spMkLst>
            <pc:docMk/>
            <pc:sldMk cId="3512653523" sldId="1180"/>
            <ac:spMk id="4" creationId="{00000000-0000-0000-0000-000000000000}"/>
          </ac:spMkLst>
        </pc:spChg>
        <pc:spChg chg="mod">
          <ac:chgData name="Richard Kohl" userId="cc252abd29d76ccd" providerId="LiveId" clId="{954AAE83-956E-442A-B7EA-DBB39831FE70}" dt="2023-03-25T18:21:04.963" v="1342" actId="115"/>
          <ac:spMkLst>
            <pc:docMk/>
            <pc:sldMk cId="3512653523" sldId="1180"/>
            <ac:spMk id="5" creationId="{00000000-0000-0000-0000-000000000000}"/>
          </ac:spMkLst>
        </pc:spChg>
      </pc:sldChg>
      <pc:sldChg chg="modSp mod">
        <pc:chgData name="Richard Kohl" userId="cc252abd29d76ccd" providerId="LiveId" clId="{954AAE83-956E-442A-B7EA-DBB39831FE70}" dt="2023-03-25T18:18:49.352" v="1218" actId="404"/>
        <pc:sldMkLst>
          <pc:docMk/>
          <pc:sldMk cId="3258147300" sldId="1181"/>
        </pc:sldMkLst>
        <pc:spChg chg="mod">
          <ac:chgData name="Richard Kohl" userId="cc252abd29d76ccd" providerId="LiveId" clId="{954AAE83-956E-442A-B7EA-DBB39831FE70}" dt="2023-03-25T18:18:49.352" v="1218" actId="404"/>
          <ac:spMkLst>
            <pc:docMk/>
            <pc:sldMk cId="3258147300" sldId="1181"/>
            <ac:spMk id="4" creationId="{00000000-0000-0000-0000-000000000000}"/>
          </ac:spMkLst>
        </pc:spChg>
        <pc:spChg chg="mod">
          <ac:chgData name="Richard Kohl" userId="cc252abd29d76ccd" providerId="LiveId" clId="{954AAE83-956E-442A-B7EA-DBB39831FE70}" dt="2023-03-25T17:53:15.271" v="609" actId="14100"/>
          <ac:spMkLst>
            <pc:docMk/>
            <pc:sldMk cId="3258147300" sldId="1181"/>
            <ac:spMk id="5" creationId="{00000000-0000-0000-0000-000000000000}"/>
          </ac:spMkLst>
        </pc:spChg>
      </pc:sldChg>
      <pc:sldChg chg="modSp mod">
        <pc:chgData name="Richard Kohl" userId="cc252abd29d76ccd" providerId="LiveId" clId="{954AAE83-956E-442A-B7EA-DBB39831FE70}" dt="2023-03-25T18:01:55.443" v="1096" actId="20577"/>
        <pc:sldMkLst>
          <pc:docMk/>
          <pc:sldMk cId="4068723409" sldId="1184"/>
        </pc:sldMkLst>
        <pc:spChg chg="mod">
          <ac:chgData name="Richard Kohl" userId="cc252abd29d76ccd" providerId="LiveId" clId="{954AAE83-956E-442A-B7EA-DBB39831FE70}" dt="2023-03-25T18:00:26.025" v="981" actId="20577"/>
          <ac:spMkLst>
            <pc:docMk/>
            <pc:sldMk cId="4068723409" sldId="1184"/>
            <ac:spMk id="4" creationId="{00000000-0000-0000-0000-000000000000}"/>
          </ac:spMkLst>
        </pc:spChg>
        <pc:spChg chg="mod">
          <ac:chgData name="Richard Kohl" userId="cc252abd29d76ccd" providerId="LiveId" clId="{954AAE83-956E-442A-B7EA-DBB39831FE70}" dt="2023-03-25T18:01:55.443" v="1096" actId="20577"/>
          <ac:spMkLst>
            <pc:docMk/>
            <pc:sldMk cId="4068723409" sldId="1184"/>
            <ac:spMk id="5" creationId="{00000000-0000-0000-0000-000000000000}"/>
          </ac:spMkLst>
        </pc:spChg>
      </pc:sldChg>
      <pc:sldChg chg="modSp mod">
        <pc:chgData name="Richard Kohl" userId="cc252abd29d76ccd" providerId="LiveId" clId="{954AAE83-956E-442A-B7EA-DBB39831FE70}" dt="2023-03-25T18:18:30.432" v="1214" actId="404"/>
        <pc:sldMkLst>
          <pc:docMk/>
          <pc:sldMk cId="1832780250" sldId="1186"/>
        </pc:sldMkLst>
        <pc:spChg chg="mod">
          <ac:chgData name="Richard Kohl" userId="cc252abd29d76ccd" providerId="LiveId" clId="{954AAE83-956E-442A-B7EA-DBB39831FE70}" dt="2023-03-25T18:18:30.432" v="1214" actId="404"/>
          <ac:spMkLst>
            <pc:docMk/>
            <pc:sldMk cId="1832780250" sldId="1186"/>
            <ac:spMk id="4" creationId="{00000000-0000-0000-0000-000000000000}"/>
          </ac:spMkLst>
        </pc:spChg>
        <pc:spChg chg="mod">
          <ac:chgData name="Richard Kohl" userId="cc252abd29d76ccd" providerId="LiveId" clId="{954AAE83-956E-442A-B7EA-DBB39831FE70}" dt="2023-03-25T17:55:55.892" v="702" actId="20578"/>
          <ac:spMkLst>
            <pc:docMk/>
            <pc:sldMk cId="1832780250" sldId="1186"/>
            <ac:spMk id="5" creationId="{00000000-0000-0000-0000-000000000000}"/>
          </ac:spMkLst>
        </pc:spChg>
      </pc:sldChg>
      <pc:sldChg chg="modSp mod">
        <pc:chgData name="Richard Kohl" userId="cc252abd29d76ccd" providerId="LiveId" clId="{954AAE83-956E-442A-B7EA-DBB39831FE70}" dt="2023-03-25T18:18:38.998" v="1216" actId="404"/>
        <pc:sldMkLst>
          <pc:docMk/>
          <pc:sldMk cId="2621095073" sldId="1189"/>
        </pc:sldMkLst>
        <pc:spChg chg="mod">
          <ac:chgData name="Richard Kohl" userId="cc252abd29d76ccd" providerId="LiveId" clId="{954AAE83-956E-442A-B7EA-DBB39831FE70}" dt="2023-03-25T18:18:38.998" v="1216" actId="404"/>
          <ac:spMkLst>
            <pc:docMk/>
            <pc:sldMk cId="2621095073" sldId="1189"/>
            <ac:spMk id="4" creationId="{00000000-0000-0000-0000-000000000000}"/>
          </ac:spMkLst>
        </pc:spChg>
      </pc:sldChg>
      <pc:sldChg chg="modSp mod modNotes">
        <pc:chgData name="Richard Kohl" userId="cc252abd29d76ccd" providerId="LiveId" clId="{954AAE83-956E-442A-B7EA-DBB39831FE70}" dt="2023-03-25T18:18:34.305" v="1215" actId="404"/>
        <pc:sldMkLst>
          <pc:docMk/>
          <pc:sldMk cId="3069774868" sldId="1192"/>
        </pc:sldMkLst>
        <pc:spChg chg="mod">
          <ac:chgData name="Richard Kohl" userId="cc252abd29d76ccd" providerId="LiveId" clId="{954AAE83-956E-442A-B7EA-DBB39831FE70}" dt="2023-03-25T18:18:34.305" v="1215" actId="404"/>
          <ac:spMkLst>
            <pc:docMk/>
            <pc:sldMk cId="3069774868" sldId="1192"/>
            <ac:spMk id="4" creationId="{00000000-0000-0000-0000-000000000000}"/>
          </ac:spMkLst>
        </pc:spChg>
        <pc:spChg chg="mod">
          <ac:chgData name="Richard Kohl" userId="cc252abd29d76ccd" providerId="LiveId" clId="{954AAE83-956E-442A-B7EA-DBB39831FE70}" dt="2023-03-25T18:00:02.893" v="980" actId="20577"/>
          <ac:spMkLst>
            <pc:docMk/>
            <pc:sldMk cId="3069774868" sldId="1192"/>
            <ac:spMk id="5" creationId="{00000000-0000-0000-0000-000000000000}"/>
          </ac:spMkLst>
        </pc:spChg>
      </pc:sldChg>
      <pc:sldChg chg="addSp delSp modSp mod">
        <pc:chgData name="Richard Kohl" userId="cc252abd29d76ccd" providerId="LiveId" clId="{954AAE83-956E-442A-B7EA-DBB39831FE70}" dt="2023-03-25T18:17:43.747" v="1211" actId="20577"/>
        <pc:sldMkLst>
          <pc:docMk/>
          <pc:sldMk cId="3231341360" sldId="1206"/>
        </pc:sldMkLst>
        <pc:spChg chg="add del mod">
          <ac:chgData name="Richard Kohl" userId="cc252abd29d76ccd" providerId="LiveId" clId="{954AAE83-956E-442A-B7EA-DBB39831FE70}" dt="2023-03-25T18:17:43.747" v="1211" actId="20577"/>
          <ac:spMkLst>
            <pc:docMk/>
            <pc:sldMk cId="3231341360" sldId="1206"/>
            <ac:spMk id="5" creationId="{00000000-0000-0000-0000-000000000000}"/>
          </ac:spMkLst>
        </pc:spChg>
        <pc:spChg chg="add del mod">
          <ac:chgData name="Richard Kohl" userId="cc252abd29d76ccd" providerId="LiveId" clId="{954AAE83-956E-442A-B7EA-DBB39831FE70}" dt="2023-03-24T00:43:06.310" v="500" actId="478"/>
          <ac:spMkLst>
            <pc:docMk/>
            <pc:sldMk cId="3231341360" sldId="1206"/>
            <ac:spMk id="6" creationId="{3E64941C-27CD-D146-42B3-A29023214A1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9113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754" tIns="45377" rIns="90754" bIns="45377" numCol="1" anchor="t" anchorCtr="0" compatLnSpc="1">
            <a:prstTxWarp prst="textNoShape">
              <a:avLst/>
            </a:prstTxWarp>
          </a:bodyPr>
          <a:lstStyle>
            <a:lvl1pPr defTabSz="90805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5100" y="0"/>
            <a:ext cx="30607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754" tIns="45377" rIns="90754" bIns="45377" numCol="1" anchor="t" anchorCtr="0" compatLnSpc="1">
            <a:prstTxWarp prst="textNoShape">
              <a:avLst/>
            </a:prstTxWarp>
          </a:bodyPr>
          <a:lstStyle>
            <a:lvl1pPr algn="r" defTabSz="90805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1900"/>
            <a:ext cx="3059113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754" tIns="45377" rIns="90754" bIns="45377" numCol="1" anchor="b" anchorCtr="0" compatLnSpc="1">
            <a:prstTxWarp prst="textNoShape">
              <a:avLst/>
            </a:prstTxWarp>
          </a:bodyPr>
          <a:lstStyle>
            <a:lvl1pPr defTabSz="90805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5100" y="8851900"/>
            <a:ext cx="30607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754" tIns="45377" rIns="90754" bIns="45377" numCol="1" anchor="b" anchorCtr="0" compatLnSpc="1">
            <a:prstTxWarp prst="textNoShape">
              <a:avLst/>
            </a:prstTxWarp>
          </a:bodyPr>
          <a:lstStyle>
            <a:lvl1pPr algn="r" defTabSz="90805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767C4FBD-71BF-4B4B-B849-DE06AF92F1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402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00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4" tIns="45377" rIns="90754" bIns="45377" numCol="1" anchor="t" anchorCtr="0" compatLnSpc="1">
            <a:prstTxWarp prst="textNoShape">
              <a:avLst/>
            </a:prstTxWarp>
          </a:bodyPr>
          <a:lstStyle>
            <a:lvl1pPr defTabSz="90805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400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4" tIns="45377" rIns="90754" bIns="45377" numCol="1" anchor="t" anchorCtr="0" compatLnSpc="1">
            <a:prstTxWarp prst="textNoShape">
              <a:avLst/>
            </a:prstTxWarp>
          </a:bodyPr>
          <a:lstStyle>
            <a:lvl1pPr algn="r" defTabSz="90805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14838"/>
            <a:ext cx="5137150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4" tIns="45377" rIns="90754" bIns="453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400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4" tIns="45377" rIns="90754" bIns="45377" numCol="1" anchor="b" anchorCtr="0" compatLnSpc="1">
            <a:prstTxWarp prst="textNoShape">
              <a:avLst/>
            </a:prstTxWarp>
          </a:bodyPr>
          <a:lstStyle>
            <a:lvl1pPr defTabSz="90805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32850"/>
            <a:ext cx="30400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4" tIns="45377" rIns="90754" bIns="45377" numCol="1" anchor="b" anchorCtr="0" compatLnSpc="1">
            <a:prstTxWarp prst="textNoShape">
              <a:avLst/>
            </a:prstTxWarp>
          </a:bodyPr>
          <a:lstStyle>
            <a:lvl1pPr algn="r" defTabSz="90805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E434001C-0B8B-4269-A007-AD642ADD3F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4184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80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80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80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80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0A2C531-DCA3-4C1D-9A01-146D897BE06D}" type="slidenum">
              <a:rPr lang="en-US" smtClean="0">
                <a:latin typeface="Times New Roman" pitchFamily="18" charset="0"/>
              </a:rPr>
              <a:pPr/>
              <a:t>1</a:t>
            </a:fld>
            <a:endParaRPr lang="en-US" dirty="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The </a:t>
            </a:r>
            <a:r>
              <a:rPr lang="de-DE" dirty="0" err="1"/>
              <a:t>audienace</a:t>
            </a:r>
            <a:r>
              <a:rPr lang="de-DE" dirty="0"/>
              <a:t> will not </a:t>
            </a:r>
            <a:r>
              <a:rPr lang="de-DE" dirty="0" err="1"/>
              <a:t>know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FMB </a:t>
            </a:r>
            <a:r>
              <a:rPr lang="de-DE" dirty="0" err="1"/>
              <a:t>is</a:t>
            </a:r>
            <a:r>
              <a:rPr lang="de-DE" dirty="0"/>
              <a:t> and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probably</a:t>
            </a:r>
            <a:r>
              <a:rPr lang="de-DE" dirty="0"/>
              <a:t> also do not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know</a:t>
            </a:r>
            <a:r>
              <a:rPr lang="de-DE" dirty="0"/>
              <a:t> in such </a:t>
            </a:r>
            <a:r>
              <a:rPr lang="de-DE" dirty="0" err="1"/>
              <a:t>great</a:t>
            </a:r>
            <a:r>
              <a:rPr lang="de-DE" dirty="0"/>
              <a:t> </a:t>
            </a:r>
            <a:r>
              <a:rPr lang="de-DE" dirty="0" err="1"/>
              <a:t>detail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34001C-0B8B-4269-A007-AD642ADD3F7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392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Added</a:t>
            </a:r>
            <a:r>
              <a:rPr lang="de-DE" dirty="0"/>
              <a:t> in </a:t>
            </a:r>
            <a:r>
              <a:rPr lang="de-DE" dirty="0" err="1"/>
              <a:t>yellow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34001C-0B8B-4269-A007-AD642ADD3F7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460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34001C-0B8B-4269-A007-AD642ADD3F7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215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34001C-0B8B-4269-A007-AD642ADD3F7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394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34001C-0B8B-4269-A007-AD642ADD3F7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930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34001C-0B8B-4269-A007-AD642ADD3F7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9668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On 1.1 ) FMB </a:t>
            </a:r>
            <a:r>
              <a:rPr lang="de-DE" dirty="0" err="1"/>
              <a:t>is</a:t>
            </a:r>
            <a:r>
              <a:rPr lang="de-DE" dirty="0"/>
              <a:t> not a </a:t>
            </a:r>
            <a:r>
              <a:rPr lang="de-DE" dirty="0" err="1"/>
              <a:t>familiar</a:t>
            </a:r>
            <a:r>
              <a:rPr lang="de-DE" dirty="0"/>
              <a:t> </a:t>
            </a:r>
            <a:r>
              <a:rPr lang="de-DE" dirty="0" err="1"/>
              <a:t>term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non-GIZ </a:t>
            </a:r>
            <a:r>
              <a:rPr lang="de-DE" dirty="0" err="1"/>
              <a:t>staff</a:t>
            </a:r>
            <a:r>
              <a:rPr lang="de-DE" dirty="0"/>
              <a:t>, </a:t>
            </a:r>
            <a:r>
              <a:rPr lang="de-DE" dirty="0" err="1"/>
              <a:t>suggest</a:t>
            </a:r>
            <a:r>
              <a:rPr lang="de-DE" dirty="0"/>
              <a:t> just </a:t>
            </a:r>
            <a:r>
              <a:rPr lang="de-DE" dirty="0" err="1"/>
              <a:t>calleng</a:t>
            </a:r>
            <a:r>
              <a:rPr lang="de-DE" dirty="0"/>
              <a:t> </a:t>
            </a:r>
            <a:r>
              <a:rPr lang="de-DE" dirty="0" err="1"/>
              <a:t>them</a:t>
            </a:r>
            <a:r>
              <a:rPr lang="de-DE" dirty="0"/>
              <a:t> „internal </a:t>
            </a:r>
            <a:r>
              <a:rPr lang="de-DE" dirty="0" err="1"/>
              <a:t>planning</a:t>
            </a:r>
            <a:r>
              <a:rPr lang="de-DE" dirty="0"/>
              <a:t> </a:t>
            </a:r>
            <a:r>
              <a:rPr lang="de-DE" dirty="0" err="1"/>
              <a:t>advisors</a:t>
            </a:r>
            <a:r>
              <a:rPr lang="de-DE" dirty="0"/>
              <a:t>“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something</a:t>
            </a:r>
            <a:r>
              <a:rPr lang="de-DE" dirty="0"/>
              <a:t> </a:t>
            </a:r>
            <a:r>
              <a:rPr lang="de-DE" dirty="0" err="1"/>
              <a:t>similar</a:t>
            </a:r>
            <a:endParaRPr lang="de-DE" dirty="0"/>
          </a:p>
          <a:p>
            <a:r>
              <a:rPr lang="de-DE" dirty="0"/>
              <a:t>1.2 ) </a:t>
            </a:r>
            <a:r>
              <a:rPr lang="de-DE" dirty="0" err="1"/>
              <a:t>looks</a:t>
            </a:r>
            <a:r>
              <a:rPr lang="de-DE" dirty="0"/>
              <a:t> like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typos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34001C-0B8B-4269-A007-AD642ADD3F7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8421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80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80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80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80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0A2C531-DCA3-4C1D-9A01-146D897BE06D}" type="slidenum">
              <a:rPr lang="en-US" smtClean="0">
                <a:latin typeface="Times New Roman" pitchFamily="18" charset="0"/>
              </a:rPr>
              <a:pPr/>
              <a:t>9</a:t>
            </a:fld>
            <a:endParaRPr lang="en-US" dirty="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752600" cy="4876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en-US" sz="2400" dirty="0">
              <a:latin typeface="Times New Roman" pitchFamily="18" charset="0"/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0" y="3505200"/>
            <a:ext cx="8763000" cy="2438400"/>
            <a:chOff x="0" y="2208"/>
            <a:chExt cx="5520" cy="1536"/>
          </a:xfrm>
        </p:grpSpPr>
        <p:sp>
          <p:nvSpPr>
            <p:cNvPr id="6" name="Rectangle 4"/>
            <p:cNvSpPr>
              <a:spLocks noChangeArrowheads="1"/>
            </p:cNvSpPr>
            <p:nvPr userDrawn="1"/>
          </p:nvSpPr>
          <p:spPr bwMode="ltGray">
            <a:xfrm>
              <a:off x="624" y="2208"/>
              <a:ext cx="4896" cy="15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white">
            <a:xfrm>
              <a:off x="654" y="2352"/>
              <a:ext cx="4818" cy="13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3072"/>
              <a:ext cx="624" cy="0"/>
            </a:xfrm>
            <a:prstGeom prst="line">
              <a:avLst/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6858000" y="762000"/>
            <a:ext cx="1828800" cy="1825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en-US" sz="2400" dirty="0">
              <a:latin typeface="Times New Roman" pitchFamily="18" charset="0"/>
            </a:endParaRPr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381000" y="838200"/>
            <a:ext cx="8305800" cy="0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9709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97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0386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400800"/>
            <a:ext cx="1905000" cy="457200"/>
          </a:xfrm>
        </p:spPr>
        <p:txBody>
          <a:bodyPr rIns="91440"/>
          <a:lstStyle>
            <a:lvl1pPr algn="r">
              <a:defRPr sz="2000">
                <a:latin typeface="Arial" charset="0"/>
              </a:defRPr>
            </a:lvl1pPr>
          </a:lstStyle>
          <a:p>
            <a:pPr>
              <a:defRPr/>
            </a:pPr>
            <a:fld id="{2A514DD9-FEAE-4882-A66A-6BE4A4DCD5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8918C179-940D-C6DD-5532-539339A50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Strategy and Scale LLC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850A25BC-DAE3-5EA6-B93F-AA9C0D736C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30 June 2022</a:t>
            </a:r>
          </a:p>
        </p:txBody>
      </p:sp>
    </p:spTree>
    <p:extLst>
      <p:ext uri="{BB962C8B-B14F-4D97-AF65-F5344CB8AC3E}">
        <p14:creationId xmlns:p14="http://schemas.microsoft.com/office/powerpoint/2010/main" val="305478973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D1B84969-488D-4374-95E1-1865DF53DD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7859276-431A-32D1-6097-24FF29647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Strategy and Scale LLC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B2AAEDE-FAE2-7B77-BE15-578BABCDE2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30 June 2022</a:t>
            </a:r>
          </a:p>
        </p:txBody>
      </p:sp>
    </p:spTree>
    <p:extLst>
      <p:ext uri="{BB962C8B-B14F-4D97-AF65-F5344CB8AC3E}">
        <p14:creationId xmlns:p14="http://schemas.microsoft.com/office/powerpoint/2010/main" val="185806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0F145B-1CED-40B6-8698-10C44E78D8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3DD946F-AEA0-4927-2483-149228979B5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Strategy and Scale LLC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32BBEED-FA53-FE1B-F580-CAE50F1097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30 June 2022</a:t>
            </a:r>
          </a:p>
        </p:txBody>
      </p:sp>
    </p:spTree>
    <p:extLst>
      <p:ext uri="{BB962C8B-B14F-4D97-AF65-F5344CB8AC3E}">
        <p14:creationId xmlns:p14="http://schemas.microsoft.com/office/powerpoint/2010/main" val="78637367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1B84969-488D-4374-95E1-1865DF53DD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C3BA085-D967-522C-C9E0-6D4DF02E331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Strategy and Scale LLC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DCF5598-E7A0-77E8-4EF3-DEE02314FF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30 June 2022</a:t>
            </a:r>
          </a:p>
        </p:txBody>
      </p:sp>
    </p:spTree>
    <p:extLst>
      <p:ext uri="{BB962C8B-B14F-4D97-AF65-F5344CB8AC3E}">
        <p14:creationId xmlns:p14="http://schemas.microsoft.com/office/powerpoint/2010/main" val="241424343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8077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9624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8A100F9-9AC4-4C88-B78C-191F279FD1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5FBCEBB-FC84-90CB-16FC-712D3CAFE7F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Strategy and Scale LLC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36C5C0B-6945-7C1C-7910-64E9A74D2B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30 June 2022</a:t>
            </a:r>
          </a:p>
        </p:txBody>
      </p:sp>
    </p:spTree>
    <p:extLst>
      <p:ext uri="{BB962C8B-B14F-4D97-AF65-F5344CB8AC3E}">
        <p14:creationId xmlns:p14="http://schemas.microsoft.com/office/powerpoint/2010/main" val="77773197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30 June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14DD9-FEAE-4882-A66A-6BE4A4DCD5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AE6674-5801-95DF-9CCD-0B503A384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Strategy and Scale LLC</a:t>
            </a:r>
          </a:p>
        </p:txBody>
      </p:sp>
    </p:spTree>
    <p:extLst>
      <p:ext uri="{BB962C8B-B14F-4D97-AF65-F5344CB8AC3E}">
        <p14:creationId xmlns:p14="http://schemas.microsoft.com/office/powerpoint/2010/main" val="3213092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Strategy and Scale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620F145B-1CED-40B6-8698-10C44E78D89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B30EADA-BBA7-3AAE-53CA-B2BDAE3263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30 June 2022</a:t>
            </a:r>
          </a:p>
        </p:txBody>
      </p:sp>
    </p:spTree>
    <p:extLst>
      <p:ext uri="{BB962C8B-B14F-4D97-AF65-F5344CB8AC3E}">
        <p14:creationId xmlns:p14="http://schemas.microsoft.com/office/powerpoint/2010/main" val="16960847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F0F4472-B1D9-4952-BCF0-C08A5A66FF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1B7AD2F-27FB-75F0-8784-6D4B158D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Strategy and Scale LLC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B2BDB3-91E4-6154-2CD2-E174B75736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30 June 2022</a:t>
            </a:r>
          </a:p>
        </p:txBody>
      </p:sp>
    </p:spTree>
    <p:extLst>
      <p:ext uri="{BB962C8B-B14F-4D97-AF65-F5344CB8AC3E}">
        <p14:creationId xmlns:p14="http://schemas.microsoft.com/office/powerpoint/2010/main" val="35264703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D93A454E-3A63-4160-B389-13815678201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8943A69-747D-BA0B-D8AA-766053044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Strategy and Scale LLC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F74A1C4-3716-C883-BB89-E39C652A82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30 June 2022</a:t>
            </a:r>
          </a:p>
        </p:txBody>
      </p:sp>
    </p:spTree>
    <p:extLst>
      <p:ext uri="{BB962C8B-B14F-4D97-AF65-F5344CB8AC3E}">
        <p14:creationId xmlns:p14="http://schemas.microsoft.com/office/powerpoint/2010/main" val="3785220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63376196-69C9-4FAF-A925-35361689177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7CCE2EAC-5BC1-AB42-499D-E3C9B5CBD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Strategy and Scale LLC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2DC8CA4A-EB7B-DAF2-AFC0-8C39981DE5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30 June 2022</a:t>
            </a:r>
          </a:p>
        </p:txBody>
      </p:sp>
    </p:spTree>
    <p:extLst>
      <p:ext uri="{BB962C8B-B14F-4D97-AF65-F5344CB8AC3E}">
        <p14:creationId xmlns:p14="http://schemas.microsoft.com/office/powerpoint/2010/main" val="2588081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609600" cy="4876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en-US" sz="2400" dirty="0">
              <a:latin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858000" y="1417638"/>
            <a:ext cx="1828800" cy="1825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en-US" sz="2400" dirty="0">
              <a:latin typeface="Times New Roman" pitchFamily="18" charset="0"/>
            </a:endParaRP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381000" y="1493838"/>
            <a:ext cx="8305800" cy="0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9606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9607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9607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00800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latin typeface="Gill Sans MT Light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23AD87D5-BC38-4E3C-AC03-66F8EFEB72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034" name="Picture 8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32488"/>
            <a:ext cx="1066800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F4138056-3D67-D205-D1EA-2E54A18B13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Strategy and Scale LLC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A02210E1-05CE-3253-0089-546B49B29A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30 June 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4" r:id="rId3"/>
    <p:sldLayoutId id="2147483820" r:id="rId4"/>
  </p:sldLayoutIdLst>
  <p:transition/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ill Sans MT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ill Sans MT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ill Sans MT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ill Sans MT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ill Sans MT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ill Sans MT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ill Sans MT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ill Sans MT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75000"/>
        <a:buFont typeface="Wingdings" pitchFamily="2" charset="2"/>
        <a:buChar char="n"/>
        <a:defRPr sz="2400">
          <a:solidFill>
            <a:srgbClr val="66330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30 June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23AD87D5-BC38-4E3C-AC03-66F8EFEB720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32488"/>
            <a:ext cx="1066800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20CB5B-939A-1878-E17A-35C435C6BD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Strategy and Scale LLC</a:t>
            </a:r>
          </a:p>
        </p:txBody>
      </p:sp>
    </p:spTree>
    <p:extLst>
      <p:ext uri="{BB962C8B-B14F-4D97-AF65-F5344CB8AC3E}">
        <p14:creationId xmlns:p14="http://schemas.microsoft.com/office/powerpoint/2010/main" val="2363805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19" r:id="rId2"/>
    <p:sldLayoutId id="2147484020" r:id="rId3"/>
    <p:sldLayoutId id="2147484021" r:id="rId4"/>
    <p:sldLayoutId id="2147484022" r:id="rId5"/>
    <p:sldLayoutId id="2147484023" r:id="rId6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981200"/>
            <a:ext cx="8305800" cy="3673152"/>
          </a:xfrm>
        </p:spPr>
        <p:txBody>
          <a:bodyPr>
            <a:normAutofit/>
          </a:bodyPr>
          <a:lstStyle/>
          <a:p>
            <a:pPr algn="ctr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4000" dirty="0">
                <a:solidFill>
                  <a:srgbClr val="C00000"/>
                </a:solidFill>
                <a:latin typeface="Impact" pitchFamily="34" charset="0"/>
              </a:rPr>
              <a:t>Scaling Up  At GIZ:  </a:t>
            </a:r>
            <a:br>
              <a:rPr lang="en-US" sz="4000" dirty="0">
                <a:solidFill>
                  <a:srgbClr val="C00000"/>
                </a:solidFill>
                <a:latin typeface="Impact" pitchFamily="34" charset="0"/>
              </a:rPr>
            </a:br>
            <a:r>
              <a:rPr lang="en-US" sz="4000" dirty="0">
                <a:solidFill>
                  <a:srgbClr val="C00000"/>
                </a:solidFill>
                <a:latin typeface="Impact" pitchFamily="34" charset="0"/>
              </a:rPr>
              <a:t>Findings and Recommendations</a:t>
            </a:r>
            <a:endParaRPr lang="en-US" sz="6000" i="1" dirty="0">
              <a:solidFill>
                <a:srgbClr val="C00000"/>
              </a:solidFill>
            </a:endParaRPr>
          </a:p>
        </p:txBody>
      </p:sp>
      <p:sp>
        <p:nvSpPr>
          <p:cNvPr id="15366" name="Rectangle 10"/>
          <p:cNvSpPr>
            <a:spLocks noChangeArrowheads="1"/>
          </p:cNvSpPr>
          <p:nvPr/>
        </p:nvSpPr>
        <p:spPr bwMode="auto">
          <a:xfrm>
            <a:off x="1447799" y="5461690"/>
            <a:ext cx="61722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Dr. Richard Kohl</a:t>
            </a:r>
          </a:p>
          <a:p>
            <a:pPr algn="ctr"/>
            <a:r>
              <a:rPr lang="en-US" sz="24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Strategy and Scale LLC</a:t>
            </a:r>
          </a:p>
        </p:txBody>
      </p:sp>
      <p:sp>
        <p:nvSpPr>
          <p:cNvPr id="15367" name="TextBox 1"/>
          <p:cNvSpPr txBox="1">
            <a:spLocks noChangeArrowheads="1"/>
          </p:cNvSpPr>
          <p:nvPr/>
        </p:nvSpPr>
        <p:spPr bwMode="auto">
          <a:xfrm>
            <a:off x="381000" y="4408200"/>
            <a:ext cx="7924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800" b="1" i="1" dirty="0"/>
              <a:t>27 March 2023</a:t>
            </a:r>
          </a:p>
        </p:txBody>
      </p:sp>
      <p:sp>
        <p:nvSpPr>
          <p:cNvPr id="2" name="Up Arrow 1"/>
          <p:cNvSpPr/>
          <p:nvPr/>
        </p:nvSpPr>
        <p:spPr>
          <a:xfrm>
            <a:off x="3082559" y="0"/>
            <a:ext cx="2902681" cy="3048000"/>
          </a:xfrm>
          <a:prstGeom prst="upArrow">
            <a:avLst/>
          </a:prstGeom>
          <a:blipFill dpi="0" rotWithShape="1">
            <a:blip r:embed="rId3"/>
            <a:srcRect/>
            <a:tile tx="0" ty="0" sx="100000" sy="100000" flip="none" algn="ctr"/>
          </a:blipFill>
          <a:ln w="92075">
            <a:solidFill>
              <a:schemeClr val="bg1">
                <a:lumMod val="85000"/>
              </a:schemeClr>
            </a:solidFill>
            <a:round/>
          </a:ln>
          <a:effectLst>
            <a:outerShdw blurRad="190500" dist="12700" dir="2700000" sx="102000" sy="102000" algn="tl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4825" y="47808"/>
            <a:ext cx="8229600" cy="576064"/>
          </a:xfrm>
        </p:spPr>
        <p:txBody>
          <a:bodyPr>
            <a:noAutofit/>
          </a:bodyPr>
          <a:lstStyle/>
          <a:p>
            <a:r>
              <a:rPr lang="en-US" sz="3600" dirty="0"/>
              <a:t>Key Questions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2458" y="798304"/>
            <a:ext cx="7848600" cy="544868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/>
              <a:t>What is the </a:t>
            </a:r>
            <a:r>
              <a:rPr lang="en-US" sz="2800" u="sng" dirty="0"/>
              <a:t>status of scale </a:t>
            </a:r>
            <a:r>
              <a:rPr lang="en-US" sz="2800" dirty="0"/>
              <a:t>and scaling at GIZ, including challenges to increasing scaling at GIZ?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What are the options and recommendations for addressing </a:t>
            </a:r>
            <a:r>
              <a:rPr lang="en-US" sz="2800" u="sng" dirty="0"/>
              <a:t>increasing scaling </a:t>
            </a:r>
            <a:r>
              <a:rPr lang="en-US" sz="2800" dirty="0"/>
              <a:t>at GIZ?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What is the need and demand from GIZ staff for </a:t>
            </a:r>
            <a:r>
              <a:rPr lang="en-US" sz="2800" u="sng" dirty="0"/>
              <a:t>support for scaling up</a:t>
            </a:r>
            <a:r>
              <a:rPr lang="en-US" sz="2800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What are the recommendations for a </a:t>
            </a:r>
            <a:r>
              <a:rPr lang="en-US" sz="2800" u="sng" dirty="0"/>
              <a:t>scaling support strategy</a:t>
            </a:r>
            <a:r>
              <a:rPr lang="en-US" sz="2800" dirty="0"/>
              <a:t> for the GIZ Scaling team?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0" indent="0">
              <a:buNone/>
            </a:pPr>
            <a:r>
              <a:rPr lang="en-US" sz="2800" u="sng" dirty="0"/>
              <a:t>Methodology</a:t>
            </a:r>
            <a:r>
              <a:rPr lang="en-US" sz="2800" dirty="0"/>
              <a:t>:  Document review, selected interviews with GIZ management and staff July-December 2022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543800" y="6399797"/>
            <a:ext cx="18288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 b="1" dirty="0"/>
              <a:t>slide </a:t>
            </a:r>
            <a:fld id="{5E9972A4-C0FF-4F56-A993-D2B20FFC6443}" type="slidenum">
              <a:rPr lang="en-US" sz="1600" b="1" smtClean="0"/>
              <a:pPr algn="ctr" eaLnBrk="1" hangingPunct="1"/>
              <a:t>2</a:t>
            </a:fld>
            <a:endParaRPr lang="en-US" sz="16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1F20FE-5EBE-34A4-7761-EB9ECB1D6F5C}"/>
              </a:ext>
            </a:extLst>
          </p:cNvPr>
          <p:cNvSpPr txBox="1"/>
          <p:nvPr/>
        </p:nvSpPr>
        <p:spPr>
          <a:xfrm>
            <a:off x="1905000" y="6457145"/>
            <a:ext cx="518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©  Richard Kohl –</a:t>
            </a:r>
            <a:r>
              <a:rPr lang="en-US" sz="1400" dirty="0"/>
              <a:t>  Strategy and Scale LLC</a:t>
            </a:r>
            <a:endParaRPr lang="en-GB" sz="1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04116E-9C9D-BDFF-64BB-CAEEA6EE0691}"/>
              </a:ext>
            </a:extLst>
          </p:cNvPr>
          <p:cNvSpPr txBox="1"/>
          <p:nvPr/>
        </p:nvSpPr>
        <p:spPr>
          <a:xfrm>
            <a:off x="381000" y="6502415"/>
            <a:ext cx="1905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/>
              <a:t>27 March </a:t>
            </a:r>
            <a:r>
              <a:rPr lang="en-US" sz="1400" dirty="0">
                <a:solidFill>
                  <a:schemeClr val="tx1"/>
                </a:solidFill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3512653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4825" y="47808"/>
            <a:ext cx="8229600" cy="576064"/>
          </a:xfrm>
        </p:spPr>
        <p:txBody>
          <a:bodyPr>
            <a:noAutofit/>
          </a:bodyPr>
          <a:lstStyle/>
          <a:p>
            <a:r>
              <a:rPr lang="en-US" sz="3600" dirty="0"/>
              <a:t>Status of scaling at GIZ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4825" y="781456"/>
            <a:ext cx="7953375" cy="544868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600" dirty="0"/>
              <a:t>No formal mandate, directive or goals from GIZ management for scaling, nor in incorporated explicitly into Mission, Vision or Strategy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Many GIZ staff interviewed felt scaling is important and a priority but not clear what that means in practice,  or extent to which it translates into action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Appears to be some scaling actually happening in GIZ operations and projects, but:</a:t>
            </a:r>
          </a:p>
          <a:p>
            <a:pPr marL="857250" lvl="1" indent="-457200"/>
            <a:r>
              <a:rPr lang="en-US" sz="2200" dirty="0"/>
              <a:t>No systematic tracking of scaling in projects</a:t>
            </a:r>
          </a:p>
          <a:p>
            <a:pPr marL="857250" lvl="1" indent="-457200"/>
            <a:r>
              <a:rPr lang="en-US" sz="2200" dirty="0"/>
              <a:t>Largely </a:t>
            </a:r>
            <a:r>
              <a:rPr lang="en-US" sz="2200" i="1" dirty="0"/>
              <a:t>ad hoc </a:t>
            </a:r>
            <a:r>
              <a:rPr lang="en-US" sz="2200" dirty="0"/>
              <a:t>&amp; opportunistic, not strategic or systematic.</a:t>
            </a:r>
          </a:p>
          <a:p>
            <a:pPr marL="857250" lvl="1" indent="-457200"/>
            <a:r>
              <a:rPr lang="en-US" sz="2200" dirty="0"/>
              <a:t>Most scaling efforts appear to come from follow up projects,</a:t>
            </a:r>
          </a:p>
          <a:p>
            <a:pPr marL="857250" lvl="1" indent="-457200"/>
            <a:r>
              <a:rPr lang="en-US" sz="2200" dirty="0"/>
              <a:t>Efforts underway to strengthen standardization and digitalization 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543800" y="6445067"/>
            <a:ext cx="18288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 b="1" dirty="0"/>
              <a:t>slide </a:t>
            </a:r>
            <a:fld id="{5E9972A4-C0FF-4F56-A993-D2B20FFC6443}" type="slidenum">
              <a:rPr lang="en-US" sz="1600" b="1" smtClean="0"/>
              <a:pPr algn="ctr" eaLnBrk="1" hangingPunct="1"/>
              <a:t>3</a:t>
            </a:fld>
            <a:endParaRPr lang="en-US" sz="16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1F20FE-5EBE-34A4-7761-EB9ECB1D6F5C}"/>
              </a:ext>
            </a:extLst>
          </p:cNvPr>
          <p:cNvSpPr txBox="1"/>
          <p:nvPr/>
        </p:nvSpPr>
        <p:spPr>
          <a:xfrm>
            <a:off x="1905000" y="6457145"/>
            <a:ext cx="518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©  Richard Kohl –</a:t>
            </a:r>
            <a:r>
              <a:rPr lang="en-US" sz="1400" dirty="0"/>
              <a:t>  Strategy and Scale LLC</a:t>
            </a:r>
            <a:endParaRPr lang="en-GB" sz="1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BD3D5B-DA99-53E2-8CFE-7A1996F48EF3}"/>
              </a:ext>
            </a:extLst>
          </p:cNvPr>
          <p:cNvSpPr txBox="1"/>
          <p:nvPr/>
        </p:nvSpPr>
        <p:spPr>
          <a:xfrm>
            <a:off x="381000" y="6502415"/>
            <a:ext cx="1905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/>
              <a:t>27 March </a:t>
            </a:r>
            <a:r>
              <a:rPr lang="en-US" sz="1400" dirty="0">
                <a:solidFill>
                  <a:schemeClr val="tx1"/>
                </a:solidFill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3258147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4825" y="47808"/>
            <a:ext cx="8229600" cy="576064"/>
          </a:xfrm>
        </p:spPr>
        <p:txBody>
          <a:bodyPr>
            <a:noAutofit/>
          </a:bodyPr>
          <a:lstStyle/>
          <a:p>
            <a:r>
              <a:rPr lang="en-US" sz="3600" dirty="0"/>
              <a:t>Scaling Definitions and Implications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1974" y="762000"/>
            <a:ext cx="8115301" cy="5207112"/>
          </a:xfrm>
        </p:spPr>
        <p:txBody>
          <a:bodyPr>
            <a:noAutofit/>
          </a:bodyPr>
          <a:lstStyle/>
          <a:p>
            <a:pPr marL="457200" indent="-457200">
              <a:lnSpc>
                <a:spcPct val="105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 dirty="0"/>
              <a:t>GIZ project’s target </a:t>
            </a:r>
            <a:r>
              <a:rPr lang="en-US" sz="2400" b="1" u="sng" dirty="0"/>
              <a:t>Broad Impact </a:t>
            </a:r>
            <a:r>
              <a:rPr lang="en-US" sz="2400" dirty="0"/>
              <a:t>as their goal.  Broad Impact has four elements:</a:t>
            </a:r>
          </a:p>
          <a:p>
            <a:pPr marL="857250" lvl="1" indent="-457200">
              <a:lnSpc>
                <a:spcPct val="10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100" dirty="0"/>
              <a:t>Quantity (QT): number of people/places affected </a:t>
            </a:r>
          </a:p>
          <a:p>
            <a:pPr marL="857250" lvl="1" indent="-457200">
              <a:lnSpc>
                <a:spcPct val="10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100" dirty="0"/>
              <a:t>Quality (QL):  impact achieved</a:t>
            </a:r>
          </a:p>
          <a:p>
            <a:pPr marL="857250" lvl="1" indent="-457200">
              <a:lnSpc>
                <a:spcPct val="10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100" dirty="0"/>
              <a:t>Relevance (RV):  aligned with and taking into account needs, context, and priorities of stakeholders at all levels</a:t>
            </a:r>
          </a:p>
          <a:p>
            <a:pPr marL="857250" lvl="1" indent="-457200">
              <a:lnSpc>
                <a:spcPct val="10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100" dirty="0"/>
              <a:t>Sustainability (SU): project impact will be continued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/>
              <a:t>Broad Impact definition a good foundation for scaling, esp. local ownership, relevance, aligning with constraints, BUT</a:t>
            </a:r>
          </a:p>
          <a:p>
            <a:pPr marL="857250" lvl="1" indent="-457200">
              <a:lnSpc>
                <a:spcPct val="10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100" dirty="0"/>
              <a:t>Relevance seems to be the major priority in project design, so designs rarely consider trade-offs with impact, scale, sustainability</a:t>
            </a:r>
          </a:p>
          <a:p>
            <a:pPr marL="857250" lvl="1" indent="-457200">
              <a:lnSpc>
                <a:spcPct val="10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100" dirty="0"/>
              <a:t>Limited to project scale; future scaling or creating foundations for scaling to large (e.g., national) usually not built in</a:t>
            </a:r>
          </a:p>
          <a:p>
            <a:pPr marL="857250" lvl="1" indent="-457200">
              <a:lnSpc>
                <a:spcPct val="10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100" u="sng" dirty="0"/>
              <a:t>Scaling considerations come up near project end or afterwards</a:t>
            </a:r>
          </a:p>
          <a:p>
            <a:pPr marL="857250" lvl="1" indent="-457200"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519516" y="6468842"/>
            <a:ext cx="18288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 b="1" dirty="0"/>
              <a:t>slide </a:t>
            </a:r>
            <a:fld id="{5E9972A4-C0FF-4F56-A993-D2B20FFC6443}" type="slidenum">
              <a:rPr lang="en-US" sz="1600" b="1" smtClean="0"/>
              <a:pPr algn="ctr" eaLnBrk="1" hangingPunct="1"/>
              <a:t>4</a:t>
            </a:fld>
            <a:endParaRPr lang="en-US" sz="16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1F20FE-5EBE-34A4-7761-EB9ECB1D6F5C}"/>
              </a:ext>
            </a:extLst>
          </p:cNvPr>
          <p:cNvSpPr txBox="1"/>
          <p:nvPr/>
        </p:nvSpPr>
        <p:spPr>
          <a:xfrm>
            <a:off x="1905000" y="6479734"/>
            <a:ext cx="518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©  Richard Kohl –</a:t>
            </a:r>
            <a:r>
              <a:rPr lang="en-US" sz="1400" dirty="0"/>
              <a:t>  Strategy and Scale LLC</a:t>
            </a:r>
            <a:endParaRPr lang="en-GB" sz="1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F2CE68-8019-40B2-911B-D5F5CB69991F}"/>
              </a:ext>
            </a:extLst>
          </p:cNvPr>
          <p:cNvSpPr txBox="1"/>
          <p:nvPr/>
        </p:nvSpPr>
        <p:spPr>
          <a:xfrm>
            <a:off x="381000" y="6502415"/>
            <a:ext cx="1905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/>
              <a:t>27 March </a:t>
            </a:r>
            <a:r>
              <a:rPr lang="en-US" sz="1400" dirty="0">
                <a:solidFill>
                  <a:schemeClr val="tx1"/>
                </a:solidFill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1832780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47808"/>
            <a:ext cx="8429625" cy="576064"/>
          </a:xfrm>
        </p:spPr>
        <p:txBody>
          <a:bodyPr>
            <a:noAutofit/>
          </a:bodyPr>
          <a:lstStyle/>
          <a:p>
            <a:r>
              <a:rPr lang="en-US" sz="3600" dirty="0"/>
              <a:t>Scaling Definitions and Implications (2)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85800"/>
            <a:ext cx="8534400" cy="4950766"/>
          </a:xfrm>
        </p:spPr>
        <p:txBody>
          <a:bodyPr>
            <a:noAutofit/>
          </a:bodyPr>
          <a:lstStyle/>
          <a:p>
            <a:pPr marL="457200" lvl="1" indent="-457200">
              <a:lnSpc>
                <a:spcPct val="105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 dirty="0"/>
              <a:t>When follow-up projects do occur, substantial additional investment needed in program redesign, improved cost effectiveness and achieving economies of scale, etc.</a:t>
            </a:r>
          </a:p>
          <a:p>
            <a:pPr marL="457200" lvl="1" indent="-457200">
              <a:lnSpc>
                <a:spcPct val="105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 dirty="0"/>
              <a:t>Projects reportedly can often contain a number or package of  interventions that collectively doesn’t facilitate scaling</a:t>
            </a:r>
          </a:p>
          <a:p>
            <a:pPr marL="457200" lvl="1" indent="-457200">
              <a:lnSpc>
                <a:spcPct val="105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 dirty="0"/>
              <a:t>GIZ project evaluations (which closely  follow OECD DAC guidelines) not designed to provide data to facilitate follow-on scaling, e.g. detailed model/activities description, unit cost</a:t>
            </a:r>
          </a:p>
          <a:p>
            <a:pPr marL="457200" lvl="1" indent="-457200">
              <a:lnSpc>
                <a:spcPct val="105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 dirty="0"/>
              <a:t>Strong overall organizational commitment in principle to (leveraging) standardization, but several challenges in practice:</a:t>
            </a:r>
          </a:p>
          <a:p>
            <a:pPr marL="857250" lvl="2" indent="-457200">
              <a:spcBef>
                <a:spcPts val="600"/>
              </a:spcBef>
            </a:pPr>
            <a:r>
              <a:rPr lang="en-US" sz="2200" dirty="0"/>
              <a:t>Internal incentives for project is to do something NEW</a:t>
            </a:r>
          </a:p>
          <a:p>
            <a:pPr marL="857250" lvl="2" indent="-457200">
              <a:spcBef>
                <a:spcPts val="600"/>
              </a:spcBef>
            </a:pPr>
            <a:r>
              <a:rPr lang="en-US" sz="2200" dirty="0"/>
              <a:t>Evaluation documentation not sufficient for standardization</a:t>
            </a:r>
          </a:p>
          <a:p>
            <a:pPr marL="857250" lvl="2" indent="-457200">
              <a:spcBef>
                <a:spcPts val="600"/>
              </a:spcBef>
            </a:pPr>
            <a:r>
              <a:rPr lang="en-US" sz="2200" dirty="0"/>
              <a:t>GIZ sees replicability and relevance as compatible; may require translating into principles and outputs vs. activities</a:t>
            </a:r>
          </a:p>
          <a:p>
            <a:pPr marL="457200" indent="-457200">
              <a:lnSpc>
                <a:spcPct val="105000"/>
              </a:lnSpc>
              <a:spcBef>
                <a:spcPts val="600"/>
              </a:spcBef>
              <a:buFont typeface="+mj-lt"/>
              <a:buAutoNum type="arabicPeriod"/>
            </a:pP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543800" y="6445067"/>
            <a:ext cx="18288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 b="1" dirty="0"/>
              <a:t>slide </a:t>
            </a:r>
            <a:fld id="{5E9972A4-C0FF-4F56-A993-D2B20FFC6443}" type="slidenum">
              <a:rPr lang="en-US" sz="1600" b="1" smtClean="0"/>
              <a:pPr algn="ctr" eaLnBrk="1" hangingPunct="1"/>
              <a:t>5</a:t>
            </a:fld>
            <a:endParaRPr lang="en-US" sz="16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1F20FE-5EBE-34A4-7761-EB9ECB1D6F5C}"/>
              </a:ext>
            </a:extLst>
          </p:cNvPr>
          <p:cNvSpPr txBox="1"/>
          <p:nvPr/>
        </p:nvSpPr>
        <p:spPr>
          <a:xfrm>
            <a:off x="1928812" y="6502415"/>
            <a:ext cx="518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©  Richard Kohl –</a:t>
            </a:r>
            <a:r>
              <a:rPr lang="en-US" sz="1400" dirty="0"/>
              <a:t>  Strategy and Scale LLC</a:t>
            </a:r>
            <a:endParaRPr lang="en-GB" sz="1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533313-9235-45E9-2D2B-6C4EA8D56CF6}"/>
              </a:ext>
            </a:extLst>
          </p:cNvPr>
          <p:cNvSpPr txBox="1"/>
          <p:nvPr/>
        </p:nvSpPr>
        <p:spPr>
          <a:xfrm>
            <a:off x="381000" y="6502415"/>
            <a:ext cx="1905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/>
              <a:t>27 March </a:t>
            </a:r>
            <a:r>
              <a:rPr lang="en-US" sz="1400" dirty="0">
                <a:solidFill>
                  <a:schemeClr val="tx1"/>
                </a:solidFill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3069774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4825" y="47808"/>
            <a:ext cx="8229600" cy="576064"/>
          </a:xfrm>
        </p:spPr>
        <p:txBody>
          <a:bodyPr>
            <a:noAutofit/>
          </a:bodyPr>
          <a:lstStyle/>
          <a:p>
            <a:r>
              <a:rPr lang="en-US" sz="3600" dirty="0"/>
              <a:t>Recommendations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95324" y="838200"/>
            <a:ext cx="7991475" cy="4950766"/>
          </a:xfrm>
        </p:spPr>
        <p:txBody>
          <a:bodyPr>
            <a:noAutofit/>
          </a:bodyPr>
          <a:lstStyle/>
          <a:p>
            <a:pPr marL="457200" indent="-457200">
              <a:lnSpc>
                <a:spcPct val="105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600" dirty="0"/>
              <a:t>GIZ leadership should consider making explicit the role and goals of scaling and impact at scale</a:t>
            </a:r>
          </a:p>
          <a:p>
            <a:pPr marL="457200" indent="-457200">
              <a:lnSpc>
                <a:spcPct val="105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600" dirty="0"/>
              <a:t>Consider setting explicit targets for its overall organizational impact at scale, role of each part of the portfolio, e.g. percentage of initial projects that target large scale; that expect to have follow-ups</a:t>
            </a:r>
          </a:p>
          <a:p>
            <a:pPr marL="457200" indent="-457200">
              <a:lnSpc>
                <a:spcPct val="105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600" dirty="0"/>
              <a:t>GIZ should consider making more rebalancing tradeoffs between RV, SU, QL, QT in project designs, moderating role of relevance</a:t>
            </a:r>
          </a:p>
          <a:p>
            <a:pPr marL="457200" indent="-457200">
              <a:lnSpc>
                <a:spcPct val="105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600" dirty="0"/>
              <a:t>Revise M&amp;E framework to support scaling and standardization;  consider doing evaluations earlier and with explicit scaling focus for projects with potential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543800" y="6454409"/>
            <a:ext cx="18288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 b="1" dirty="0"/>
              <a:t>slide </a:t>
            </a:r>
            <a:fld id="{5E9972A4-C0FF-4F56-A993-D2B20FFC6443}" type="slidenum">
              <a:rPr lang="en-US" sz="1600" b="1" smtClean="0"/>
              <a:pPr algn="ctr" eaLnBrk="1" hangingPunct="1"/>
              <a:t>6</a:t>
            </a:fld>
            <a:endParaRPr lang="en-US" sz="16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1F20FE-5EBE-34A4-7761-EB9ECB1D6F5C}"/>
              </a:ext>
            </a:extLst>
          </p:cNvPr>
          <p:cNvSpPr txBox="1"/>
          <p:nvPr/>
        </p:nvSpPr>
        <p:spPr>
          <a:xfrm>
            <a:off x="1905000" y="6511757"/>
            <a:ext cx="518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©  Richard Kohl –</a:t>
            </a:r>
            <a:r>
              <a:rPr lang="en-US" sz="1400" dirty="0"/>
              <a:t>  Strategy and Scale LLC</a:t>
            </a:r>
            <a:endParaRPr lang="en-GB" sz="1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0C72AC-DF4C-8B2A-B4C0-FF151E02CF51}"/>
              </a:ext>
            </a:extLst>
          </p:cNvPr>
          <p:cNvSpPr txBox="1"/>
          <p:nvPr/>
        </p:nvSpPr>
        <p:spPr>
          <a:xfrm>
            <a:off x="381000" y="6502415"/>
            <a:ext cx="1905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/>
              <a:t>27 March </a:t>
            </a:r>
            <a:r>
              <a:rPr lang="en-US" sz="1400" dirty="0">
                <a:solidFill>
                  <a:schemeClr val="tx1"/>
                </a:solidFill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2621095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4825" y="47808"/>
            <a:ext cx="8229600" cy="576064"/>
          </a:xfrm>
        </p:spPr>
        <p:txBody>
          <a:bodyPr>
            <a:noAutofit/>
          </a:bodyPr>
          <a:lstStyle/>
          <a:p>
            <a:r>
              <a:rPr lang="en-US" sz="4000" dirty="0"/>
              <a:t>Demand for Scaling Support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048577"/>
            <a:ext cx="7696200" cy="506768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600" dirty="0"/>
              <a:t>Clear, </a:t>
            </a:r>
            <a:r>
              <a:rPr lang="en-US" sz="2600" b="1" dirty="0"/>
              <a:t>need</a:t>
            </a:r>
            <a:r>
              <a:rPr lang="en-US" sz="2600" dirty="0"/>
              <a:t> for support and/or training for scaling, but without a clear organizational goals, less </a:t>
            </a:r>
            <a:r>
              <a:rPr lang="en-US" sz="2600" b="1" dirty="0"/>
              <a:t>demand</a:t>
            </a:r>
            <a:r>
              <a:rPr lang="en-US" sz="2600" dirty="0"/>
              <a:t>. 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Greatest demand is by follow-up project teams that need to retrofit programs to larger scale/reduced unit resources.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GIZ staff are overwhelmed with existing procedures, cross-cutting themes. 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Staff are wary of scaling being another consideration that has to be taken into account in project designs.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 Don’t want mandatory workshops, tools, templates or guidance for scaling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endParaRPr lang="en-US" sz="2600" dirty="0"/>
          </a:p>
          <a:p>
            <a:pPr marL="457200" indent="-457200">
              <a:buFont typeface="+mj-lt"/>
              <a:buAutoNum type="arabicPeriod"/>
            </a:pPr>
            <a:endParaRPr lang="en-US" sz="2800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543800" y="6495730"/>
            <a:ext cx="18288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 b="1" dirty="0"/>
              <a:t>slide </a:t>
            </a:r>
            <a:fld id="{5E9972A4-C0FF-4F56-A993-D2B20FFC6443}" type="slidenum">
              <a:rPr lang="en-US" sz="1600" b="1" smtClean="0"/>
              <a:pPr algn="ctr" eaLnBrk="1" hangingPunct="1"/>
              <a:t>7</a:t>
            </a:fld>
            <a:endParaRPr lang="en-US" sz="16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1F20FE-5EBE-34A4-7761-EB9ECB1D6F5C}"/>
              </a:ext>
            </a:extLst>
          </p:cNvPr>
          <p:cNvSpPr txBox="1"/>
          <p:nvPr/>
        </p:nvSpPr>
        <p:spPr>
          <a:xfrm>
            <a:off x="1905000" y="6502415"/>
            <a:ext cx="518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©  Richard Kohl –</a:t>
            </a:r>
            <a:r>
              <a:rPr lang="en-US" sz="1400" dirty="0"/>
              <a:t>  Strategy and Scale LLC</a:t>
            </a:r>
            <a:endParaRPr lang="en-GB" sz="1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0A3D84-E4EC-EA41-8FDF-4030333AAE7F}"/>
              </a:ext>
            </a:extLst>
          </p:cNvPr>
          <p:cNvSpPr txBox="1"/>
          <p:nvPr/>
        </p:nvSpPr>
        <p:spPr>
          <a:xfrm>
            <a:off x="381000" y="6502415"/>
            <a:ext cx="1905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/>
              <a:t>27 March </a:t>
            </a:r>
            <a:r>
              <a:rPr lang="en-US" sz="1400" dirty="0">
                <a:solidFill>
                  <a:schemeClr val="tx1"/>
                </a:solidFill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4068723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4825" y="47808"/>
            <a:ext cx="8229600" cy="576064"/>
          </a:xfrm>
        </p:spPr>
        <p:txBody>
          <a:bodyPr>
            <a:noAutofit/>
          </a:bodyPr>
          <a:lstStyle/>
          <a:p>
            <a:r>
              <a:rPr lang="en-US" sz="4000" dirty="0"/>
              <a:t>Suggestions for Scaling Support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7394" y="856930"/>
            <a:ext cx="8015288" cy="56388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600" dirty="0"/>
              <a:t>General consensus that most time-effective would be:</a:t>
            </a:r>
          </a:p>
          <a:p>
            <a:pPr marL="857250" lvl="1" indent="-457200">
              <a:spcBef>
                <a:spcPts val="0"/>
              </a:spcBef>
              <a:spcAft>
                <a:spcPts val="600"/>
              </a:spcAft>
            </a:pPr>
            <a:r>
              <a:rPr lang="en-US" sz="2200" dirty="0"/>
              <a:t>Focus initially on getting internal planning advisors (who lead project design process) to integrate scaling into projects</a:t>
            </a:r>
          </a:p>
          <a:p>
            <a:pPr marL="857250" lvl="1" indent="-457200">
              <a:spcBef>
                <a:spcPts val="0"/>
              </a:spcBef>
              <a:spcAft>
                <a:spcPts val="600"/>
              </a:spcAft>
            </a:pPr>
            <a:r>
              <a:rPr lang="en-US" sz="2200" dirty="0"/>
              <a:t>Provide more extensive support thru a roster of experienced scaling experts or even embedded scaling advisor e.g. global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Develop </a:t>
            </a:r>
            <a:r>
              <a:rPr lang="en-US" sz="2600" u="sng" dirty="0"/>
              <a:t>simple</a:t>
            </a:r>
            <a:r>
              <a:rPr lang="en-US" sz="2600" dirty="0"/>
              <a:t> scaling definitions, framework and tools to be used in training workshop(s) </a:t>
            </a:r>
          </a:p>
          <a:p>
            <a:pPr marL="914400" lvl="1" indent="-514350"/>
            <a:r>
              <a:rPr lang="en-US" sz="2200" dirty="0"/>
              <a:t>To be used as a common reference for planning advisors, and any external consultants who might be brought in</a:t>
            </a:r>
          </a:p>
          <a:p>
            <a:pPr marL="914400" lvl="1" indent="-514350"/>
            <a:r>
              <a:rPr lang="en-US" sz="2200" dirty="0"/>
              <a:t>Current scaling tools (scaling business canvas) are a good start and foundation, though currently not widely known or within GIZ.  </a:t>
            </a:r>
          </a:p>
          <a:p>
            <a:pPr marL="914400" lvl="1" indent="-514350"/>
            <a:r>
              <a:rPr lang="en-US" sz="2200" dirty="0"/>
              <a:t>Recommend having some gaps filled in, clarifications, simplification</a:t>
            </a:r>
          </a:p>
          <a:p>
            <a:pPr marL="0" indent="0">
              <a:buNone/>
            </a:pPr>
            <a:endParaRPr lang="en-US" sz="2600" dirty="0"/>
          </a:p>
          <a:p>
            <a:pPr marL="457200" indent="-457200">
              <a:buFont typeface="+mj-lt"/>
              <a:buAutoNum type="arabicPeriod"/>
            </a:pPr>
            <a:endParaRPr lang="en-US" sz="2800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543800" y="6495730"/>
            <a:ext cx="18288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 b="1" dirty="0"/>
              <a:t>slide </a:t>
            </a:r>
            <a:fld id="{5E9972A4-C0FF-4F56-A993-D2B20FFC6443}" type="slidenum">
              <a:rPr lang="en-US" sz="1600" b="1" smtClean="0"/>
              <a:pPr algn="ctr" eaLnBrk="1" hangingPunct="1"/>
              <a:t>8</a:t>
            </a:fld>
            <a:endParaRPr lang="en-US" sz="16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1F20FE-5EBE-34A4-7761-EB9ECB1D6F5C}"/>
              </a:ext>
            </a:extLst>
          </p:cNvPr>
          <p:cNvSpPr txBox="1"/>
          <p:nvPr/>
        </p:nvSpPr>
        <p:spPr>
          <a:xfrm>
            <a:off x="1905000" y="6502415"/>
            <a:ext cx="518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©  Richard Kohl –</a:t>
            </a:r>
            <a:r>
              <a:rPr lang="en-US" sz="1400" dirty="0"/>
              <a:t>  Strategy and Scale LLC</a:t>
            </a:r>
            <a:endParaRPr lang="en-GB" sz="1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0A3D84-E4EC-EA41-8FDF-4030333AAE7F}"/>
              </a:ext>
            </a:extLst>
          </p:cNvPr>
          <p:cNvSpPr txBox="1"/>
          <p:nvPr/>
        </p:nvSpPr>
        <p:spPr>
          <a:xfrm>
            <a:off x="381000" y="6502415"/>
            <a:ext cx="1905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/>
              <a:t>27 March </a:t>
            </a:r>
            <a:r>
              <a:rPr lang="en-US" sz="1400" dirty="0">
                <a:solidFill>
                  <a:schemeClr val="tx1"/>
                </a:solidFill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3231341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9100" y="275809"/>
            <a:ext cx="8305800" cy="838200"/>
          </a:xfrm>
        </p:spPr>
        <p:txBody>
          <a:bodyPr>
            <a:noAutofit/>
          </a:bodyPr>
          <a:lstStyle/>
          <a:p>
            <a:pPr algn="ctr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7700" dirty="0">
                <a:solidFill>
                  <a:srgbClr val="C00000"/>
                </a:solidFill>
                <a:latin typeface="Impact" pitchFamily="34" charset="0"/>
              </a:rPr>
              <a:t>THANK YOU</a:t>
            </a:r>
            <a:endParaRPr lang="en-US" sz="7700" i="1" dirty="0">
              <a:solidFill>
                <a:srgbClr val="C00000"/>
              </a:solidFill>
            </a:endParaRPr>
          </a:p>
        </p:txBody>
      </p:sp>
      <p:sp>
        <p:nvSpPr>
          <p:cNvPr id="15366" name="Rectangle 10"/>
          <p:cNvSpPr>
            <a:spLocks noChangeArrowheads="1"/>
          </p:cNvSpPr>
          <p:nvPr/>
        </p:nvSpPr>
        <p:spPr bwMode="auto">
          <a:xfrm>
            <a:off x="762000" y="3494871"/>
            <a:ext cx="7620000" cy="326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+mn-lt"/>
              </a:rPr>
              <a:t>Dr. Richard Kohl</a:t>
            </a:r>
          </a:p>
          <a:p>
            <a:pPr algn="ctr"/>
            <a:r>
              <a:rPr lang="en-US" sz="2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Strategy and Scale LLC</a:t>
            </a:r>
          </a:p>
          <a:p>
            <a:pPr algn="ctr"/>
            <a:endParaRPr lang="en-US" sz="2400" b="1" i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algn="ctr"/>
            <a:r>
              <a:rPr lang="en-US" sz="2400" dirty="0">
                <a:latin typeface="+mn-lt"/>
              </a:rPr>
              <a:t>richardkohl@strategyandscale.com</a:t>
            </a:r>
          </a:p>
          <a:p>
            <a:pPr algn="ctr">
              <a:spcAft>
                <a:spcPts val="1200"/>
              </a:spcAft>
            </a:pPr>
            <a:r>
              <a:rPr lang="en-US" sz="2400" dirty="0">
                <a:latin typeface="+mn-lt"/>
              </a:rPr>
              <a:t>(510) 502 -6196</a:t>
            </a:r>
          </a:p>
          <a:p>
            <a:pPr algn="ctr"/>
            <a:r>
              <a:rPr lang="en-US" sz="2400" dirty="0">
                <a:latin typeface="+mn-lt"/>
              </a:rPr>
              <a:t>Working Papers on Scaling on my website under Resources and at Scaling Community of Practice</a:t>
            </a:r>
          </a:p>
          <a:p>
            <a:pPr algn="ctr"/>
            <a:r>
              <a:rPr lang="en-US" sz="2400" dirty="0">
                <a:latin typeface="+mn-lt"/>
              </a:rPr>
              <a:t>www.scalingcommunityofpractice.com/working-papers/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275546"/>
            <a:ext cx="4267200" cy="22193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2466585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Gill Sans MT"/>
        <a:ea typeface=""/>
        <a:cs typeface="Arial"/>
      </a:majorFont>
      <a:minorFont>
        <a:latin typeface="Gill Sans M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mpact &amp; Gill Sans MT">
      <a:majorFont>
        <a:latin typeface="Impac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1593</TotalTime>
  <Words>994</Words>
  <Application>Microsoft Office PowerPoint</Application>
  <PresentationFormat>On-screen Show (4:3)</PresentationFormat>
  <Paragraphs>98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Gill Sans MT</vt:lpstr>
      <vt:lpstr>Gill Sans MT Light</vt:lpstr>
      <vt:lpstr>Impact</vt:lpstr>
      <vt:lpstr>Times New Roman</vt:lpstr>
      <vt:lpstr>Wingdings</vt:lpstr>
      <vt:lpstr>Layers</vt:lpstr>
      <vt:lpstr>Office Theme</vt:lpstr>
      <vt:lpstr>Scaling Up  At GIZ:   Findings and Recommendations</vt:lpstr>
      <vt:lpstr>Key Questions</vt:lpstr>
      <vt:lpstr>Status of scaling at GIZ</vt:lpstr>
      <vt:lpstr>Scaling Definitions and Implications</vt:lpstr>
      <vt:lpstr>Scaling Definitions and Implications (2)</vt:lpstr>
      <vt:lpstr>Recommendations</vt:lpstr>
      <vt:lpstr>Demand for Scaling Support</vt:lpstr>
      <vt:lpstr>Suggestions for Scaling Support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MSI-FMP Team</dc:title>
  <dc:creator>Toshiba Preferred User</dc:creator>
  <cp:lastModifiedBy>Richard Kohl</cp:lastModifiedBy>
  <cp:revision>927</cp:revision>
  <cp:lastPrinted>2003-10-29T16:02:24Z</cp:lastPrinted>
  <dcterms:created xsi:type="dcterms:W3CDTF">2000-02-13T17:34:32Z</dcterms:created>
  <dcterms:modified xsi:type="dcterms:W3CDTF">2023-03-25T18:21:14Z</dcterms:modified>
</cp:coreProperties>
</file>