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hCpWv3wWdkq6oWqqB/XVQCiTF1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baafc76f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baafc76f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5baafc76f9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baafc76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baafc76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5baafc76f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bb3e5fc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bb3e5fc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5bb3e5fc2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bb3e5fc2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5bb3e5fc2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5bb3e5fc2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838200" y="185738"/>
            <a:ext cx="9766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 rot="5400000">
            <a:off x="3545708" y="-949352"/>
            <a:ext cx="4351338" cy="976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title"/>
          </p:nvPr>
        </p:nvSpPr>
        <p:spPr>
          <a:xfrm>
            <a:off x="838200" y="185738"/>
            <a:ext cx="9766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body" idx="1"/>
          </p:nvPr>
        </p:nvSpPr>
        <p:spPr>
          <a:xfrm>
            <a:off x="838200" y="1758156"/>
            <a:ext cx="97663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">
  <p:cSld name="General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Half Image">
  <p:cSld name="Slide With Half Imag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>
            <a:spLocks noGrp="1"/>
          </p:cNvSpPr>
          <p:nvPr>
            <p:ph type="pic" idx="2"/>
          </p:nvPr>
        </p:nvSpPr>
        <p:spPr>
          <a:xfrm>
            <a:off x="0" y="0"/>
            <a:ext cx="576147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185738"/>
            <a:ext cx="9766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838200" y="185738"/>
            <a:ext cx="9766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185738"/>
            <a:ext cx="97663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758156"/>
            <a:ext cx="97663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21999" y="185738"/>
            <a:ext cx="1263601" cy="61832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l="3187" r="5176"/>
          <a:stretch/>
        </p:blipFill>
        <p:spPr>
          <a:xfrm>
            <a:off x="10718800" y="72755"/>
            <a:ext cx="1346200" cy="71886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574800" y="5254853"/>
            <a:ext cx="9144000" cy="121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lt1"/>
                </a:solidFill>
              </a:rPr>
              <a:t>SCALING UP A GENDER EQUITY PROGRAMME</a:t>
            </a: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13468"/>
          <a:stretch/>
        </p:blipFill>
        <p:spPr>
          <a:xfrm>
            <a:off x="1" y="0"/>
            <a:ext cx="12188123" cy="688450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5557078" y="6053507"/>
            <a:ext cx="6634922" cy="830997"/>
          </a:xfrm>
          <a:prstGeom prst="rect">
            <a:avLst/>
          </a:prstGeom>
          <a:gradFill>
            <a:gsLst>
              <a:gs pos="0">
                <a:srgbClr val="C00000">
                  <a:alpha val="75294"/>
                </a:srgbClr>
              </a:gs>
              <a:gs pos="50000">
                <a:srgbClr val="F0B8B8"/>
              </a:gs>
              <a:gs pos="100000">
                <a:srgbClr val="F6DDDD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EVIDENCE IN INSTITUTIONALISING GENDER INTERVENTIONS THROUGH GOVT. SYSTEMS</a:t>
            </a:r>
            <a:endParaRPr/>
          </a:p>
        </p:txBody>
      </p:sp>
      <p:pic>
        <p:nvPicPr>
          <p:cNvPr id="96" name="Google Shape;96;p1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187" r="5176"/>
          <a:stretch/>
        </p:blipFill>
        <p:spPr>
          <a:xfrm>
            <a:off x="10595676" y="72755"/>
            <a:ext cx="1346200" cy="71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baafc76f9_0_7"/>
          <p:cNvSpPr txBox="1">
            <a:spLocks noGrp="1"/>
          </p:cNvSpPr>
          <p:nvPr>
            <p:ph type="title"/>
          </p:nvPr>
        </p:nvSpPr>
        <p:spPr>
          <a:xfrm>
            <a:off x="393200" y="78288"/>
            <a:ext cx="97665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3F3F3F"/>
                </a:solidFill>
              </a:rPr>
              <a:t>Learnings from our monitoring &amp; evaluation so far..</a:t>
            </a:r>
            <a:endParaRPr sz="3200" b="1">
              <a:solidFill>
                <a:srgbClr val="3F3F3F"/>
              </a:solidFill>
            </a:endParaRPr>
          </a:p>
        </p:txBody>
      </p:sp>
      <p:sp>
        <p:nvSpPr>
          <p:cNvPr id="171" name="Google Shape;171;g25baafc76f9_0_7"/>
          <p:cNvSpPr txBox="1">
            <a:spLocks noGrp="1"/>
          </p:cNvSpPr>
          <p:nvPr>
            <p:ph type="body" idx="1"/>
          </p:nvPr>
        </p:nvSpPr>
        <p:spPr>
          <a:xfrm>
            <a:off x="6019350" y="1622975"/>
            <a:ext cx="5667600" cy="50631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</a:pPr>
            <a:r>
              <a:rPr lang="en-US" sz="2200">
                <a:solidFill>
                  <a:srgbClr val="3A3838"/>
                </a:solidFill>
              </a:rPr>
              <a:t>Stakeholder mapping is critical</a:t>
            </a:r>
            <a:endParaRPr sz="2200">
              <a:solidFill>
                <a:srgbClr val="3A3838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3A3838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</a:pPr>
            <a:r>
              <a:rPr lang="en-US" sz="2200">
                <a:solidFill>
                  <a:srgbClr val="3A3838"/>
                </a:solidFill>
              </a:rPr>
              <a:t>Engagement with government officials on data availability and accessibility helpful</a:t>
            </a:r>
            <a:endParaRPr sz="2200">
              <a:solidFill>
                <a:srgbClr val="3A3838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3A3838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</a:pPr>
            <a:r>
              <a:rPr lang="en-US" sz="2200">
                <a:solidFill>
                  <a:srgbClr val="3A3838"/>
                </a:solidFill>
              </a:rPr>
              <a:t>Use of government processes/platforms is not always user friendly</a:t>
            </a:r>
            <a:endParaRPr sz="2200">
              <a:solidFill>
                <a:srgbClr val="3A3838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3A3838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</a:pPr>
            <a:r>
              <a:rPr lang="en-US" sz="2200">
                <a:solidFill>
                  <a:srgbClr val="3A3838"/>
                </a:solidFill>
              </a:rPr>
              <a:t>Piloting of tools crucial (experience with student survey, observation tool)</a:t>
            </a:r>
            <a:endParaRPr sz="2200">
              <a:solidFill>
                <a:srgbClr val="3A3838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3A3838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</a:pPr>
            <a:r>
              <a:rPr lang="en-US" sz="2200">
                <a:solidFill>
                  <a:srgbClr val="3A3838"/>
                </a:solidFill>
              </a:rPr>
              <a:t>Leadership buy-in critical, change of government officials a challenge</a:t>
            </a:r>
            <a:endParaRPr sz="2200">
              <a:solidFill>
                <a:srgbClr val="3A3838"/>
              </a:solidFill>
            </a:endParaRPr>
          </a:p>
        </p:txBody>
      </p:sp>
      <p:pic>
        <p:nvPicPr>
          <p:cNvPr id="172" name="Google Shape;172;g25baafc76f9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00" y="2404955"/>
            <a:ext cx="5255350" cy="34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300" y="-91832"/>
            <a:ext cx="12306299" cy="69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 txBox="1">
            <a:spLocks noGrp="1"/>
          </p:cNvSpPr>
          <p:nvPr>
            <p:ph type="ctrTitle"/>
          </p:nvPr>
        </p:nvSpPr>
        <p:spPr>
          <a:xfrm>
            <a:off x="1574800" y="5646737"/>
            <a:ext cx="9144000" cy="121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3F3F3F"/>
                </a:solidFill>
              </a:rPr>
              <a:t>THANK YOU!</a:t>
            </a:r>
            <a:br>
              <a:rPr lang="en-US" sz="3600" b="1">
                <a:solidFill>
                  <a:srgbClr val="3F3F3F"/>
                </a:solidFill>
              </a:rPr>
            </a:br>
            <a:r>
              <a:rPr lang="en-US" sz="3600" b="1">
                <a:solidFill>
                  <a:srgbClr val="3F3F3F"/>
                </a:solidFill>
              </a:rPr>
              <a:t>www.inbreakthrough.org</a:t>
            </a:r>
            <a:endParaRPr sz="3600" b="1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324650" y="-4875"/>
            <a:ext cx="1019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Calibri"/>
              <a:buNone/>
            </a:pPr>
            <a:r>
              <a:rPr lang="en-US" sz="2700" b="1">
                <a:solidFill>
                  <a:srgbClr val="3F3F3F"/>
                </a:solidFill>
              </a:rPr>
              <a:t>Breakthrough – Over 23 years of working to change the cultural norms that perpetuate violence and discrimination against women &amp; girls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490331" y="1974574"/>
            <a:ext cx="3246782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Transformation - adolescents and their communities in 4 states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4127500" y="1970953"/>
            <a:ext cx="3937000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Systems change work in partnership with two state Govts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8454887" y="1970953"/>
            <a:ext cx="3246782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cutting work on popular culture/ media campaigns</a:t>
            </a:r>
            <a:endParaRPr/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31" y="2731595"/>
            <a:ext cx="3144837" cy="20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992" y="4942793"/>
            <a:ext cx="2785514" cy="186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7500" y="2683079"/>
            <a:ext cx="3937000" cy="20828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" name="Google Shape;108;p2"/>
          <p:cNvSpPr txBox="1"/>
          <p:nvPr/>
        </p:nvSpPr>
        <p:spPr>
          <a:xfrm>
            <a:off x="490331" y="1458301"/>
            <a:ext cx="11189578" cy="400110"/>
          </a:xfrm>
          <a:prstGeom prst="rect">
            <a:avLst/>
          </a:prstGeom>
          <a:gradFill>
            <a:gsLst>
              <a:gs pos="0">
                <a:srgbClr val="E98A8A"/>
              </a:gs>
              <a:gs pos="50000">
                <a:srgbClr val="F0B8B8"/>
              </a:gs>
              <a:gs pos="100000">
                <a:srgbClr val="F6DDDD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WORK ACROSS THREE BROAD AREAS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6831" y="2732775"/>
            <a:ext cx="3123077" cy="179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 l="9319" t="9107" r="4196" b="3162"/>
          <a:stretch/>
        </p:blipFill>
        <p:spPr>
          <a:xfrm>
            <a:off x="8609840" y="4765880"/>
            <a:ext cx="3070068" cy="170791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57213" y="4942793"/>
            <a:ext cx="3277574" cy="1707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251101" y="245660"/>
            <a:ext cx="9902833" cy="94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Taaron ki Toli (Gang of stars) – shaping adolescent gender views to bring generational shifts in social norms</a:t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194150" y="1698401"/>
            <a:ext cx="5265900" cy="471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194150" y="1698399"/>
            <a:ext cx="50085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Introduced  in 2013, in Haryana, covering 150 schools and 18,000 children</a:t>
            </a:r>
            <a:endParaRPr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Tripartite partnership with J-PAL and Govt. of Haryana</a:t>
            </a:r>
            <a:endParaRPr sz="1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Char char="•"/>
            </a:pP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Works with boys and girls across grades 6-8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2.5 year RCT  conducted across 314 schools and 14,000 students; continue to follow the cohort</a:t>
            </a:r>
            <a:endParaRPr/>
          </a:p>
          <a:p>
            <a:pPr marL="342900" marR="0" lvl="0" indent="-2762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2-year curriculum comprising 28 fortnightly, 45 min sessions, plus group activities</a:t>
            </a:r>
            <a:endParaRPr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Delivered by trained Breakthrough facilitators, recruited from local communities</a:t>
            </a:r>
            <a:endParaRPr/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r="3201"/>
          <a:stretch/>
        </p:blipFill>
        <p:spPr>
          <a:xfrm>
            <a:off x="5607377" y="1850791"/>
            <a:ext cx="6390462" cy="4401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628577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l="5586" b="6251"/>
          <a:stretch/>
        </p:blipFill>
        <p:spPr>
          <a:xfrm>
            <a:off x="6285776" y="958849"/>
            <a:ext cx="5527692" cy="568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6713585" y="319590"/>
            <a:ext cx="4267201" cy="85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RCT Results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431076" y="1338847"/>
            <a:ext cx="5426891" cy="45243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Significant shifts in gender attitudes and behaviours of BOTH boys and girls	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Boys’ behaviours shifted even more than girls possibly because of greater social sanction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 effects on children from the most gender conservative homes were similar to those from regular homes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Five years after baseline, attitudes persist! Overall, we saw roughly 16% of cases converting from gender regressive thinking to more equitable attitudes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Continue to follow the cohort to see impact on life choices like marriage, career and age at first birth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649358" y="281012"/>
            <a:ext cx="9780103" cy="94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Scale Up – building a new generation of gender equal citizens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4664765" y="1495346"/>
            <a:ext cx="7285800" cy="5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Arial"/>
              <a:buChar char="•"/>
            </a:pPr>
            <a:r>
              <a:rPr lang="en-US" sz="19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Deep Transformation </a:t>
            </a: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- Reached over 200,000 adolescents directly with the Taaron ki Toli curriculum; used a socio-ecological model to engage community members/ parents</a:t>
            </a:r>
            <a:endParaRPr/>
          </a:p>
          <a:p>
            <a:pPr marL="342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Arial"/>
              <a:buChar char="•"/>
            </a:pPr>
            <a:r>
              <a:rPr lang="en-US" sz="19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Systems Change</a:t>
            </a:r>
            <a:r>
              <a:rPr lang="en-US" sz="19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Partnership with the Govts. of Punjab &amp; Odisha introduce elements of gender equity into subject curricula for grades 6-8/6-10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30,000 middle schools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80,000</a:t>
            </a: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teachers to be trained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Over 4 million adolescents </a:t>
            </a: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be reached </a:t>
            </a:r>
            <a:r>
              <a:rPr lang="en-US" sz="19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over 5 years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Introduction into school textbooks, tested through routine exams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Breakthrough will ensure training and handholding of teachers; monitor delivery quality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 addition, Breakthrough will work with other stakeholders to make gender equity a priority – principals, govt officials, parents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Courier New"/>
              <a:buChar char="o"/>
            </a:pPr>
            <a:r>
              <a:rPr lang="en-US" sz="1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JPAL – process evaluation</a:t>
            </a:r>
            <a:endParaRPr/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r="50858"/>
          <a:stretch/>
        </p:blipFill>
        <p:spPr>
          <a:xfrm>
            <a:off x="441550" y="1679925"/>
            <a:ext cx="4223225" cy="483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649358" y="281012"/>
            <a:ext cx="9780103" cy="94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Using research and monitoring to work on specific challenge areas; key questions we are asking ourselves… </a:t>
            </a:r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838200" y="1758156"/>
            <a:ext cx="104128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4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</a:rPr>
              <a:t>Teachers – how do we ensure </a:t>
            </a:r>
            <a:r>
              <a:rPr lang="en-US" sz="2400">
                <a:solidFill>
                  <a:srgbClr val="C00000"/>
                </a:solidFill>
              </a:rPr>
              <a:t>teachers are motivated </a:t>
            </a:r>
            <a:r>
              <a:rPr lang="en-US" sz="2400">
                <a:solidFill>
                  <a:srgbClr val="595959"/>
                </a:solidFill>
              </a:rPr>
              <a:t>to deliver the curriculum effectively, demonstrate gender-equal behaviours?</a:t>
            </a:r>
            <a:endParaRPr/>
          </a:p>
          <a:p>
            <a:pPr marL="514350" lvl="0" indent="-34671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640"/>
              <a:buFont typeface="Calibri"/>
              <a:buNone/>
            </a:pPr>
            <a:endParaRPr sz="2400">
              <a:solidFill>
                <a:srgbClr val="595959"/>
              </a:solidFill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</a:rPr>
              <a:t>Given the scale, how do we </a:t>
            </a:r>
            <a:r>
              <a:rPr lang="en-US" sz="2400">
                <a:solidFill>
                  <a:srgbClr val="C00000"/>
                </a:solidFill>
              </a:rPr>
              <a:t>monitor progress </a:t>
            </a:r>
            <a:r>
              <a:rPr lang="en-US" sz="2400">
                <a:solidFill>
                  <a:srgbClr val="595959"/>
                </a:solidFill>
              </a:rPr>
              <a:t>effectively month-on-month to enable a process of continuous improvement?</a:t>
            </a:r>
            <a:endParaRPr/>
          </a:p>
          <a:p>
            <a:pPr marL="51435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3838"/>
              </a:buClr>
              <a:buSzPts val="2400"/>
              <a:buFont typeface="Calibri"/>
              <a:buNone/>
            </a:pPr>
            <a:endParaRPr sz="2400">
              <a:solidFill>
                <a:srgbClr val="595959"/>
              </a:solidFill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</a:rPr>
              <a:t>How do we assess the incremental value of </a:t>
            </a:r>
            <a:r>
              <a:rPr lang="en-US" sz="2400">
                <a:solidFill>
                  <a:srgbClr val="C00000"/>
                </a:solidFill>
              </a:rPr>
              <a:t>stakeholder engagement </a:t>
            </a:r>
            <a:r>
              <a:rPr lang="en-US" sz="2400">
                <a:solidFill>
                  <a:srgbClr val="595959"/>
                </a:solidFill>
              </a:rPr>
              <a:t>like parental engagement, middle management outreach on adolescents’ gender views/ behaviours?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baafc76f9_0_0"/>
          <p:cNvSpPr/>
          <p:nvPr/>
        </p:nvSpPr>
        <p:spPr>
          <a:xfrm>
            <a:off x="554600" y="1844050"/>
            <a:ext cx="10374900" cy="43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5baafc76f9_0_0"/>
          <p:cNvSpPr txBox="1">
            <a:spLocks noGrp="1"/>
          </p:cNvSpPr>
          <p:nvPr>
            <p:ph type="title"/>
          </p:nvPr>
        </p:nvSpPr>
        <p:spPr>
          <a:xfrm>
            <a:off x="393200" y="240588"/>
            <a:ext cx="97665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r>
              <a:rPr lang="en-US" sz="2900" b="1">
                <a:solidFill>
                  <a:srgbClr val="3F3F3F"/>
                </a:solidFill>
              </a:rPr>
              <a:t>Not one big evaluation but several pieces coming together to ascertain the best model for state-wide scale up and transfer to govt.</a:t>
            </a:r>
            <a:endParaRPr sz="2900" b="1">
              <a:solidFill>
                <a:srgbClr val="3F3F3F"/>
              </a:solidFill>
            </a:endParaRPr>
          </a:p>
        </p:txBody>
      </p:sp>
      <p:sp>
        <p:nvSpPr>
          <p:cNvPr id="148" name="Google Shape;148;g25baafc76f9_0_0"/>
          <p:cNvSpPr txBox="1">
            <a:spLocks noGrp="1"/>
          </p:cNvSpPr>
          <p:nvPr>
            <p:ph type="body" idx="1"/>
          </p:nvPr>
        </p:nvSpPr>
        <p:spPr>
          <a:xfrm>
            <a:off x="838650" y="1934300"/>
            <a:ext cx="9982800" cy="41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743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sz="2700">
                <a:solidFill>
                  <a:srgbClr val="C00000"/>
                </a:solidFill>
              </a:rPr>
              <a:t>External evaluation by J-PAL</a:t>
            </a:r>
            <a:r>
              <a:rPr lang="en-US" sz="2700">
                <a:solidFill>
                  <a:srgbClr val="3F3F3F"/>
                </a:solidFill>
              </a:rPr>
              <a:t> (Baseline &amp; Endline) to assess the effectiveness of the intervention, as well as fidelity to original RCT results</a:t>
            </a:r>
            <a:endParaRPr sz="2700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700">
              <a:solidFill>
                <a:srgbClr val="3F3F3F"/>
              </a:solidFill>
            </a:endParaRPr>
          </a:p>
          <a:p>
            <a:pPr marL="457200" marR="0" lvl="0" indent="-3743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sz="2700">
                <a:solidFill>
                  <a:srgbClr val="3F3F3F"/>
                </a:solidFill>
              </a:rPr>
              <a:t>Odisha to have 10 districts  and Punjab 5 districts with added stakeholder engagement; evaluation to cover </a:t>
            </a:r>
            <a:r>
              <a:rPr lang="en-US" sz="2700">
                <a:solidFill>
                  <a:srgbClr val="C00000"/>
                </a:solidFill>
              </a:rPr>
              <a:t>two different programmatic approaches</a:t>
            </a:r>
            <a:r>
              <a:rPr lang="en-US" sz="2700">
                <a:solidFill>
                  <a:srgbClr val="3F3F3F"/>
                </a:solidFill>
              </a:rPr>
              <a:t> :</a:t>
            </a:r>
            <a:endParaRPr sz="2700">
              <a:solidFill>
                <a:srgbClr val="3F3F3F"/>
              </a:solidFill>
            </a:endParaRPr>
          </a:p>
          <a:p>
            <a:pPr marL="914400" marR="0" lvl="1" indent="-3635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Calibri"/>
              <a:buChar char="o"/>
            </a:pPr>
            <a:r>
              <a:rPr lang="en-US" sz="2500">
                <a:solidFill>
                  <a:srgbClr val="434343"/>
                </a:solidFill>
              </a:rPr>
              <a:t>curriculum inclusion+teacher training</a:t>
            </a:r>
            <a:endParaRPr sz="2500">
              <a:solidFill>
                <a:srgbClr val="434343"/>
              </a:solidFill>
            </a:endParaRPr>
          </a:p>
          <a:p>
            <a:pPr marL="914400" marR="0" lvl="1" indent="-3635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Calibri"/>
              <a:buChar char="o"/>
            </a:pPr>
            <a:r>
              <a:rPr lang="en-US" sz="2500">
                <a:solidFill>
                  <a:srgbClr val="434343"/>
                </a:solidFill>
              </a:rPr>
              <a:t>curriculum inclusion+teacher training+engagement with middle management and parents</a:t>
            </a:r>
            <a:endParaRPr sz="2500">
              <a:solidFill>
                <a:srgbClr val="434343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>
              <a:solidFill>
                <a:srgbClr val="3A383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bb3e5fc20_0_0"/>
          <p:cNvSpPr txBox="1">
            <a:spLocks noGrp="1"/>
          </p:cNvSpPr>
          <p:nvPr>
            <p:ph type="title"/>
          </p:nvPr>
        </p:nvSpPr>
        <p:spPr>
          <a:xfrm>
            <a:off x="406725" y="105350"/>
            <a:ext cx="10292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r>
              <a:rPr lang="en-US" sz="2900" b="1">
                <a:solidFill>
                  <a:srgbClr val="3F3F3F"/>
                </a:solidFill>
              </a:rPr>
              <a:t>Improving teacher effectiveness and motivation is key to the success of the programme; RCT to test different routes for a cost-benefit analysis</a:t>
            </a:r>
            <a:endParaRPr sz="2900" b="1">
              <a:solidFill>
                <a:srgbClr val="3F3F3F"/>
              </a:solidFill>
            </a:endParaRPr>
          </a:p>
        </p:txBody>
      </p:sp>
      <p:sp>
        <p:nvSpPr>
          <p:cNvPr id="155" name="Google Shape;155;g25bb3e5fc20_0_0"/>
          <p:cNvSpPr txBox="1"/>
          <p:nvPr/>
        </p:nvSpPr>
        <p:spPr>
          <a:xfrm>
            <a:off x="674400" y="1634200"/>
            <a:ext cx="6116100" cy="501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RCT in 1-2 districts with 3 arms:</a:t>
            </a:r>
            <a:endParaRPr sz="2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Char char="o"/>
            </a:pPr>
            <a:r>
              <a:rPr lang="en-US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Treatment 1: Low cost teacher nudges, rewards and recognition that can be easily scaled up </a:t>
            </a:r>
            <a:r>
              <a:rPr lang="en-US" sz="2000" i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(low touch)</a:t>
            </a:r>
            <a:endParaRPr sz="2000" i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Char char="o"/>
            </a:pPr>
            <a:r>
              <a:rPr lang="en-US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Treatment 2: Additional in person visit by Breakthrough personnel for training at district level </a:t>
            </a:r>
            <a:r>
              <a:rPr lang="en-US" sz="2000" i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(high touch)</a:t>
            </a:r>
            <a:endParaRPr sz="2000" i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Char char="o"/>
            </a:pPr>
            <a:r>
              <a:rPr lang="en-US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Behavioural nudges to enhance teacher effectiveness and motivation: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Char char="o"/>
            </a:pPr>
            <a:r>
              <a:rPr lang="en-US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To be developed with BE specialists (Busara) through workshops with teachers to determine barriers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Char char="o"/>
            </a:pPr>
            <a:r>
              <a:rPr lang="en-US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nudges to be piloted in a few schools before being implemented in the RCT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g25bb3e5fc2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350" y="2561179"/>
            <a:ext cx="4757775" cy="31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bb3e5fc20_0_8"/>
          <p:cNvSpPr txBox="1">
            <a:spLocks noGrp="1"/>
          </p:cNvSpPr>
          <p:nvPr>
            <p:ph type="title"/>
          </p:nvPr>
        </p:nvSpPr>
        <p:spPr>
          <a:xfrm>
            <a:off x="393200" y="240588"/>
            <a:ext cx="97665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>
                <a:solidFill>
                  <a:srgbClr val="3F3F3F"/>
                </a:solidFill>
              </a:rPr>
              <a:t>Monitoring to ensure we keep track of progress against outcomes</a:t>
            </a:r>
            <a:endParaRPr sz="2900" b="1">
              <a:solidFill>
                <a:srgbClr val="3F3F3F"/>
              </a:solidFill>
            </a:endParaRPr>
          </a:p>
        </p:txBody>
      </p:sp>
      <p:sp>
        <p:nvSpPr>
          <p:cNvPr id="163" name="Google Shape;163;g25bb3e5fc20_0_8"/>
          <p:cNvSpPr txBox="1">
            <a:spLocks noGrp="1"/>
          </p:cNvSpPr>
          <p:nvPr>
            <p:ph type="body" idx="1"/>
          </p:nvPr>
        </p:nvSpPr>
        <p:spPr>
          <a:xfrm>
            <a:off x="568125" y="2350925"/>
            <a:ext cx="6438600" cy="345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200"/>
              <a:buChar char="•"/>
            </a:pPr>
            <a:r>
              <a:rPr lang="en-US" sz="2200">
                <a:solidFill>
                  <a:srgbClr val="980000"/>
                </a:solidFill>
              </a:rPr>
              <a:t>Annual dipstick surveys</a:t>
            </a:r>
            <a:r>
              <a:rPr lang="en-US" sz="2200">
                <a:solidFill>
                  <a:srgbClr val="3F3F3F"/>
                </a:solidFill>
              </a:rPr>
              <a:t> by Breakthrough for regular tracking of progress against outcomes</a:t>
            </a:r>
            <a:endParaRPr sz="2200">
              <a:solidFill>
                <a:srgbClr val="3F3F3F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</a:endParaRPr>
          </a:p>
          <a:p>
            <a:pPr marL="457200" lvl="0" indent="-3683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200"/>
              <a:buChar char="•"/>
            </a:pPr>
            <a:r>
              <a:rPr lang="en-US" sz="2200">
                <a:solidFill>
                  <a:srgbClr val="980000"/>
                </a:solidFill>
              </a:rPr>
              <a:t>Process monitoring</a:t>
            </a:r>
            <a:r>
              <a:rPr lang="en-US" sz="2200">
                <a:solidFill>
                  <a:srgbClr val="3F3F3F"/>
                </a:solidFill>
              </a:rPr>
              <a:t> by Breakthrough and partners including:</a:t>
            </a:r>
            <a:endParaRPr sz="2200">
              <a:solidFill>
                <a:srgbClr val="3F3F3F"/>
              </a:solidFill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o"/>
            </a:pPr>
            <a:r>
              <a:rPr lang="en-US" sz="2200">
                <a:solidFill>
                  <a:srgbClr val="3F3F3F"/>
                </a:solidFill>
              </a:rPr>
              <a:t>self</a:t>
            </a:r>
            <a:r>
              <a:rPr lang="en-US" sz="2200">
                <a:solidFill>
                  <a:srgbClr val="434343"/>
                </a:solidFill>
              </a:rPr>
              <a:t> </a:t>
            </a:r>
            <a:r>
              <a:rPr lang="en-US" sz="2200">
                <a:solidFill>
                  <a:srgbClr val="3F3F3F"/>
                </a:solidFill>
              </a:rPr>
              <a:t>reporting by teachers</a:t>
            </a:r>
            <a:endParaRPr sz="2200">
              <a:solidFill>
                <a:srgbClr val="3F3F3F"/>
              </a:solidFill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o"/>
            </a:pPr>
            <a:r>
              <a:rPr lang="en-US" sz="2200">
                <a:solidFill>
                  <a:srgbClr val="3F3F3F"/>
                </a:solidFill>
              </a:rPr>
              <a:t>monitoring visits by Breakthrough personnel to a sample of schools across both states</a:t>
            </a:r>
            <a:endParaRPr sz="2200">
              <a:solidFill>
                <a:srgbClr val="3F3F3F"/>
              </a:solidFill>
            </a:endParaRPr>
          </a:p>
        </p:txBody>
      </p:sp>
      <p:sp>
        <p:nvSpPr>
          <p:cNvPr id="164" name="Google Shape;164;g25bb3e5fc20_0_8"/>
          <p:cNvSpPr/>
          <p:nvPr/>
        </p:nvSpPr>
        <p:spPr>
          <a:xfrm>
            <a:off x="7223225" y="1893725"/>
            <a:ext cx="4680000" cy="42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OUTCOMES WE </a:t>
            </a: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HOPE</a:t>
            </a: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TO SEE AT THE END OF FIVE YEARS: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Girls stay in school longer (reduced dropout rates)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Adolescents demonstrate more gender equitable attitudes and behaviours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demonstrate improved gender sensitive behavior/ actions in the classroom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Macintosh PowerPoint</Application>
  <PresentationFormat>Widescreen</PresentationFormat>
  <Paragraphs>92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Courier New</vt:lpstr>
      <vt:lpstr>Office Theme</vt:lpstr>
      <vt:lpstr>SCALING UP A GENDER EQUITY PROGRAMME</vt:lpstr>
      <vt:lpstr>Breakthrough – Over 23 years of working to change the cultural norms that perpetuate violence and discrimination against women &amp; girls</vt:lpstr>
      <vt:lpstr>PowerPoint Presentation</vt:lpstr>
      <vt:lpstr>PowerPoint Presentation</vt:lpstr>
      <vt:lpstr>PowerPoint Presentation</vt:lpstr>
      <vt:lpstr>PowerPoint Presentation</vt:lpstr>
      <vt:lpstr>Not one big evaluation but several pieces coming together to ascertain the best model for state-wide scale up and transfer to govt.</vt:lpstr>
      <vt:lpstr>Improving teacher effectiveness and motivation is key to the success of the programme; RCT to test different routes for a cost-benefit analysis</vt:lpstr>
      <vt:lpstr>Monitoring to ensure we keep track of progress against outcomes</vt:lpstr>
      <vt:lpstr>Learnings from our monitoring &amp; evaluation so far..</vt:lpstr>
      <vt:lpstr>THANK YOU! www.inbreakthrough.org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UP A GENDER EQUITY PROGRAMME</dc:title>
  <dc:creator>Sashwata nova</dc:creator>
  <cp:lastModifiedBy>Swati Chakraborty</cp:lastModifiedBy>
  <cp:revision>1</cp:revision>
  <dcterms:created xsi:type="dcterms:W3CDTF">2018-11-12T10:13:14Z</dcterms:created>
  <dcterms:modified xsi:type="dcterms:W3CDTF">2023-07-26T11:33:26Z</dcterms:modified>
</cp:coreProperties>
</file>