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8" r:id="rId2"/>
    <p:sldId id="275" r:id="rId3"/>
    <p:sldId id="276" r:id="rId4"/>
    <p:sldId id="277" r:id="rId5"/>
    <p:sldId id="278" r:id="rId6"/>
    <p:sldId id="285" r:id="rId7"/>
    <p:sldId id="284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94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6/20/2023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6/20/2023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2" y="372715"/>
            <a:ext cx="12173484" cy="1183566"/>
          </a:xfrm>
        </p:spPr>
        <p:txBody>
          <a:bodyPr anchor="b">
            <a:noAutofit/>
          </a:bodyPr>
          <a:lstStyle/>
          <a:p>
            <a:r>
              <a:rPr lang="en-US" sz="4800" b="1"/>
              <a:t>DELIVERING </a:t>
            </a:r>
            <a:r>
              <a:rPr lang="en-US" sz="4800" b="1" dirty="0"/>
              <a:t>NUTRITION</a:t>
            </a:r>
            <a:br>
              <a:rPr lang="en-US" sz="4800" b="1" dirty="0"/>
            </a:br>
            <a:r>
              <a:rPr lang="en-US" sz="4800" b="1" dirty="0"/>
              <a:t>THROUGH BIOFORTIFICATION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806250" y="1556281"/>
            <a:ext cx="4610099" cy="4620682"/>
          </a:xfrm>
        </p:spPr>
        <p:txBody>
          <a:bodyPr>
            <a:normAutofit/>
          </a:bodyPr>
          <a:lstStyle/>
          <a:p>
            <a:r>
              <a:rPr lang="en-US" sz="3600" dirty="0"/>
              <a:t>Atinuke Lebile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975A4BB-3C53-DF6C-E0E8-53C8D661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21195288-C636-0A47-0C85-C8EA3A95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3A66BA0-BF77-43AC-894A-20AD8220B887}" type="datetime1">
              <a:rPr lang="en-US" smtClean="0"/>
              <a:pPr>
                <a:spcAft>
                  <a:spcPts val="600"/>
                </a:spcAft>
              </a:pPr>
              <a:t>6/20/2023</a:t>
            </a:fld>
            <a:endParaRPr lang="en-US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C8046E3E-06CB-9C87-C261-BE800491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4D0E29-0808-7629-D5B9-5002EB8D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0" y="2922339"/>
            <a:ext cx="3590855" cy="16216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4F5A09-0F3D-DA7A-5EB3-FF9D84BC0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625" y="964498"/>
            <a:ext cx="707197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0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6/20/2023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4EDE701-F995-04EC-C13F-327664F7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35" y="24151"/>
            <a:ext cx="9371949" cy="1183566"/>
          </a:xfrm>
        </p:spPr>
        <p:txBody>
          <a:bodyPr/>
          <a:lstStyle/>
          <a:p>
            <a:r>
              <a:rPr lang="en-US" dirty="0"/>
              <a:t>WHY BIOFORTIFICATION AND HARVESTPLUS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70976C-4799-3BC1-2635-62C0E3A1D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606" y="2425039"/>
            <a:ext cx="7218393" cy="2281356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B1245348-CF1E-BB10-513B-00100F58F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1543754"/>
            <a:ext cx="4313698" cy="37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-1986018"/>
            <a:ext cx="11010313" cy="2808978"/>
          </a:xfrm>
        </p:spPr>
        <p:txBody>
          <a:bodyPr anchor="b">
            <a:normAutofit/>
          </a:bodyPr>
          <a:lstStyle/>
          <a:p>
            <a:r>
              <a:rPr lang="en-US" dirty="0"/>
              <a:t>NUTRITION AND HIDDEN HUNGER IN THE RURAL AREA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97AC282-82C9-553F-CF57-42EF910AD8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891"/>
          <a:stretch/>
        </p:blipFill>
        <p:spPr>
          <a:xfrm>
            <a:off x="0" y="969264"/>
            <a:ext cx="6626657" cy="506577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0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6/20/2023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AE8681-1768-1FDF-2ED3-AEAF1E92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221" y="822960"/>
            <a:ext cx="3560676" cy="2808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5E79ED-D157-23F5-EC44-B81FD463B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222" y="3407906"/>
            <a:ext cx="3560676" cy="2599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E564B0-971B-9674-07F2-E2904E0D7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03" y="6035040"/>
            <a:ext cx="20428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78692C-DD43-C0AD-EDC0-24E3D747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3" y="78758"/>
            <a:ext cx="5095674" cy="32594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4CE716-67F7-2F40-6E3A-C7B2B8E0D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1" y="3868614"/>
            <a:ext cx="3843344" cy="25622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C136E44-428C-F067-F216-91044DD3946A}"/>
              </a:ext>
            </a:extLst>
          </p:cNvPr>
          <p:cNvSpPr txBox="1"/>
          <p:nvPr/>
        </p:nvSpPr>
        <p:spPr>
          <a:xfrm>
            <a:off x="7272997" y="4923692"/>
            <a:ext cx="3508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OVER 25 NEW PRODUCTS DEVELOPED AND ALSO A RECIPE BOOK</a:t>
            </a:r>
            <a:endParaRPr lang="en-GB" b="1" dirty="0"/>
          </a:p>
        </p:txBody>
      </p:sp>
      <p:pic>
        <p:nvPicPr>
          <p:cNvPr id="29" name="Picture 28" descr="A picture containing food, plate, breakfast, containing&#10;&#10;Description automatically generated">
            <a:extLst>
              <a:ext uri="{FF2B5EF4-FFF2-40B4-BE49-F238E27FC236}">
                <a16:creationId xmlns:a16="http://schemas.microsoft.com/office/drawing/2014/main" id="{98A72D74-CC9B-C9A3-7726-2F53DC6B9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50" y="1197951"/>
            <a:ext cx="4018360" cy="290392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3D2AE831-6BAF-E73C-4FC1-747B119D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5" y="-73248"/>
            <a:ext cx="9371949" cy="1183566"/>
          </a:xfrm>
        </p:spPr>
        <p:txBody>
          <a:bodyPr/>
          <a:lstStyle/>
          <a:p>
            <a:pPr algn="ctr"/>
            <a:r>
              <a:rPr lang="en-US" dirty="0"/>
              <a:t>NUTRITION AND PRODUCT DEVELOPMENT  TECHNICAL CAPACITY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35C77F-3531-0ECB-0D9F-417D665F1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340" y="6022288"/>
            <a:ext cx="204233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FF62AAF9-ED90-473C-CB09-A7E5C656E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3" y="1928813"/>
            <a:ext cx="5232400" cy="3892550"/>
          </a:xfrm>
          <a:prstGeom prst="rect">
            <a:avLst/>
          </a:prstGeom>
        </p:spPr>
      </p:pic>
      <p:pic>
        <p:nvPicPr>
          <p:cNvPr id="11" name="Content Placeholder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7B2E98B1-4936-27DA-AFD6-4A9C0B9E84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70" y="1555880"/>
            <a:ext cx="2924704" cy="1433384"/>
          </a:xfrm>
        </p:spPr>
      </p:pic>
      <p:pic>
        <p:nvPicPr>
          <p:cNvPr id="19" name="Picture 18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14E0939C-DF60-D84F-3009-337A328A8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13" y="1506178"/>
            <a:ext cx="2495550" cy="1433385"/>
          </a:xfrm>
          <a:prstGeom prst="rect">
            <a:avLst/>
          </a:prstGeom>
        </p:spPr>
      </p:pic>
      <p:pic>
        <p:nvPicPr>
          <p:cNvPr id="17" name="Picture 16" descr="A group of people working in a farm&#10;&#10;Description automatically generated with low confidence">
            <a:extLst>
              <a:ext uri="{FF2B5EF4-FFF2-40B4-BE49-F238E27FC236}">
                <a16:creationId xmlns:a16="http://schemas.microsoft.com/office/drawing/2014/main" id="{7A93BFA1-D17C-415F-AFCD-3246BFA82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69" y="3094992"/>
            <a:ext cx="2924703" cy="1679102"/>
          </a:xfrm>
          <a:prstGeom prst="rect">
            <a:avLst/>
          </a:prstGeom>
        </p:spPr>
      </p:pic>
      <p:pic>
        <p:nvPicPr>
          <p:cNvPr id="21" name="Picture 20" descr="A picture containing person, outdoor, marketplace, preparing&#10;&#10;Description automatically generated">
            <a:extLst>
              <a:ext uri="{FF2B5EF4-FFF2-40B4-BE49-F238E27FC236}">
                <a16:creationId xmlns:a16="http://schemas.microsoft.com/office/drawing/2014/main" id="{E8FD6B5A-4A24-E634-3FA3-441531AD1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13" y="2986087"/>
            <a:ext cx="2663774" cy="1827271"/>
          </a:xfrm>
          <a:prstGeom prst="rect">
            <a:avLst/>
          </a:prstGeom>
        </p:spPr>
      </p:pic>
      <p:pic>
        <p:nvPicPr>
          <p:cNvPr id="15" name="Content Placeholder 14" descr="A group of people in a tent&#10;&#10;Description automatically generated with low confidence">
            <a:extLst>
              <a:ext uri="{FF2B5EF4-FFF2-40B4-BE49-F238E27FC236}">
                <a16:creationId xmlns:a16="http://schemas.microsoft.com/office/drawing/2014/main" id="{B957D704-AB9F-FFDD-08C5-19AD65AC720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20" y="4905446"/>
            <a:ext cx="2817052" cy="1592352"/>
          </a:xfrm>
        </p:spPr>
      </p:pic>
      <p:pic>
        <p:nvPicPr>
          <p:cNvPr id="23" name="Picture 22" descr="A person cooking food in a kitchen&#10;&#10;Description automatically generated with low confidence">
            <a:extLst>
              <a:ext uri="{FF2B5EF4-FFF2-40B4-BE49-F238E27FC236}">
                <a16:creationId xmlns:a16="http://schemas.microsoft.com/office/drawing/2014/main" id="{75D8C958-33B7-D8A0-F3A1-8F48064037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13" y="4937976"/>
            <a:ext cx="2663774" cy="1366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en-US" dirty="0"/>
              <a:t>WOMEN AND YOUTH INVOLVEMENT IN  DELIVERING NUTRITION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0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6/20/2023</a:t>
            </a:fld>
            <a:endParaRPr lang="en-US" sz="10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87F1252-67BF-2306-AFBF-06D04009C3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898" y="6035040"/>
            <a:ext cx="20428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54DD1F3-185A-EBFE-4FC4-2143B5353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2" y="1825140"/>
            <a:ext cx="4854217" cy="4234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6F53F-955B-D432-6FAA-2C41E5E74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975" y="1801905"/>
            <a:ext cx="3310296" cy="234464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111BC4-41DE-711E-BDB6-F0A45CB6F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31" y="1825140"/>
            <a:ext cx="2361982" cy="2321410"/>
          </a:xfrm>
        </p:spPr>
      </p:pic>
      <p:pic>
        <p:nvPicPr>
          <p:cNvPr id="10" name="Picture 9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F349CFAF-6A17-7AFE-6511-A1821DB98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75" y="4211638"/>
            <a:ext cx="2046111" cy="1848228"/>
          </a:xfrm>
          <a:prstGeom prst="rect">
            <a:avLst/>
          </a:prstGeom>
        </p:spPr>
      </p:pic>
      <p:pic>
        <p:nvPicPr>
          <p:cNvPr id="15" name="Picture 14" descr="A picture containing grass, outdoor, truck, sky&#10;&#10;Description automatically generated">
            <a:extLst>
              <a:ext uri="{FF2B5EF4-FFF2-40B4-BE49-F238E27FC236}">
                <a16:creationId xmlns:a16="http://schemas.microsoft.com/office/drawing/2014/main" id="{72CDC9BD-886C-DCF9-551D-BD9F9C3CA2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42" y="4376317"/>
            <a:ext cx="3898840" cy="168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6CF29-CC6D-5CF4-0D65-242FAEEC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16" y="411807"/>
            <a:ext cx="9371949" cy="1183566"/>
          </a:xfrm>
        </p:spPr>
        <p:txBody>
          <a:bodyPr anchor="b">
            <a:normAutofit/>
          </a:bodyPr>
          <a:lstStyle/>
          <a:p>
            <a:r>
              <a:rPr lang="en-US" dirty="0"/>
              <a:t>FARMING HOUSEHOLDS AND NUTRITION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A61A8-44C6-E434-D75B-325316D3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GB" sz="10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1B0CA-FE9D-CE02-ACBC-C085A91B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6/20/2023</a:t>
            </a:fld>
            <a:endParaRPr lang="en-US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BD756-557C-9948-EEB3-C1E07525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3203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1C44-8BA8-1623-D197-6639790E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58" y="90413"/>
            <a:ext cx="10781974" cy="1031950"/>
          </a:xfrm>
        </p:spPr>
        <p:txBody>
          <a:bodyPr>
            <a:normAutofit/>
          </a:bodyPr>
          <a:lstStyle/>
          <a:p>
            <a:r>
              <a:rPr lang="en-US" dirty="0"/>
              <a:t>More To Do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E11D1-8ED7-9CC0-B68C-F74907A7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28595-A08A-0F93-97F6-4A133366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B61B8-5D91-86AC-A8F4-1DACA466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3544EB-486C-747D-DA36-9AB1165E1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03" y="6035040"/>
            <a:ext cx="2042800" cy="59436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5AE04E-C9EC-11F5-9016-7FE820486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Help in raising funding for the private sector to push </a:t>
            </a:r>
            <a:r>
              <a:rPr lang="en-US" dirty="0" err="1"/>
              <a:t>biortification</a:t>
            </a:r>
            <a:r>
              <a:rPr lang="en-US" dirty="0"/>
              <a:t>  to reach  more target audience and address malnutrition</a:t>
            </a:r>
          </a:p>
        </p:txBody>
      </p:sp>
    </p:spTree>
    <p:extLst>
      <p:ext uri="{BB962C8B-B14F-4D97-AF65-F5344CB8AC3E}">
        <p14:creationId xmlns:p14="http://schemas.microsoft.com/office/powerpoint/2010/main" val="52668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462416"/>
            <a:ext cx="4671599" cy="2532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THANK YOU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E3F817-9903-2C53-CACD-9C45706326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628" r="1708" b="-1"/>
          <a:stretch/>
        </p:blipFill>
        <p:spPr>
          <a:xfrm>
            <a:off x="205201" y="872608"/>
            <a:ext cx="6626657" cy="5065776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C3E3AE2-C3D6-E3BA-A55A-73EAA6622950}"/>
              </a:ext>
            </a:extLst>
          </p:cNvPr>
          <p:cNvSpPr txBox="1">
            <a:spLocks/>
          </p:cNvSpPr>
          <p:nvPr/>
        </p:nvSpPr>
        <p:spPr>
          <a:xfrm>
            <a:off x="7831177" y="2995304"/>
            <a:ext cx="4155622" cy="247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sz="24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atinuke@catofoods.com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kern="1200"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000" kern="1200"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4C81B4D-F060-418E-A958-B2BDC1A258F8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6/20/2023</a:t>
            </a:fld>
            <a:endParaRPr lang="en-US" sz="100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latin typeface="+mn-lt"/>
                <a:ea typeface="+mn-ea"/>
                <a:cs typeface="+mn-cs"/>
              </a:rPr>
              <a:t>Add a footer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352033-6BF2-14FD-B792-DC867F334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663" y="6036781"/>
            <a:ext cx="204233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115</TotalTime>
  <Words>116</Words>
  <Application>Microsoft Office PowerPoint</Application>
  <PresentationFormat>Widescreen</PresentationFormat>
  <Paragraphs>37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Corbel</vt:lpstr>
      <vt:lpstr>Ecology 16x9</vt:lpstr>
      <vt:lpstr>DELIVERING NUTRITION THROUGH BIOFORTIFICATION</vt:lpstr>
      <vt:lpstr>WHY BIOFORTIFICATION AND HARVESTPLUS</vt:lpstr>
      <vt:lpstr>NUTRITION AND HIDDEN HUNGER IN THE RURAL AREA</vt:lpstr>
      <vt:lpstr>NUTRITION AND PRODUCT DEVELOPMENT  TECHNICAL CAPACITY</vt:lpstr>
      <vt:lpstr>WOMEN AND YOUTH INVOLVEMENT IN  DELIVERING NUTRITION</vt:lpstr>
      <vt:lpstr>FARMING HOUSEHOLDS AND NUTRITION</vt:lpstr>
      <vt:lpstr>More To Do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DELIVERING NUTRITION THROUGH BIOFORTIFICATION</dc:title>
  <dc:creator>Atinuke Lebile</dc:creator>
  <cp:lastModifiedBy>Atinuke Lebile</cp:lastModifiedBy>
  <cp:revision>4</cp:revision>
  <dcterms:created xsi:type="dcterms:W3CDTF">2022-11-08T06:59:14Z</dcterms:created>
  <dcterms:modified xsi:type="dcterms:W3CDTF">2023-06-19T23:32:39Z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