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4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>
                <a:solidFill>
                  <a:schemeClr val="bg1">
                    <a:lumMod val="95000"/>
                  </a:schemeClr>
                </a:solidFill>
              </a:rPr>
              <a:t>Percentage of children aged 6-24 months who consumed meals prepared of bio-fortified crops ≥3 times in the past 7 days- Tanzania </a:t>
            </a:r>
          </a:p>
        </c:rich>
      </c:tx>
      <c:layout>
        <c:manualLayout>
          <c:xMode val="edge"/>
          <c:yMode val="edge"/>
          <c:x val="0.1093063218435654"/>
          <c:y val="2.35640648011782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33333333333333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E0-4BA1-AA88-56545408E4DD}"/>
                </c:ext>
              </c:extLst>
            </c:dLbl>
            <c:dLbl>
              <c:idx val="1"/>
              <c:layout>
                <c:manualLayout>
                  <c:x val="0"/>
                  <c:y val="0.1574074074074074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E0-4BA1-AA88-56545408E4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Sheet1!$H$12:$H$13</c:f>
                <c:numCache>
                  <c:formatCode>General</c:formatCode>
                  <c:ptCount val="2"/>
                  <c:pt idx="0">
                    <c:v>3.2</c:v>
                  </c:pt>
                  <c:pt idx="1">
                    <c:v>5.8000000000000007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bg1"/>
                </a:solidFill>
                <a:round/>
              </a:ln>
              <a:effectLst/>
            </c:spPr>
          </c:errBars>
          <c:cat>
            <c:strRef>
              <c:f>Sheet1!$E$12:$E$13</c:f>
              <c:strCache>
                <c:ptCount val="2"/>
                <c:pt idx="0">
                  <c:v>Baseline</c:v>
                </c:pt>
                <c:pt idx="1">
                  <c:v>Endline</c:v>
                </c:pt>
              </c:strCache>
            </c:strRef>
          </c:cat>
          <c:val>
            <c:numRef>
              <c:f>Sheet1!$F$12:$F$13</c:f>
              <c:numCache>
                <c:formatCode>General</c:formatCode>
                <c:ptCount val="2"/>
                <c:pt idx="0">
                  <c:v>6.5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E0-4BA1-AA88-56545408E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3966160"/>
        <c:axId val="1813965200"/>
      </c:barChart>
      <c:catAx>
        <c:axId val="181396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965200"/>
        <c:crosses val="autoZero"/>
        <c:auto val="1"/>
        <c:lblAlgn val="ctr"/>
        <c:lblOffset val="100"/>
        <c:noMultiLvlLbl val="0"/>
      </c:catAx>
      <c:valAx>
        <c:axId val="181396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96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574CC-2903-4F81-A605-75E203D08B6D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D6D03-DFA3-479F-BE55-A793C7A1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3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34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CAF7-2E9C-1CC0-7A35-F0E178DEA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9EE9E-9E6F-EA4B-DD9E-26B1BAA54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19664-4BE5-DE86-9B67-8F37F9D5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A6DD2-56E2-1424-EFC6-EDB3C022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82A8F-DAF4-F7BF-DE41-3B218372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9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C7DAB-8B4C-0CED-A515-16FDBAAD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7E902-1074-40AA-DFE1-276C7B0D4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13BAC-C60D-5FD2-DAEC-E8E320E3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BF562-8D0C-4AE9-681D-E909395F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54EE9-842D-AFFF-E8F6-77981076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8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06A823-CF92-E466-5A30-9DF5D68E1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BD160-8DF9-43CF-7737-221F545AC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EC457-E98F-F4CF-4821-609042451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2A3C1-81AD-FE7A-8807-E6A5555F3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E4109-3B61-C32A-49D3-55873703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0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8DC9-086A-1419-63CE-5F99AE504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5CD69-D3A6-BC8F-5E14-C943BD852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37A3-9C13-9546-8917-BF2C6A55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E072E-8638-AE9F-1313-87869F21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8FBB1-FC36-035E-6B1C-9B800821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2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6B21-7F09-EC4C-B2E3-587B947F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DC02-016B-7D30-FF81-6E7395946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5D139-5AB2-5DFC-5306-430A7F1C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9BBBC-09DD-5109-6E64-E8EDA8E2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9B75B-D400-4181-873B-4D9CF1E4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6CD5C-28AF-B337-7CE7-896EA59E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A79E6-2BD4-6E20-D1C1-309775544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DCD19-1E07-9222-8465-DB3DC99C0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2BDB0-2BC7-9F6D-D709-FB0553EF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E3959-EE6A-ECBA-BAF4-D4AA51EE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ECEB8-339F-82CB-2CFB-CC1A5E45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6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2E8F4-A425-4AD8-3A98-557D30FA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DC3AD-E5DA-90BF-A7A1-9A143FC78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2745B-B18C-13A8-CA8E-15D8D63C9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545732-68E4-2716-D95B-DEC67956D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0EF861-77CA-0FD1-0B36-73CC1EA20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35FD6F-76F2-A314-6EF0-B1EC0E09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510D1B-78F1-CEA1-6EC3-BE83A4EA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D02C04-C2CD-3019-06AA-0B10BE2B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2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B3E9-9D77-295D-3A60-E533F24E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9B5271-E318-BE82-9212-98C57AE4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88F9E-56FE-00A0-D970-3D084F8E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1F1763-1290-E4A6-D20F-6079D8B8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D53A7-7C2D-5ED7-25F4-E8164503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6E9946-4087-3CB1-2A3C-ED7C7784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E3E58-0533-01CB-A435-E5396A8A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4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E8F5D-EDB9-680F-5020-7A58BBE1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78C19-2EEC-26FC-04C1-89D57A8AC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D6558-C2CF-F005-8E26-AB08D47BF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CF246-2043-A52E-B7D8-ECB92C851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BBC9B-F73A-2545-33CE-6BE038F79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7952-51C3-58B6-C963-5CDB10D54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A90F-2752-CF2A-6D16-122CA89A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9B94C-6B3B-4B73-FB02-D6C789BC4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800BA-4F72-F80C-87F6-D3DB2FA47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6176E-2A32-2C1D-D98F-26FA9836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00F43-B1FE-E110-2A36-570F23B7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FB39B-CBA1-8A53-A327-F80388B4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30961-152A-86D2-DC33-4B10A6A2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EC11A-534E-5B60-B773-32A1CC28F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36D28-E8FF-4110-C375-44078A496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BD6E-1569-4744-AD0A-1476223EBD9F}" type="datetimeFigureOut">
              <a:rPr lang="en-US" smtClean="0"/>
              <a:t>06/17/2023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F24D4-777A-1E69-D260-B2B35D59F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FEC72-58E1-1E42-E764-7A4EDE3B3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F5FA-9D66-42FE-BA46-4AB0773F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7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12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s://www.worldvision.ca/1000-day-journey/home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A9AE74-2939-564B-A7EE-B5FE80A60C90}"/>
              </a:ext>
            </a:extLst>
          </p:cNvPr>
          <p:cNvSpPr/>
          <p:nvPr/>
        </p:nvSpPr>
        <p:spPr>
          <a:xfrm>
            <a:off x="5954751" y="0"/>
            <a:ext cx="6237249" cy="6858000"/>
          </a:xfrm>
          <a:prstGeom prst="rect">
            <a:avLst/>
          </a:prstGeom>
          <a:solidFill>
            <a:srgbClr val="E8600C">
              <a:alpha val="8469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4EAE803-ACD0-874F-BCC8-B682F387B35B}"/>
              </a:ext>
            </a:extLst>
          </p:cNvPr>
          <p:cNvSpPr txBox="1">
            <a:spLocks/>
          </p:cNvSpPr>
          <p:nvPr/>
        </p:nvSpPr>
        <p:spPr>
          <a:xfrm>
            <a:off x="6217964" y="116732"/>
            <a:ext cx="5342134" cy="732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BIOFORTIFICATION </a:t>
            </a:r>
          </a:p>
          <a:p>
            <a:pPr marL="0" lvl="0" indent="0"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Bangladesh, Kenya &amp; Tanzania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557271-6B1F-9C41-B53C-306A98C349BF}"/>
              </a:ext>
            </a:extLst>
          </p:cNvPr>
          <p:cNvSpPr txBox="1">
            <a:spLocks/>
          </p:cNvSpPr>
          <p:nvPr/>
        </p:nvSpPr>
        <p:spPr>
          <a:xfrm>
            <a:off x="6217963" y="3429000"/>
            <a:ext cx="5624631" cy="3231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6C00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 Light" panose="020B03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1600" b="1" dirty="0">
                <a:solidFill>
                  <a:schemeClr val="bg1"/>
                </a:solidFill>
              </a:rPr>
              <a:t>1. Demand creation: </a:t>
            </a:r>
          </a:p>
          <a:p>
            <a:pPr marL="0" indent="0">
              <a:buNone/>
              <a:defRPr/>
            </a:pPr>
            <a:r>
              <a:rPr lang="en-US" altLang="en-US" sz="1600" dirty="0">
                <a:solidFill>
                  <a:schemeClr val="bg1"/>
                </a:solidFill>
              </a:rPr>
              <a:t>Farmers were sensitized on the nutritional benefits and income value of biofortified crops which increased demand in the communities,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1600" b="1" dirty="0">
                <a:solidFill>
                  <a:schemeClr val="bg1"/>
                </a:solidFill>
              </a:rPr>
              <a:t>2. Training of lead farmers: </a:t>
            </a:r>
          </a:p>
          <a:p>
            <a:pPr marL="0" indent="0">
              <a:buNone/>
              <a:defRPr/>
            </a:pPr>
            <a:r>
              <a:rPr lang="en-US" sz="1600" dirty="0">
                <a:solidFill>
                  <a:schemeClr val="bg1"/>
                </a:solidFill>
              </a:rPr>
              <a:t>The project provided training to lead farmers, government line ministries and partners staff in the production and utilization of bio-fortified crops,</a:t>
            </a:r>
            <a:endParaRPr lang="en-US" altLang="en-US" sz="16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altLang="en-US" sz="1600" dirty="0">
                <a:solidFill>
                  <a:schemeClr val="bg1"/>
                </a:solidFill>
              </a:rPr>
              <a:t>Distribution of biofortified crops seeds and planting materials,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Harvest Plus and local government partners led the training and field demonstrations,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B2AC6-2916-4343-BCF6-465F26C61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32" y="91954"/>
            <a:ext cx="1032931" cy="213576"/>
          </a:xfrm>
          <a:prstGeom prst="rect">
            <a:avLst/>
          </a:prstGeom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3" name="Picture 4" descr="D:\ENRICH\Photograph on Project activities\New folder\Image of Dhananjoy_Zinc rice farmer\Zinc rice farmer using perching in his field .JPG">
            <a:extLst>
              <a:ext uri="{FF2B5EF4-FFF2-40B4-BE49-F238E27FC236}">
                <a16:creationId xmlns:a16="http://schemas.microsoft.com/office/drawing/2014/main" id="{7D541D74-CB75-D975-B967-ADA139B3C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6" y="13216"/>
            <a:ext cx="3398255" cy="235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 descr="C:\Users\wvbno\Desktop\Innovation\IMG_2837.JPG">
            <a:extLst>
              <a:ext uri="{FF2B5EF4-FFF2-40B4-BE49-F238E27FC236}">
                <a16:creationId xmlns:a16="http://schemas.microsoft.com/office/drawing/2014/main" id="{C904767E-26AB-0CE8-4561-5C5ED8C85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2" y="2452095"/>
            <a:ext cx="3048000" cy="182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Pafrod Nsekanabo\AppData\Local\Microsoft\Windows\Temporary Internet Files\Content.Word\IMG-20161227-WA0026.jpg">
            <a:extLst>
              <a:ext uri="{FF2B5EF4-FFF2-40B4-BE49-F238E27FC236}">
                <a16:creationId xmlns:a16="http://schemas.microsoft.com/office/drawing/2014/main" id="{80B56848-57A0-6BC1-42F4-F2CD3629470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274" y="1907458"/>
            <a:ext cx="3254477" cy="2192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A927DD-AAA4-0C62-8EBE-28169B38256A}"/>
              </a:ext>
            </a:extLst>
          </p:cNvPr>
          <p:cNvSpPr txBox="1"/>
          <p:nvPr/>
        </p:nvSpPr>
        <p:spPr>
          <a:xfrm>
            <a:off x="65742" y="4400594"/>
            <a:ext cx="5889008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Enhancing Nutrition Services to Improve Maternal and Child Health in Asia and Africa (ENRICH), 2016-2021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Bangladesh: Zinc Rice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Kenya: OFSP and High Iron Beans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Tanzania : OFSP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2813B3A-A306-2CF7-944B-C5B969BCA6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1715" y="156780"/>
            <a:ext cx="1748307" cy="611907"/>
          </a:xfrm>
          <a:prstGeom prst="rect">
            <a:avLst/>
          </a:prstGeom>
        </p:spPr>
      </p:pic>
      <p:pic>
        <p:nvPicPr>
          <p:cNvPr id="10" name="Picture 9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72964657-E413-A8FF-DCF5-87365D6EE8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38794" y="1273205"/>
            <a:ext cx="2189598" cy="358950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85AB7BA5-154E-75F1-1279-22F77C9AB38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748" y="835018"/>
            <a:ext cx="1504266" cy="310760"/>
          </a:xfrm>
          <a:prstGeom prst="rect">
            <a:avLst/>
          </a:prstGeom>
          <a:noFill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2BAAB34-ED02-21E9-1385-ABC030EF803F}"/>
              </a:ext>
            </a:extLst>
          </p:cNvPr>
          <p:cNvSpPr txBox="1"/>
          <p:nvPr/>
        </p:nvSpPr>
        <p:spPr>
          <a:xfrm>
            <a:off x="65741" y="5851460"/>
            <a:ext cx="588900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Realizing Gender Equality, Attitudinal Change &amp; Transformative Systems in Nutrition (REACTS-IN) 2023- 2030.</a:t>
            </a:r>
          </a:p>
          <a:p>
            <a:r>
              <a:rPr lang="en-US" sz="1600" dirty="0"/>
              <a:t>Bangladesh, Kenya, Somalia and Tanzania.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30B3A8-55A8-7B66-1C81-8A92797D43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86358" y="1632155"/>
            <a:ext cx="2575776" cy="98974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9C0BD39-5194-01A2-0950-34FFC49AE038}"/>
              </a:ext>
            </a:extLst>
          </p:cNvPr>
          <p:cNvSpPr txBox="1"/>
          <p:nvPr/>
        </p:nvSpPr>
        <p:spPr>
          <a:xfrm>
            <a:off x="2238070" y="5447034"/>
            <a:ext cx="35850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hlinkClick r:id="rId11"/>
              </a:rPr>
              <a:t>Home | 1000 Day Journey (worldvision.ca)</a:t>
            </a:r>
            <a:endParaRPr lang="en-US" sz="1200" dirty="0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4B0B66D6-D2E3-7050-00D2-4F6864ECA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798404"/>
              </p:ext>
            </p:extLst>
          </p:nvPr>
        </p:nvGraphicFramePr>
        <p:xfrm>
          <a:off x="8673386" y="1273175"/>
          <a:ext cx="3432421" cy="215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3830981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174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</vt:lpstr>
      <vt:lpstr>Gill Sans MT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Asrat Tolossa</dc:creator>
  <cp:lastModifiedBy>Asrat Tolossa</cp:lastModifiedBy>
  <cp:revision>14</cp:revision>
  <dcterms:created xsi:type="dcterms:W3CDTF">2023-06-17T23:50:38Z</dcterms:created>
  <dcterms:modified xsi:type="dcterms:W3CDTF">2023-06-18T03:07:51Z</dcterms:modified>
</cp:coreProperties>
</file>