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2.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ink/ink5.xml" ContentType="application/inkml+xml"/>
  <Override PartName="/ppt/ink/ink6.xml" ContentType="application/inkml+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Lst>
  <p:notesMasterIdLst>
    <p:notesMasterId r:id="rId15"/>
  </p:notesMasterIdLst>
  <p:sldIdLst>
    <p:sldId id="256" r:id="rId3"/>
    <p:sldId id="5306" r:id="rId4"/>
    <p:sldId id="5309" r:id="rId5"/>
    <p:sldId id="274" r:id="rId6"/>
    <p:sldId id="5308" r:id="rId7"/>
    <p:sldId id="5314" r:id="rId8"/>
    <p:sldId id="5310" r:id="rId9"/>
    <p:sldId id="5315" r:id="rId10"/>
    <p:sldId id="5313" r:id="rId11"/>
    <p:sldId id="5316" r:id="rId12"/>
    <p:sldId id="5312" r:id="rId13"/>
    <p:sldId id="5307"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478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683" autoAdjust="0"/>
    <p:restoredTop sz="72620" autoAdjust="0"/>
  </p:normalViewPr>
  <p:slideViewPr>
    <p:cSldViewPr snapToGrid="0">
      <p:cViewPr varScale="1">
        <p:scale>
          <a:sx n="83" d="100"/>
          <a:sy n="83" d="100"/>
        </p:scale>
        <p:origin x="888" y="78"/>
      </p:cViewPr>
      <p:guideLst/>
    </p:cSldViewPr>
  </p:slideViewPr>
  <p:notesTextViewPr>
    <p:cViewPr>
      <p:scale>
        <a:sx n="3" d="2"/>
        <a:sy n="3" d="2"/>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heme" Target="theme/theme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diagrams/colors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E837C4F-0285-4772-9AF9-F68EA89483C2}" type="doc">
      <dgm:prSet loTypeId="urn:microsoft.com/office/officeart/2005/8/layout/chart3" loCatId="relationship" qsTypeId="urn:microsoft.com/office/officeart/2005/8/quickstyle/simple1" qsCatId="simple" csTypeId="urn:microsoft.com/office/officeart/2005/8/colors/accent1_3" csCatId="accent1" phldr="1"/>
      <dgm:spPr/>
      <dgm:t>
        <a:bodyPr/>
        <a:lstStyle/>
        <a:p>
          <a:endParaRPr lang="en-GB"/>
        </a:p>
      </dgm:t>
    </dgm:pt>
    <dgm:pt modelId="{880BD22C-C34A-4126-A496-35FA729E67AE}">
      <dgm:prSet phldrT="[Text]"/>
      <dgm:spPr>
        <a:solidFill>
          <a:schemeClr val="accent1">
            <a:lumMod val="60000"/>
            <a:lumOff val="40000"/>
          </a:schemeClr>
        </a:solidFill>
      </dgm:spPr>
      <dgm:t>
        <a:bodyPr/>
        <a:lstStyle/>
        <a:p>
          <a:endParaRPr lang="en-GB" dirty="0"/>
        </a:p>
      </dgm:t>
    </dgm:pt>
    <dgm:pt modelId="{71C19575-66E3-4948-BCD6-A2AC17B05C61}" type="parTrans" cxnId="{4B34FDBE-5C8A-455C-B3AE-43EC1F01DC3C}">
      <dgm:prSet/>
      <dgm:spPr/>
      <dgm:t>
        <a:bodyPr/>
        <a:lstStyle/>
        <a:p>
          <a:endParaRPr lang="en-GB"/>
        </a:p>
      </dgm:t>
    </dgm:pt>
    <dgm:pt modelId="{148818EE-64BB-4FB1-A397-4E99BA2D8078}" type="sibTrans" cxnId="{4B34FDBE-5C8A-455C-B3AE-43EC1F01DC3C}">
      <dgm:prSet/>
      <dgm:spPr/>
      <dgm:t>
        <a:bodyPr/>
        <a:lstStyle/>
        <a:p>
          <a:endParaRPr lang="en-GB"/>
        </a:p>
      </dgm:t>
    </dgm:pt>
    <dgm:pt modelId="{15180CE7-265D-4859-963E-D5F0DF527187}">
      <dgm:prSet phldrT="[Text]"/>
      <dgm:spPr/>
      <dgm:t>
        <a:bodyPr/>
        <a:lstStyle/>
        <a:p>
          <a:endParaRPr lang="en-GB" dirty="0"/>
        </a:p>
      </dgm:t>
    </dgm:pt>
    <dgm:pt modelId="{9D491BD4-5E15-4A4C-B04B-9CC830C10CF3}" type="parTrans" cxnId="{E30C6E0A-615E-4321-BB99-EEBBE00EBB01}">
      <dgm:prSet/>
      <dgm:spPr/>
      <dgm:t>
        <a:bodyPr/>
        <a:lstStyle/>
        <a:p>
          <a:endParaRPr lang="en-GB"/>
        </a:p>
      </dgm:t>
    </dgm:pt>
    <dgm:pt modelId="{4718155E-6E54-4BEC-9D88-E586E658B123}" type="sibTrans" cxnId="{E30C6E0A-615E-4321-BB99-EEBBE00EBB01}">
      <dgm:prSet/>
      <dgm:spPr/>
      <dgm:t>
        <a:bodyPr/>
        <a:lstStyle/>
        <a:p>
          <a:endParaRPr lang="en-GB"/>
        </a:p>
      </dgm:t>
    </dgm:pt>
    <dgm:pt modelId="{EFB5691B-7858-4189-A0D8-9FB1EBA3D228}">
      <dgm:prSet phldrT="[Text]"/>
      <dgm:spPr/>
      <dgm:t>
        <a:bodyPr/>
        <a:lstStyle/>
        <a:p>
          <a:endParaRPr lang="en-GB" dirty="0"/>
        </a:p>
      </dgm:t>
    </dgm:pt>
    <dgm:pt modelId="{C0AD7AFB-453B-452B-8B70-2247E59F5D5C}" type="parTrans" cxnId="{3F40DC01-2752-4F3B-8998-FF9C4D1E3271}">
      <dgm:prSet/>
      <dgm:spPr/>
      <dgm:t>
        <a:bodyPr/>
        <a:lstStyle/>
        <a:p>
          <a:endParaRPr lang="en-GB"/>
        </a:p>
      </dgm:t>
    </dgm:pt>
    <dgm:pt modelId="{FB7CC098-B7A8-49C9-BD1D-7BDB4DD95E3F}" type="sibTrans" cxnId="{3F40DC01-2752-4F3B-8998-FF9C4D1E3271}">
      <dgm:prSet/>
      <dgm:spPr/>
      <dgm:t>
        <a:bodyPr/>
        <a:lstStyle/>
        <a:p>
          <a:endParaRPr lang="en-GB"/>
        </a:p>
      </dgm:t>
    </dgm:pt>
    <dgm:pt modelId="{72ED39C5-16B3-41A5-B00A-03E9332952F4}" type="pres">
      <dgm:prSet presAssocID="{1E837C4F-0285-4772-9AF9-F68EA89483C2}" presName="compositeShape" presStyleCnt="0">
        <dgm:presLayoutVars>
          <dgm:chMax val="7"/>
          <dgm:dir/>
          <dgm:resizeHandles val="exact"/>
        </dgm:presLayoutVars>
      </dgm:prSet>
      <dgm:spPr/>
    </dgm:pt>
    <dgm:pt modelId="{EA500C08-FA75-4346-BB00-255A36CFD573}" type="pres">
      <dgm:prSet presAssocID="{1E837C4F-0285-4772-9AF9-F68EA89483C2}" presName="wedge1" presStyleLbl="node1" presStyleIdx="0" presStyleCnt="3" custAng="3604135" custLinFactNeighborX="-4856" custLinFactNeighborY="3051"/>
      <dgm:spPr/>
    </dgm:pt>
    <dgm:pt modelId="{07A3F273-B50A-41BF-BCBD-2F5F27A5D636}" type="pres">
      <dgm:prSet presAssocID="{1E837C4F-0285-4772-9AF9-F68EA89483C2}" presName="wedge1Tx" presStyleLbl="node1" presStyleIdx="0" presStyleCnt="3">
        <dgm:presLayoutVars>
          <dgm:chMax val="0"/>
          <dgm:chPref val="0"/>
          <dgm:bulletEnabled val="1"/>
        </dgm:presLayoutVars>
      </dgm:prSet>
      <dgm:spPr/>
    </dgm:pt>
    <dgm:pt modelId="{C42832E2-7D42-4527-B028-B25B6C1519C6}" type="pres">
      <dgm:prSet presAssocID="{1E837C4F-0285-4772-9AF9-F68EA89483C2}" presName="wedge2" presStyleLbl="node1" presStyleIdx="1" presStyleCnt="3" custAng="10800000"/>
      <dgm:spPr/>
    </dgm:pt>
    <dgm:pt modelId="{7A36DCE5-15DD-44D2-80FE-FC523DE32056}" type="pres">
      <dgm:prSet presAssocID="{1E837C4F-0285-4772-9AF9-F68EA89483C2}" presName="wedge2Tx" presStyleLbl="node1" presStyleIdx="1" presStyleCnt="3">
        <dgm:presLayoutVars>
          <dgm:chMax val="0"/>
          <dgm:chPref val="0"/>
          <dgm:bulletEnabled val="1"/>
        </dgm:presLayoutVars>
      </dgm:prSet>
      <dgm:spPr/>
    </dgm:pt>
    <dgm:pt modelId="{806C1196-8E53-4872-B453-517A57E05341}" type="pres">
      <dgm:prSet presAssocID="{1E837C4F-0285-4772-9AF9-F68EA89483C2}" presName="wedge3" presStyleLbl="node1" presStyleIdx="2" presStyleCnt="3" custAng="18014518"/>
      <dgm:spPr/>
    </dgm:pt>
    <dgm:pt modelId="{F9FE3F85-32C5-4310-93F7-93FAA021D829}" type="pres">
      <dgm:prSet presAssocID="{1E837C4F-0285-4772-9AF9-F68EA89483C2}" presName="wedge3Tx" presStyleLbl="node1" presStyleIdx="2" presStyleCnt="3">
        <dgm:presLayoutVars>
          <dgm:chMax val="0"/>
          <dgm:chPref val="0"/>
          <dgm:bulletEnabled val="1"/>
        </dgm:presLayoutVars>
      </dgm:prSet>
      <dgm:spPr/>
    </dgm:pt>
  </dgm:ptLst>
  <dgm:cxnLst>
    <dgm:cxn modelId="{3F40DC01-2752-4F3B-8998-FF9C4D1E3271}" srcId="{1E837C4F-0285-4772-9AF9-F68EA89483C2}" destId="{EFB5691B-7858-4189-A0D8-9FB1EBA3D228}" srcOrd="2" destOrd="0" parTransId="{C0AD7AFB-453B-452B-8B70-2247E59F5D5C}" sibTransId="{FB7CC098-B7A8-49C9-BD1D-7BDB4DD95E3F}"/>
    <dgm:cxn modelId="{E30C6E0A-615E-4321-BB99-EEBBE00EBB01}" srcId="{1E837C4F-0285-4772-9AF9-F68EA89483C2}" destId="{15180CE7-265D-4859-963E-D5F0DF527187}" srcOrd="1" destOrd="0" parTransId="{9D491BD4-5E15-4A4C-B04B-9CC830C10CF3}" sibTransId="{4718155E-6E54-4BEC-9D88-E586E658B123}"/>
    <dgm:cxn modelId="{6A0201B8-E0DD-4982-825E-7F94F5E6ABF3}" type="presOf" srcId="{880BD22C-C34A-4126-A496-35FA729E67AE}" destId="{EA500C08-FA75-4346-BB00-255A36CFD573}" srcOrd="0" destOrd="0" presId="urn:microsoft.com/office/officeart/2005/8/layout/chart3"/>
    <dgm:cxn modelId="{4B34FDBE-5C8A-455C-B3AE-43EC1F01DC3C}" srcId="{1E837C4F-0285-4772-9AF9-F68EA89483C2}" destId="{880BD22C-C34A-4126-A496-35FA729E67AE}" srcOrd="0" destOrd="0" parTransId="{71C19575-66E3-4948-BCD6-A2AC17B05C61}" sibTransId="{148818EE-64BB-4FB1-A397-4E99BA2D8078}"/>
    <dgm:cxn modelId="{01CE4AC5-8830-49F8-B837-36C76A2B961C}" type="presOf" srcId="{1E837C4F-0285-4772-9AF9-F68EA89483C2}" destId="{72ED39C5-16B3-41A5-B00A-03E9332952F4}" srcOrd="0" destOrd="0" presId="urn:microsoft.com/office/officeart/2005/8/layout/chart3"/>
    <dgm:cxn modelId="{0C75C5CB-823F-492C-B047-6AB14587E68D}" type="presOf" srcId="{EFB5691B-7858-4189-A0D8-9FB1EBA3D228}" destId="{F9FE3F85-32C5-4310-93F7-93FAA021D829}" srcOrd="1" destOrd="0" presId="urn:microsoft.com/office/officeart/2005/8/layout/chart3"/>
    <dgm:cxn modelId="{0FFDABCC-0E56-4ABE-BD42-0B49C3D580DB}" type="presOf" srcId="{880BD22C-C34A-4126-A496-35FA729E67AE}" destId="{07A3F273-B50A-41BF-BCBD-2F5F27A5D636}" srcOrd="1" destOrd="0" presId="urn:microsoft.com/office/officeart/2005/8/layout/chart3"/>
    <dgm:cxn modelId="{EDE5A7D8-21E1-4C29-9DF4-2291DDB6BD13}" type="presOf" srcId="{EFB5691B-7858-4189-A0D8-9FB1EBA3D228}" destId="{806C1196-8E53-4872-B453-517A57E05341}" srcOrd="0" destOrd="0" presId="urn:microsoft.com/office/officeart/2005/8/layout/chart3"/>
    <dgm:cxn modelId="{44AE92E0-2403-44DE-A560-A7C00DD2D16D}" type="presOf" srcId="{15180CE7-265D-4859-963E-D5F0DF527187}" destId="{7A36DCE5-15DD-44D2-80FE-FC523DE32056}" srcOrd="1" destOrd="0" presId="urn:microsoft.com/office/officeart/2005/8/layout/chart3"/>
    <dgm:cxn modelId="{350F5AEC-05BA-49F8-8507-50FE12EB63F5}" type="presOf" srcId="{15180CE7-265D-4859-963E-D5F0DF527187}" destId="{C42832E2-7D42-4527-B028-B25B6C1519C6}" srcOrd="0" destOrd="0" presId="urn:microsoft.com/office/officeart/2005/8/layout/chart3"/>
    <dgm:cxn modelId="{8BB28DAB-3F33-4366-8B6B-20571C2B64D5}" type="presParOf" srcId="{72ED39C5-16B3-41A5-B00A-03E9332952F4}" destId="{EA500C08-FA75-4346-BB00-255A36CFD573}" srcOrd="0" destOrd="0" presId="urn:microsoft.com/office/officeart/2005/8/layout/chart3"/>
    <dgm:cxn modelId="{D5FA3648-77C6-4994-B1D2-6FB93D808C95}" type="presParOf" srcId="{72ED39C5-16B3-41A5-B00A-03E9332952F4}" destId="{07A3F273-B50A-41BF-BCBD-2F5F27A5D636}" srcOrd="1" destOrd="0" presId="urn:microsoft.com/office/officeart/2005/8/layout/chart3"/>
    <dgm:cxn modelId="{1BB8BD96-F4F9-4BBB-AC97-57A2D29F0AD7}" type="presParOf" srcId="{72ED39C5-16B3-41A5-B00A-03E9332952F4}" destId="{C42832E2-7D42-4527-B028-B25B6C1519C6}" srcOrd="2" destOrd="0" presId="urn:microsoft.com/office/officeart/2005/8/layout/chart3"/>
    <dgm:cxn modelId="{A119CF73-69C1-4D13-8966-05BE133240F2}" type="presParOf" srcId="{72ED39C5-16B3-41A5-B00A-03E9332952F4}" destId="{7A36DCE5-15DD-44D2-80FE-FC523DE32056}" srcOrd="3" destOrd="0" presId="urn:microsoft.com/office/officeart/2005/8/layout/chart3"/>
    <dgm:cxn modelId="{B01444FC-3E9E-4194-9EFF-047214DC8B7C}" type="presParOf" srcId="{72ED39C5-16B3-41A5-B00A-03E9332952F4}" destId="{806C1196-8E53-4872-B453-517A57E05341}" srcOrd="4" destOrd="0" presId="urn:microsoft.com/office/officeart/2005/8/layout/chart3"/>
    <dgm:cxn modelId="{A2E24EF3-EB9B-405B-BAD9-0666E2167B6A}" type="presParOf" srcId="{72ED39C5-16B3-41A5-B00A-03E9332952F4}" destId="{F9FE3F85-32C5-4310-93F7-93FAA021D829}" srcOrd="5" destOrd="0" presId="urn:microsoft.com/office/officeart/2005/8/layout/char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500C08-FA75-4346-BB00-255A36CFD573}">
      <dsp:nvSpPr>
        <dsp:cNvPr id="0" name=""/>
        <dsp:cNvSpPr/>
      </dsp:nvSpPr>
      <dsp:spPr>
        <a:xfrm rot="3604135">
          <a:off x="1733828" y="299758"/>
          <a:ext cx="2703759" cy="2703759"/>
        </a:xfrm>
        <a:prstGeom prst="pie">
          <a:avLst>
            <a:gd name="adj1" fmla="val 16200000"/>
            <a:gd name="adj2" fmla="val 1800000"/>
          </a:avLst>
        </a:prstGeom>
        <a:solidFill>
          <a:schemeClr val="accent1">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2400300">
            <a:lnSpc>
              <a:spcPct val="90000"/>
            </a:lnSpc>
            <a:spcBef>
              <a:spcPct val="0"/>
            </a:spcBef>
            <a:spcAft>
              <a:spcPct val="35000"/>
            </a:spcAft>
            <a:buNone/>
          </a:pPr>
          <a:endParaRPr lang="en-GB" sz="5400" kern="1200" dirty="0"/>
        </a:p>
      </dsp:txBody>
      <dsp:txXfrm>
        <a:off x="3263517" y="1500129"/>
        <a:ext cx="917346" cy="901253"/>
      </dsp:txXfrm>
    </dsp:sp>
    <dsp:sp modelId="{C42832E2-7D42-4527-B028-B25B6C1519C6}">
      <dsp:nvSpPr>
        <dsp:cNvPr id="0" name=""/>
        <dsp:cNvSpPr/>
      </dsp:nvSpPr>
      <dsp:spPr>
        <a:xfrm rot="10800000">
          <a:off x="1725750" y="297735"/>
          <a:ext cx="2703759" cy="2703759"/>
        </a:xfrm>
        <a:prstGeom prst="pie">
          <a:avLst>
            <a:gd name="adj1" fmla="val 1800000"/>
            <a:gd name="adj2" fmla="val 9000000"/>
          </a:avLst>
        </a:prstGeom>
        <a:solidFill>
          <a:schemeClr val="accent1">
            <a:shade val="80000"/>
            <a:hueOff val="174641"/>
            <a:satOff val="-3128"/>
            <a:lumOff val="1329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0" tIns="63500" rIns="63500" bIns="63500" numCol="1" spcCol="1270" anchor="ctr" anchorCtr="0">
          <a:noAutofit/>
        </a:bodyPr>
        <a:lstStyle/>
        <a:p>
          <a:pPr marL="0" lvl="0" indent="0" algn="ctr" defTabSz="2222500">
            <a:lnSpc>
              <a:spcPct val="90000"/>
            </a:lnSpc>
            <a:spcBef>
              <a:spcPct val="0"/>
            </a:spcBef>
            <a:spcAft>
              <a:spcPct val="35000"/>
            </a:spcAft>
            <a:buNone/>
          </a:pPr>
          <a:endParaRPr lang="en-GB" sz="5000" kern="1200" dirty="0"/>
        </a:p>
      </dsp:txBody>
      <dsp:txXfrm>
        <a:off x="2466065" y="458674"/>
        <a:ext cx="1223129" cy="836877"/>
      </dsp:txXfrm>
    </dsp:sp>
    <dsp:sp modelId="{806C1196-8E53-4872-B453-517A57E05341}">
      <dsp:nvSpPr>
        <dsp:cNvPr id="0" name=""/>
        <dsp:cNvSpPr/>
      </dsp:nvSpPr>
      <dsp:spPr>
        <a:xfrm rot="18014518">
          <a:off x="1725750" y="297735"/>
          <a:ext cx="2703759" cy="2703759"/>
        </a:xfrm>
        <a:prstGeom prst="pie">
          <a:avLst>
            <a:gd name="adj1" fmla="val 9000000"/>
            <a:gd name="adj2" fmla="val 16200000"/>
          </a:avLst>
        </a:prstGeom>
        <a:solidFill>
          <a:schemeClr val="accent1">
            <a:shade val="80000"/>
            <a:hueOff val="349283"/>
            <a:satOff val="-6256"/>
            <a:lumOff val="2658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2400300">
            <a:lnSpc>
              <a:spcPct val="90000"/>
            </a:lnSpc>
            <a:spcBef>
              <a:spcPct val="0"/>
            </a:spcBef>
            <a:spcAft>
              <a:spcPct val="35000"/>
            </a:spcAft>
            <a:buNone/>
          </a:pPr>
          <a:endParaRPr lang="en-GB" sz="5400" kern="1200" dirty="0"/>
        </a:p>
      </dsp:txBody>
      <dsp:txXfrm>
        <a:off x="1995211" y="1533939"/>
        <a:ext cx="917346" cy="901253"/>
      </dsp:txXfrm>
    </dsp:sp>
  </dsp:spTree>
</dsp:drawing>
</file>

<file path=ppt/diagrams/layout1.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6-15T00:01:07.654"/>
    </inkml:context>
    <inkml:brush xml:id="br0">
      <inkml:brushProperty name="width" value="0.05" units="cm"/>
      <inkml:brushProperty name="height" value="0.05" units="cm"/>
    </inkml:brush>
  </inkml:definitions>
  <inkml:trace contextRef="#ctx0" brushRef="#br0">1 0 24575</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6-15T00:01:08.122"/>
    </inkml:context>
    <inkml:brush xml:id="br0">
      <inkml:brushProperty name="width" value="0.05" units="cm"/>
      <inkml:brushProperty name="height" value="0.05" units="cm"/>
    </inkml:brush>
  </inkml:definitions>
  <inkml:trace contextRef="#ctx0" brushRef="#br0">1 0 24575</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6-15T00:01:08.636"/>
    </inkml:context>
    <inkml:brush xml:id="br0">
      <inkml:brushProperty name="width" value="0.05" units="cm"/>
      <inkml:brushProperty name="height" value="0.05" units="cm"/>
    </inkml:brush>
  </inkml:definitions>
  <inkml:trace contextRef="#ctx0" brushRef="#br0">1 0 24575</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6-15T00:01:09.889"/>
    </inkml:context>
    <inkml:brush xml:id="br0">
      <inkml:brushProperty name="width" value="0.05" units="cm"/>
      <inkml:brushProperty name="height" value="0.05" units="cm"/>
    </inkml:brush>
  </inkml:definitions>
  <inkml:trace contextRef="#ctx0" brushRef="#br0">1 1 24575</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6-14T23:59:44.140"/>
    </inkml:context>
    <inkml:brush xml:id="br0">
      <inkml:brushProperty name="width" value="0.05" units="cm"/>
      <inkml:brushProperty name="height" value="0.05" units="cm"/>
    </inkml:brush>
  </inkml:definitions>
  <inkml:trace contextRef="#ctx0" brushRef="#br0">0 2413 24575,'1860'0'0,"-1836"1"0,0 2 0,0 1 0,-1 1 0,31 10 0,-23-6 0,52 8 0,768 17 0,3957-34 0,-4217-34 0,-311 11 0,65-9 0,-284 23 0,119-32 0,-38 6 0,32-14 0,-55 13 0,291-85 0,2-1 0,55-25 0,34-8 0,-322 100 0,183-84 0,-169 61 0,-9-5 0,36-13 0,-162 72 0,-2-2 0,93-59 0,-89 48 0,112-50 0,164-60 0,-124 54 0,-143 61 0,-3-4 0,78-54 0,-57 34 0,66-48 0,66-38 0,-169 118 0,-35 17 0,0 0 0,0-1 0,20-14 0,9-10 0,0 1 0,69-34 0,-55 33 28,-40 20-376,1 2-1,0 1 1,22-9 0,-11 9-6478</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6-14T23:59:46.958"/>
    </inkml:context>
    <inkml:brush xml:id="br0">
      <inkml:brushProperty name="width" value="0.05" units="cm"/>
      <inkml:brushProperty name="height" value="0.05" units="cm"/>
    </inkml:brush>
  </inkml:definitions>
  <inkml:trace contextRef="#ctx0" brushRef="#br0">0 6052 24575,'30'-4'0,"0"0"0,-1-2 0,0-1 0,0-1 0,-1-1 0,47-23 0,-34 15 0,75-30 0,410-173 0,-302 109 0,-5-9 0,-5-10 0,208-167 0,-199 140 0,83-65 0,45-34 0,-188 143 0,433-312 0,-422 318 0,2-2 0,500-325 0,-117 111 0,-474 270 0,390-261 0,28-60 0,-423 309 0,-3-4 0,93-108 0,-138 136 0,-2-1 0,-2-1 0,-1-1 0,23-56 0,-18 36 0,49-74 0,22-37 0,-51 81 0,-10 21 0,58-144 0,-80 170 0,3 2 0,54-83 0,16-28 0,-52 80 0,-25 49 0,0-1 0,-3 0 0,17-48 0,-23 55 0,1 0 0,0 1 0,1 0 0,2 0 0,12-17 0,-6-4-1365,-12 21-5461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3A8D60-8AB4-45D4-B0C3-2F5AAA265390}" type="datetimeFigureOut">
              <a:rPr lang="en-US" smtClean="0"/>
              <a:t>6/19/2023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EF95BB6-20C9-4FB0-A075-7CBF22BCADFB}" type="slidenum">
              <a:rPr lang="en-US" smtClean="0"/>
              <a:t>‹#›</a:t>
            </a:fld>
            <a:endParaRPr lang="en-US"/>
          </a:p>
        </p:txBody>
      </p:sp>
    </p:spTree>
    <p:extLst>
      <p:ext uri="{BB962C8B-B14F-4D97-AF65-F5344CB8AC3E}">
        <p14:creationId xmlns:p14="http://schemas.microsoft.com/office/powerpoint/2010/main" val="3030542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solidFill>
                  <a:srgbClr val="2F5496"/>
                </a:solidFill>
                <a:effectLst/>
                <a:latin typeface="Calibri" panose="020F0502020204030204" pitchFamily="34" charset="0"/>
                <a:ea typeface="Calibri" panose="020F0502020204030204" pitchFamily="34" charset="0"/>
                <a:cs typeface="Times New Roman" panose="02020603050405020304" pitchFamily="18" charset="0"/>
              </a:rPr>
              <a:t>Thank you Richard and thank you to the community of practice for the opportunity to show our case.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kern="100" dirty="0">
                <a:solidFill>
                  <a:srgbClr val="2F5496"/>
                </a:solidFill>
                <a:effectLst/>
                <a:latin typeface="Calibri" panose="020F0502020204030204" pitchFamily="34" charset="0"/>
                <a:ea typeface="Calibri" panose="020F0502020204030204" pitchFamily="34" charset="0"/>
                <a:cs typeface="Times New Roman" panose="02020603050405020304" pitchFamily="18" charset="0"/>
              </a:rPr>
              <a:t>Katharina and will spend 25 minutes outlining our case and today we focus more on reach - Impact is a separate discussion.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EF95BB6-20C9-4FB0-A075-7CBF22BCADFB}" type="slidenum">
              <a:rPr lang="en-US" smtClean="0"/>
              <a:t>1</a:t>
            </a:fld>
            <a:endParaRPr lang="en-US"/>
          </a:p>
        </p:txBody>
      </p:sp>
    </p:spTree>
    <p:extLst>
      <p:ext uri="{BB962C8B-B14F-4D97-AF65-F5344CB8AC3E}">
        <p14:creationId xmlns:p14="http://schemas.microsoft.com/office/powerpoint/2010/main" val="19342327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Coming back to how we got here. From the very beginning the Harvestplus delivery program was a case of trial and error with many lessons learnt. </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Though 2017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FCDO</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then pushed HP to formalize their learning journey and become from streamlined in the activities of the delivery program.  As a global team we went through a process of looking at the cost and benefits of all of the activities. Lessons learnt have been published in greater detail, but let us just highlight a few.</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One key message here is that we need to balance a line between activities with high impact versus cost  effectiveness. Some activities are necessary to address disrupted agricultural infrastructures, field days and trainings are work intensive but very effective in terms if impact. Standards help us to be more effective at an aggregated level and pave the way for commercialization. </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Market incentives … </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country programs naturally gravitated to commercial value chains, to commercial seed markets and Nigeria was one of the first countries to get into commercial food products. </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Politically enabling environment in many countries works positive for us.</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Counterintuitive to scaling is the issue of market prices: case of beans often biofortified is also a premium product, the introduction of new varieties requires investment costs, both raises the market price, which shouldn’t happen if we want to reach vulnerable and low income target groups. On the other hand if seed or food products are to attract private investment, a higher market price would be in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favour</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of scaling. So, it is also a matter of consideration of how to balance the socially beneficial, impact-oriented activities that match well with public funding, third party donors and institutionalized support, and commercialization-oriented activities with private sector partners and investment and strong market linkage.  This is another line we have to balance carefully and consider locations and socio-economic settings when planning our activities. </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Global changes currently prove our products to be increasingly timely, and we therefore hope that as we move further into scaling up, this will provide an even better enabling environment for biofortified crops. This includes for example changing dietary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behaviours</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and increasing awareness of nutritious diets. Also there is an overall requirement for improved seeds due to climate change and subsequent changes in disease patterns, storage requirements and pest resilience. And with the COVID pandemic we have seen ruptures in traditional import-export relationships that have made governments give more priority to national production systems. </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For HarvestPlus, the Covid era had another side-effect in that it pushed us towards digitization and, and we are now having many digital projects in action in our programs.</a:t>
            </a:r>
          </a:p>
        </p:txBody>
      </p:sp>
      <p:sp>
        <p:nvSpPr>
          <p:cNvPr id="4" name="Slide Number Placeholder 3"/>
          <p:cNvSpPr>
            <a:spLocks noGrp="1"/>
          </p:cNvSpPr>
          <p:nvPr>
            <p:ph type="sldNum" sz="quarter" idx="5"/>
          </p:nvPr>
        </p:nvSpPr>
        <p:spPr/>
        <p:txBody>
          <a:bodyPr/>
          <a:lstStyle/>
          <a:p>
            <a:fld id="{DEF95BB6-20C9-4FB0-A075-7CBF22BCADFB}" type="slidenum">
              <a:rPr lang="en-US" smtClean="0"/>
              <a:t>10</a:t>
            </a:fld>
            <a:endParaRPr lang="en-US"/>
          </a:p>
        </p:txBody>
      </p:sp>
    </p:spTree>
    <p:extLst>
      <p:ext uri="{BB962C8B-B14F-4D97-AF65-F5344CB8AC3E}">
        <p14:creationId xmlns:p14="http://schemas.microsoft.com/office/powerpoint/2010/main" val="27220214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solidFill>
                  <a:srgbClr val="2F5496"/>
                </a:solidFill>
                <a:effectLst/>
                <a:latin typeface="Calibri" panose="020F0502020204030204" pitchFamily="34" charset="0"/>
                <a:ea typeface="Calibri" panose="020F0502020204030204" pitchFamily="34" charset="0"/>
                <a:cs typeface="Times New Roman" panose="02020603050405020304" pitchFamily="18" charset="0"/>
              </a:rPr>
              <a:t>These are the big picture learnings that we have to follow to get us to the 1 billion by 2030.</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kern="100" dirty="0">
                <a:solidFill>
                  <a:srgbClr val="2F5496"/>
                </a:solidFill>
                <a:effectLst/>
                <a:latin typeface="Calibri" panose="020F0502020204030204" pitchFamily="34" charset="0"/>
                <a:ea typeface="Calibri" panose="020F0502020204030204" pitchFamily="34" charset="0"/>
                <a:cs typeface="Times New Roman" panose="02020603050405020304" pitchFamily="18" charset="0"/>
              </a:rPr>
              <a:t>We don’t just do biofortification – we have to consider the entire eco system that the seed seller, farmer, aggregator, miller, retailer and consumer are living in – offering incentives to participate in the Biofortification value chain through helping businesses grow, providing access to finance, links to digital support – put ourselves in the shoes of the value chain actors we are trying to impact.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kern="100" dirty="0">
                <a:solidFill>
                  <a:srgbClr val="2F5496"/>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kern="100" dirty="0">
                <a:solidFill>
                  <a:srgbClr val="2F5496"/>
                </a:solidFill>
                <a:effectLst/>
                <a:latin typeface="Calibri" panose="020F0502020204030204" pitchFamily="34" charset="0"/>
                <a:ea typeface="Calibri" panose="020F0502020204030204" pitchFamily="34" charset="0"/>
                <a:cs typeface="Times New Roman" panose="02020603050405020304" pitchFamily="18" charset="0"/>
              </a:rPr>
              <a:t>The end goal is the guiding light – results driven</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kern="100" dirty="0">
                <a:solidFill>
                  <a:srgbClr val="2F5496"/>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kern="100" dirty="0">
                <a:solidFill>
                  <a:srgbClr val="2F5496"/>
                </a:solidFill>
                <a:effectLst/>
                <a:latin typeface="Calibri" panose="020F0502020204030204" pitchFamily="34" charset="0"/>
                <a:ea typeface="Calibri" panose="020F0502020204030204" pitchFamily="34" charset="0"/>
                <a:cs typeface="Times New Roman" panose="02020603050405020304" pitchFamily="18" charset="0"/>
              </a:rPr>
              <a:t>We have and will continue to make mistakes - not all country and crops will be a success, our digital projects may sometimes be expensive and not yield results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kern="100" dirty="0">
                <a:solidFill>
                  <a:srgbClr val="2F5496"/>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kern="100" dirty="0">
                <a:solidFill>
                  <a:srgbClr val="2F5496"/>
                </a:solidFill>
                <a:effectLst/>
                <a:latin typeface="Calibri" panose="020F0502020204030204" pitchFamily="34" charset="0"/>
                <a:ea typeface="Calibri" panose="020F0502020204030204" pitchFamily="34" charset="0"/>
                <a:cs typeface="Times New Roman" panose="02020603050405020304" pitchFamily="18" charset="0"/>
              </a:rPr>
              <a:t>We have to support and elevate women – we cant fix the food system unless we simultaneously tackle gender issues in agriculture and food production, its not for other people to fix.</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kern="100" dirty="0">
                <a:solidFill>
                  <a:srgbClr val="2F5496"/>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kern="100" dirty="0" err="1">
                <a:solidFill>
                  <a:srgbClr val="2F5496"/>
                </a:solidFill>
                <a:effectLst/>
                <a:latin typeface="Calibri" panose="020F0502020204030204" pitchFamily="34" charset="0"/>
                <a:ea typeface="Calibri" panose="020F0502020204030204" pitchFamily="34" charset="0"/>
                <a:cs typeface="Times New Roman" panose="02020603050405020304" pitchFamily="18" charset="0"/>
              </a:rPr>
              <a:t>Digitisation</a:t>
            </a:r>
            <a:r>
              <a:rPr lang="en-US" sz="1800" kern="100" dirty="0">
                <a:solidFill>
                  <a:srgbClr val="2F5496"/>
                </a:solidFill>
                <a:effectLst/>
                <a:latin typeface="Calibri" panose="020F0502020204030204" pitchFamily="34" charset="0"/>
                <a:ea typeface="Calibri" panose="020F0502020204030204" pitchFamily="34" charset="0"/>
                <a:cs typeface="Times New Roman" panose="02020603050405020304" pitchFamily="18" charset="0"/>
              </a:rPr>
              <a:t> and technology is fast, efficient and will quadruple our efforts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kern="100" dirty="0">
                <a:solidFill>
                  <a:srgbClr val="2F5496"/>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kern="100" dirty="0">
                <a:solidFill>
                  <a:srgbClr val="2F5496"/>
                </a:solidFill>
                <a:effectLst/>
                <a:latin typeface="Calibri" panose="020F0502020204030204" pitchFamily="34" charset="0"/>
                <a:ea typeface="Calibri" panose="020F0502020204030204" pitchFamily="34" charset="0"/>
                <a:cs typeface="Times New Roman" panose="02020603050405020304" pitchFamily="18" charset="0"/>
              </a:rPr>
              <a:t>Private sector mind set, efficient, commercial, </a:t>
            </a:r>
            <a:r>
              <a:rPr lang="en-US" sz="1800" kern="100" dirty="0" err="1">
                <a:solidFill>
                  <a:srgbClr val="2F5496"/>
                </a:solidFill>
                <a:effectLst/>
                <a:latin typeface="Calibri" panose="020F0502020204030204" pitchFamily="34" charset="0"/>
                <a:ea typeface="Calibri" panose="020F0502020204030204" pitchFamily="34" charset="0"/>
                <a:cs typeface="Times New Roman" panose="02020603050405020304" pitchFamily="18" charset="0"/>
              </a:rPr>
              <a:t>proffit</a:t>
            </a:r>
            <a:r>
              <a:rPr lang="en-US" sz="1800" kern="100" dirty="0">
                <a:solidFill>
                  <a:srgbClr val="2F5496"/>
                </a:solidFill>
                <a:effectLst/>
                <a:latin typeface="Calibri" panose="020F0502020204030204" pitchFamily="34" charset="0"/>
                <a:ea typeface="Calibri" panose="020F0502020204030204" pitchFamily="34" charset="0"/>
                <a:cs typeface="Times New Roman" panose="02020603050405020304" pitchFamily="18" charset="0"/>
              </a:rPr>
              <a:t> orientated</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kern="100" dirty="0">
                <a:solidFill>
                  <a:srgbClr val="2F5496"/>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kern="100" dirty="0">
                <a:solidFill>
                  <a:srgbClr val="2F5496"/>
                </a:solidFill>
                <a:effectLst/>
                <a:latin typeface="Calibri" panose="020F0502020204030204" pitchFamily="34" charset="0"/>
                <a:ea typeface="Calibri" panose="020F0502020204030204" pitchFamily="34" charset="0"/>
                <a:cs typeface="Times New Roman" panose="02020603050405020304" pitchFamily="18" charset="0"/>
              </a:rPr>
              <a:t>Don’t forget our primary beneficiaries – the most vulnerable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kern="100" dirty="0">
                <a:solidFill>
                  <a:srgbClr val="2F5496"/>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kern="100" dirty="0">
                <a:solidFill>
                  <a:srgbClr val="2F5496"/>
                </a:solidFill>
                <a:effectLst/>
                <a:latin typeface="Calibri" panose="020F0502020204030204" pitchFamily="34" charset="0"/>
                <a:ea typeface="Calibri" panose="020F0502020204030204" pitchFamily="34" charset="0"/>
                <a:cs typeface="Times New Roman" panose="02020603050405020304" pitchFamily="18" charset="0"/>
              </a:rPr>
              <a:t>R&amp;D and scaling are inextricably linked – without investment in breeding scaling will reverse .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kern="100" dirty="0">
                <a:solidFill>
                  <a:srgbClr val="2F5496"/>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kern="100" dirty="0">
                <a:solidFill>
                  <a:srgbClr val="2F5496"/>
                </a:solidFill>
                <a:effectLst/>
                <a:latin typeface="Calibri" panose="020F0502020204030204" pitchFamily="34" charset="0"/>
                <a:ea typeface="Calibri" panose="020F0502020204030204" pitchFamily="34" charset="0"/>
                <a:cs typeface="Times New Roman" panose="02020603050405020304" pitchFamily="18" charset="0"/>
              </a:rPr>
              <a:t>To our donors, sponsors and partners – this is not job done – the acceleration is fast – yes we have scale but if we slow down now we wont have the impact and the story of biofortification will have an unhappy ending – we have to continue the investment and the hard work to fully and sustainably embedded biofortified staple crops into global food systems – it is only at that point we can walk away – if we slow down the energy and investment now that early work could go to waste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kern="100" dirty="0">
                <a:solidFill>
                  <a:srgbClr val="2F5496"/>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kern="100" dirty="0">
                <a:solidFill>
                  <a:srgbClr val="2F5496"/>
                </a:solidFill>
                <a:effectLst/>
                <a:latin typeface="Calibri" panose="020F0502020204030204" pitchFamily="34" charset="0"/>
                <a:ea typeface="Calibri" panose="020F0502020204030204" pitchFamily="34" charset="0"/>
                <a:cs typeface="Times New Roman" panose="02020603050405020304" pitchFamily="18" charset="0"/>
              </a:rPr>
              <a:t>The difference between reach (scale) and impact (health) – we talked today deliberately about scale and reach, this was intentional – the scale is what we need to have impact BUT the impact is reducing hidden hunger – we have the studies to show impact in controlled conditions but time will tell the impact on population health</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DEF95BB6-20C9-4FB0-A075-7CBF22BCADFB}" type="slidenum">
              <a:rPr lang="en-US" smtClean="0"/>
              <a:t>11</a:t>
            </a:fld>
            <a:endParaRPr lang="en-US"/>
          </a:p>
        </p:txBody>
      </p:sp>
    </p:spTree>
    <p:extLst>
      <p:ext uri="{BB962C8B-B14F-4D97-AF65-F5344CB8AC3E}">
        <p14:creationId xmlns:p14="http://schemas.microsoft.com/office/powerpoint/2010/main" val="25478189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Thank you – and for more information of the impact research and evidence here is the link to the evidence.</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r>
              <a:rPr lang="en-US" sz="1800" dirty="0">
                <a:effectLst/>
                <a:latin typeface="Calibri" panose="020F0502020204030204" pitchFamily="34" charset="0"/>
                <a:ea typeface="Calibri" panose="020F0502020204030204" pitchFamily="34" charset="0"/>
                <a:cs typeface="Times New Roman" panose="02020603050405020304" pitchFamily="18" charset="0"/>
              </a:rPr>
              <a:t>We thank you for this opportunity to tell our story and welcome your questions, our door is always open to share more evidence </a:t>
            </a:r>
            <a:endParaRPr lang="en-US" dirty="0"/>
          </a:p>
        </p:txBody>
      </p:sp>
      <p:sp>
        <p:nvSpPr>
          <p:cNvPr id="4" name="Slide Number Placeholder 3"/>
          <p:cNvSpPr>
            <a:spLocks noGrp="1"/>
          </p:cNvSpPr>
          <p:nvPr>
            <p:ph type="sldNum" sz="quarter" idx="5"/>
          </p:nvPr>
        </p:nvSpPr>
        <p:spPr/>
        <p:txBody>
          <a:bodyPr/>
          <a:lstStyle/>
          <a:p>
            <a:fld id="{DEF95BB6-20C9-4FB0-A075-7CBF22BCADFB}" type="slidenum">
              <a:rPr lang="en-US" smtClean="0"/>
              <a:t>12</a:t>
            </a:fld>
            <a:endParaRPr lang="en-US"/>
          </a:p>
        </p:txBody>
      </p:sp>
    </p:spTree>
    <p:extLst>
      <p:ext uri="{BB962C8B-B14F-4D97-AF65-F5344CB8AC3E}">
        <p14:creationId xmlns:p14="http://schemas.microsoft.com/office/powerpoint/2010/main" val="5776156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kern="100" dirty="0">
                <a:solidFill>
                  <a:srgbClr val="2F5496"/>
                </a:solidFill>
                <a:effectLst/>
                <a:latin typeface="Calibri" panose="020F0502020204030204" pitchFamily="34" charset="0"/>
                <a:ea typeface="Calibri" panose="020F0502020204030204" pitchFamily="34" charset="0"/>
                <a:cs typeface="Times New Roman" panose="02020603050405020304" pitchFamily="18" charset="0"/>
              </a:rPr>
              <a:t>I would like to start with the driving force behind the HarvestPlus idea and subsequent program – hidden hunger, micronutrient malnutrition.  one in two children and two in three women worldwide are affected by preventable micronutrient deficiencies.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kern="100" dirty="0">
                <a:solidFill>
                  <a:srgbClr val="2F5496"/>
                </a:solidFill>
                <a:effectLst/>
                <a:latin typeface="Calibri" panose="020F0502020204030204" pitchFamily="34" charset="0"/>
                <a:ea typeface="Calibri" panose="020F0502020204030204" pitchFamily="34" charset="0"/>
                <a:cs typeface="Times New Roman" panose="02020603050405020304" pitchFamily="18" charset="0"/>
              </a:rPr>
              <a:t>People living in low- and middle-income countries bear most of the burden. Alarmingly, as high as nine in 10 women in several countries in South Asia and Sub-Saharan Africa are affected by at least one deficiency.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kern="100" dirty="0">
                <a:solidFill>
                  <a:srgbClr val="2F5496"/>
                </a:solidFill>
                <a:effectLst/>
                <a:latin typeface="Calibri" panose="020F0502020204030204" pitchFamily="34" charset="0"/>
                <a:ea typeface="Calibri" panose="020F0502020204030204" pitchFamily="34" charset="0"/>
                <a:cs typeface="Times New Roman" panose="02020603050405020304" pitchFamily="18" charset="0"/>
              </a:rPr>
              <a:t>This situation isn’t unique to low income.  Developed countries such as the UK or the US have increasing deficiencies.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kern="100" dirty="0">
                <a:solidFill>
                  <a:srgbClr val="2F5496"/>
                </a:solidFill>
                <a:effectLst/>
                <a:latin typeface="Calibri" panose="020F0502020204030204" pitchFamily="34" charset="0"/>
                <a:ea typeface="Calibri" panose="020F0502020204030204" pitchFamily="34" charset="0"/>
                <a:cs typeface="Times New Roman" panose="02020603050405020304" pitchFamily="18" charset="0"/>
              </a:rPr>
              <a:t>This isn’t just a case for underweight and stunted micro nutrient deficiency co-exist with obesity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kern="100" dirty="0">
                <a:solidFill>
                  <a:srgbClr val="2F5496"/>
                </a:solidFill>
                <a:effectLst/>
                <a:latin typeface="Calibri" panose="020F0502020204030204" pitchFamily="34" charset="0"/>
                <a:ea typeface="Calibri" panose="020F0502020204030204" pitchFamily="34" charset="0"/>
                <a:cs typeface="Times New Roman" panose="02020603050405020304" pitchFamily="18" charset="0"/>
              </a:rPr>
              <a:t>India, this year we hit the number of 101 million people - 11.4% of the country's population - are living with diabetes. A disease that benefit from increased zinc as with other non communicable disease.  We have been working on this problem, but we are battling against the headwinds of Covid, climate change, natural disaster and war – unfortunately the numbers are not improving.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kern="100" dirty="0">
                <a:solidFill>
                  <a:srgbClr val="2F5496"/>
                </a:solidFill>
                <a:effectLst/>
                <a:latin typeface="Calibri" panose="020F0502020204030204" pitchFamily="34" charset="0"/>
                <a:ea typeface="Calibri" panose="020F0502020204030204" pitchFamily="34" charset="0"/>
                <a:cs typeface="Times New Roman" panose="02020603050405020304" pitchFamily="18" charset="0"/>
              </a:rPr>
              <a:t>This problem has a potential to get worst still as humans we need less calories to be healthy, nutrient density of the diet it critical – we need the most nutrients per calorie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kern="100" dirty="0">
                <a:solidFill>
                  <a:srgbClr val="2F5496"/>
                </a:solidFill>
                <a:effectLst/>
                <a:latin typeface="Calibri" panose="020F0502020204030204" pitchFamily="34" charset="0"/>
                <a:ea typeface="Calibri" panose="020F0502020204030204" pitchFamily="34" charset="0"/>
                <a:cs typeface="Times New Roman" panose="02020603050405020304" pitchFamily="18" charset="0"/>
              </a:rPr>
              <a:t>Biofortification, the term coined 20 years ago, was using plant breeding to improve the micronutrition content of foods on a MASS scale.  Staple foods are the common thread that unite us all.  If its French bread, Italian pizza, Irish potatoes or Rwanda beans – the major calorie providers – we all </a:t>
            </a:r>
            <a:r>
              <a:rPr lang="en-US" sz="1800" kern="100" dirty="0" err="1">
                <a:solidFill>
                  <a:srgbClr val="2F5496"/>
                </a:solidFill>
                <a:effectLst/>
                <a:latin typeface="Calibri" panose="020F0502020204030204" pitchFamily="34" charset="0"/>
                <a:ea typeface="Calibri" panose="020F0502020204030204" pitchFamily="34" charset="0"/>
                <a:cs typeface="Times New Roman" panose="02020603050405020304" pitchFamily="18" charset="0"/>
              </a:rPr>
              <a:t>all</a:t>
            </a:r>
            <a:r>
              <a:rPr lang="en-US" sz="1800" kern="100" dirty="0">
                <a:solidFill>
                  <a:srgbClr val="2F5496"/>
                </a:solidFill>
                <a:effectLst/>
                <a:latin typeface="Calibri" panose="020F0502020204030204" pitchFamily="34" charset="0"/>
                <a:ea typeface="Calibri" panose="020F0502020204030204" pitchFamily="34" charset="0"/>
                <a:cs typeface="Times New Roman" panose="02020603050405020304" pitchFamily="18" charset="0"/>
              </a:rPr>
              <a:t> them.  </a:t>
            </a:r>
            <a:r>
              <a:rPr lang="en-US" sz="1800" b="1" u="sng" kern="100" dirty="0">
                <a:solidFill>
                  <a:srgbClr val="2F5496"/>
                </a:solidFill>
                <a:effectLst/>
                <a:latin typeface="Calibri" panose="020F0502020204030204" pitchFamily="34" charset="0"/>
                <a:ea typeface="Calibri" panose="020F0502020204030204" pitchFamily="34" charset="0"/>
                <a:cs typeface="Times New Roman" panose="02020603050405020304" pitchFamily="18" charset="0"/>
              </a:rPr>
              <a:t>IF we can improve them then we can reach the most people From an economists </a:t>
            </a:r>
            <a:r>
              <a:rPr lang="en-US" sz="1800" b="1" u="sng" kern="100" dirty="0" err="1">
                <a:solidFill>
                  <a:srgbClr val="2F5496"/>
                </a:solidFill>
                <a:effectLst/>
                <a:latin typeface="Calibri" panose="020F0502020204030204" pitchFamily="34" charset="0"/>
                <a:ea typeface="Calibri" panose="020F0502020204030204" pitchFamily="34" charset="0"/>
                <a:cs typeface="Times New Roman" panose="02020603050405020304" pitchFamily="18" charset="0"/>
              </a:rPr>
              <a:t>POV</a:t>
            </a:r>
            <a:r>
              <a:rPr lang="en-US" sz="1800" b="1" u="sng" kern="100" dirty="0">
                <a:solidFill>
                  <a:srgbClr val="2F5496"/>
                </a:solidFill>
                <a:effectLst/>
                <a:latin typeface="Calibri" panose="020F0502020204030204" pitchFamily="34" charset="0"/>
                <a:ea typeface="Calibri" panose="020F0502020204030204" pitchFamily="34" charset="0"/>
                <a:cs typeface="Times New Roman" panose="02020603050405020304" pitchFamily="18" charset="0"/>
              </a:rPr>
              <a:t> the most cost effective and equitable way to reach as many people as possible – improve the foods that we all eat starting from the ground and the seed – it reaches everyone </a:t>
            </a:r>
            <a:endParaRPr lang="en-US" sz="1800" b="1" u="sng"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kern="100" dirty="0">
                <a:solidFill>
                  <a:srgbClr val="2F5496"/>
                </a:solidFill>
                <a:effectLst/>
                <a:latin typeface="Calibri" panose="020F0502020204030204" pitchFamily="34" charset="0"/>
                <a:ea typeface="Calibri" panose="020F0502020204030204" pitchFamily="34" charset="0"/>
                <a:cs typeface="Times New Roman" panose="02020603050405020304" pitchFamily="18" charset="0"/>
              </a:rPr>
              <a:t>There are other ways, and we need all, dietary diversity it s a human right, everyone should have access to full range of fruit, veg, meat fish and eggs, but even when consumers do get that – micronutrient deficiency still exists.  Post harvest fortification of flour, oil, salt sugar – effective but doesn’t reach those who grow their own food, also difficult to scale in some commodities such as rice, and supplementation – a very effective solution to fix acute malnutrition, but expensive and unsustainable – that leaves Biofortification, improving all of the plants (And animal foods) through the growing phase. This leads me on to our founder </a:t>
            </a:r>
            <a:r>
              <a:rPr lang="en-US" sz="1800" kern="100" dirty="0">
                <a:solidFill>
                  <a:srgbClr val="2F5496"/>
                </a:solidFill>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(NEXT SLIDE)</a:t>
            </a:r>
            <a:r>
              <a:rPr lang="en-US" sz="1800" kern="100" dirty="0">
                <a:solidFill>
                  <a:srgbClr val="2F5496"/>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64F15D4E-42DB-48F3-8920-901277F7FEA8}" type="slidenum">
              <a:rPr lang="en-US" smtClean="0"/>
              <a:pPr/>
              <a:t>2</a:t>
            </a:fld>
            <a:endParaRPr lang="en-US"/>
          </a:p>
        </p:txBody>
      </p:sp>
    </p:spTree>
    <p:extLst>
      <p:ext uri="{BB962C8B-B14F-4D97-AF65-F5344CB8AC3E}">
        <p14:creationId xmlns:p14="http://schemas.microsoft.com/office/powerpoint/2010/main" val="36895991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solidFill>
                  <a:srgbClr val="4472C4"/>
                </a:solidFill>
                <a:effectLst/>
                <a:latin typeface="Calibri" panose="020F0502020204030204" pitchFamily="34" charset="0"/>
                <a:ea typeface="Calibri" panose="020F0502020204030204" pitchFamily="34" charset="0"/>
                <a:cs typeface="Times New Roman" panose="02020603050405020304" pitchFamily="18" charset="0"/>
              </a:rPr>
              <a:t>This idea wasn’t born from a nutritionist, but an economist who was thinking “how do we reach everyone” and this is where HarvestPlus started.  We use the terms food system transformation but 20 years ago it was unheard of – I guess that’s how you win the world food prize with a visionary approach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kern="100" dirty="0">
                <a:solidFill>
                  <a:srgbClr val="4472C4"/>
                </a:solidFill>
                <a:effectLst/>
                <a:latin typeface="Calibri" panose="020F0502020204030204" pitchFamily="34" charset="0"/>
                <a:ea typeface="Calibri" panose="020F0502020204030204" pitchFamily="34" charset="0"/>
                <a:cs typeface="Times New Roman" panose="02020603050405020304" pitchFamily="18" charset="0"/>
              </a:rPr>
              <a:t>I am sure many of us have been to these meetings where there is an artist or a cartoonist drawing the noting the major points of a meeting – but in the case of the HarvestPlus program it is this artist illustration that guides us to this day – 20 years ago the team saw the goal of 1 billion.  The program was led by scale and the solution and delivery developed around the target number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kern="100" dirty="0">
                <a:solidFill>
                  <a:srgbClr val="4472C4"/>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kern="100" dirty="0">
                <a:solidFill>
                  <a:srgbClr val="4472C4"/>
                </a:solidFill>
                <a:effectLst/>
                <a:latin typeface="Calibri" panose="020F0502020204030204" pitchFamily="34" charset="0"/>
                <a:ea typeface="Calibri" panose="020F0502020204030204" pitchFamily="34" charset="0"/>
                <a:cs typeface="Times New Roman" panose="02020603050405020304" pitchFamily="18" charset="0"/>
              </a:rPr>
              <a:t>In 20 years there has been rapid development – if you worked at HarvestPlus even 2 years ago you wouldn’t recognize us now.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kern="100" dirty="0">
                <a:solidFill>
                  <a:srgbClr val="4472C4"/>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kern="100" dirty="0">
                <a:solidFill>
                  <a:srgbClr val="4472C4"/>
                </a:solidFill>
                <a:effectLst/>
                <a:latin typeface="Calibri" panose="020F0502020204030204" pitchFamily="34" charset="0"/>
                <a:ea typeface="Calibri" panose="020F0502020204030204" pitchFamily="34" charset="0"/>
                <a:cs typeface="Times New Roman" panose="02020603050405020304" pitchFamily="18" charset="0"/>
              </a:rPr>
              <a:t>20 years ago there was the Proof of concept &amp; the crop development.  The nutrition studies started to gather the evidence that real, physical outcomes change, the Impact research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kern="100" dirty="0">
                <a:solidFill>
                  <a:srgbClr val="4472C4"/>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solidFill>
                  <a:srgbClr val="4472C4"/>
                </a:solidFill>
                <a:effectLst/>
                <a:latin typeface="Calibri" panose="020F0502020204030204" pitchFamily="34" charset="0"/>
                <a:ea typeface="Calibri" panose="020F0502020204030204" pitchFamily="34" charset="0"/>
                <a:cs typeface="Times New Roman" panose="02020603050405020304" pitchFamily="18" charset="0"/>
              </a:rPr>
              <a:t>The advocacy, public policy, and then in the last 7 years the formalization of Delivery – to scaling – and commercialization – just a note on language here and depending what community you are from.  Harvestplus country programs were initially called delivery – commercialization was immediate in seed sectors and followed on in grain and food – Now we are in the scaling phase but the other work doesn’t stop – its not job done – Katharina will talk more about this cycle – and now on to the And these are the ‘delivery vehicles’ </a:t>
            </a:r>
            <a:endParaRPr lang="en-US" dirty="0"/>
          </a:p>
        </p:txBody>
      </p:sp>
      <p:sp>
        <p:nvSpPr>
          <p:cNvPr id="4" name="Slide Number Placeholder 3"/>
          <p:cNvSpPr>
            <a:spLocks noGrp="1"/>
          </p:cNvSpPr>
          <p:nvPr>
            <p:ph type="sldNum" sz="quarter" idx="5"/>
          </p:nvPr>
        </p:nvSpPr>
        <p:spPr/>
        <p:txBody>
          <a:bodyPr/>
          <a:lstStyle/>
          <a:p>
            <a:fld id="{DEF95BB6-20C9-4FB0-A075-7CBF22BCADFB}" type="slidenum">
              <a:rPr lang="en-US" smtClean="0"/>
              <a:t>3</a:t>
            </a:fld>
            <a:endParaRPr lang="en-US"/>
          </a:p>
        </p:txBody>
      </p:sp>
    </p:spTree>
    <p:extLst>
      <p:ext uri="{BB962C8B-B14F-4D97-AF65-F5344CB8AC3E}">
        <p14:creationId xmlns:p14="http://schemas.microsoft.com/office/powerpoint/2010/main" val="9639297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solidFill>
                  <a:srgbClr val="4472C4"/>
                </a:solidFill>
                <a:effectLst/>
                <a:latin typeface="Calibri" panose="020F0502020204030204" pitchFamily="34" charset="0"/>
                <a:ea typeface="Calibri" panose="020F0502020204030204" pitchFamily="34" charset="0"/>
                <a:cs typeface="Times New Roman" panose="02020603050405020304" pitchFamily="18" charset="0"/>
              </a:rPr>
              <a:t>the crops to reach everyone – pretty much everyone on the planet will consume at least one of these in significant quantity on a daily basis – simple hey – increase the nutrition of these guys and we will change micronutrient intake of everyone on the planet – that might be an over simplistic vision – and then you need a targeted breeding and a comprehensive delivery model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EF95BB6-20C9-4FB0-A075-7CBF22BCADFB}" type="slidenum">
              <a:rPr lang="en-US" smtClean="0"/>
              <a:t>4</a:t>
            </a:fld>
            <a:endParaRPr lang="en-US"/>
          </a:p>
        </p:txBody>
      </p:sp>
    </p:spTree>
    <p:extLst>
      <p:ext uri="{BB962C8B-B14F-4D97-AF65-F5344CB8AC3E}">
        <p14:creationId xmlns:p14="http://schemas.microsoft.com/office/powerpoint/2010/main" val="5095317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solidFill>
                  <a:srgbClr val="4472C4"/>
                </a:solidFill>
                <a:effectLst/>
                <a:latin typeface="Calibri" panose="020F0502020204030204" pitchFamily="34" charset="0"/>
                <a:ea typeface="Calibri" panose="020F0502020204030204" pitchFamily="34" charset="0"/>
                <a:cs typeface="Times New Roman" panose="02020603050405020304" pitchFamily="18" charset="0"/>
              </a:rPr>
              <a:t>And that methodology, that delivery model, is how you then take the seeds, grains and foods to consumers.  This delivery model was honed over 15 years of development.  Reach was slow in the early days of HarvestPlus, the R&amp;D for seeds takes years, we then had the crop release phase and our most patient donors understood the lifecycle of agricultural R&amp;D.  But when the seeds are released and you invest in early generation seed production – seed multiplication.  Once you start seed production and get momentum this is when you start to scale production and reach.</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kern="100" dirty="0">
                <a:solidFill>
                  <a:srgbClr val="4472C4"/>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kern="100" dirty="0">
                <a:solidFill>
                  <a:srgbClr val="4472C4"/>
                </a:solidFill>
                <a:effectLst/>
                <a:latin typeface="Calibri" panose="020F0502020204030204" pitchFamily="34" charset="0"/>
                <a:ea typeface="Calibri" panose="020F0502020204030204" pitchFamily="34" charset="0"/>
                <a:cs typeface="Times New Roman" panose="02020603050405020304" pitchFamily="18" charset="0"/>
              </a:rPr>
              <a:t>The biofortification value chain is long.  Its not just a case of supply at step one, you have to cultivate and generate demand at every step and then meet that demand with supply at every step.  This truly is chain and if that supply and demand breaks down at any of these steps then scaling stalls, it can generate a bad reputation for the actors and the reputation of HarvestPlus and biofortification.  We will come on to more examples of how that has broken down but to continue our focus on this deliver model.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kern="100" dirty="0">
                <a:solidFill>
                  <a:srgbClr val="4472C4"/>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kern="100" dirty="0">
                <a:solidFill>
                  <a:srgbClr val="4472C4"/>
                </a:solidFill>
                <a:effectLst/>
                <a:latin typeface="Calibri" panose="020F0502020204030204" pitchFamily="34" charset="0"/>
                <a:ea typeface="Calibri" panose="020F0502020204030204" pitchFamily="34" charset="0"/>
                <a:cs typeface="Times New Roman" panose="02020603050405020304" pitchFamily="18" charset="0"/>
              </a:rPr>
              <a:t>A sequence of events, at each step of the value chain, carried out by subject matter experts in each area for soil, to seed, to grain, to food to the consumers plate.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kern="100" dirty="0">
                <a:solidFill>
                  <a:srgbClr val="4472C4"/>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kern="100" dirty="0">
                <a:solidFill>
                  <a:srgbClr val="4472C4"/>
                </a:solidFill>
                <a:effectLst/>
                <a:latin typeface="Calibri" panose="020F0502020204030204" pitchFamily="34" charset="0"/>
                <a:ea typeface="Calibri" panose="020F0502020204030204" pitchFamily="34" charset="0"/>
                <a:cs typeface="Times New Roman" panose="02020603050405020304" pitchFamily="18" charset="0"/>
              </a:rPr>
              <a:t>With the delivery model, the tools to enable the environment to policy inclusion, technical guides to food processors and importantly more recently the strategic use of technology and digitization to enable scale – a fortunate biproduct of the covid pandemic when we had to continue our work in a non contact environment.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kern="100" dirty="0">
                <a:solidFill>
                  <a:srgbClr val="4472C4"/>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kern="100" dirty="0">
                <a:solidFill>
                  <a:srgbClr val="4472C4"/>
                </a:solidFill>
                <a:effectLst/>
                <a:latin typeface="Calibri" panose="020F0502020204030204" pitchFamily="34" charset="0"/>
                <a:ea typeface="Calibri" panose="020F0502020204030204" pitchFamily="34" charset="0"/>
                <a:cs typeface="Times New Roman" panose="02020603050405020304" pitchFamily="18" charset="0"/>
              </a:rPr>
              <a:t>And then the scaling strategy – you have to remember that whilst the ambition was always the billion the HarvestPlus team we scaling without really appreciating the value of what they were doing –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kern="100" dirty="0">
                <a:solidFill>
                  <a:srgbClr val="4472C4"/>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kern="100" dirty="0">
                <a:solidFill>
                  <a:srgbClr val="4472C4"/>
                </a:solidFill>
                <a:effectLst/>
                <a:latin typeface="Calibri" panose="020F0502020204030204" pitchFamily="34" charset="0"/>
                <a:ea typeface="Calibri" panose="020F0502020204030204" pitchFamily="34" charset="0"/>
                <a:cs typeface="Times New Roman" panose="02020603050405020304" pitchFamily="18" charset="0"/>
              </a:rPr>
              <a:t>HarvestPlus were scaling before it was even a thing – There is the stepwise delivery model and then a scaling strategy that is applied on a country and crop basis. With membership such as this community of practice and scaling  experts like Katharina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kern="100" dirty="0">
                <a:solidFill>
                  <a:srgbClr val="4472C4"/>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solidFill>
                  <a:srgbClr val="4472C4"/>
                </a:solidFill>
                <a:effectLst/>
                <a:latin typeface="Calibri" panose="020F0502020204030204" pitchFamily="34" charset="0"/>
                <a:ea typeface="Calibri" panose="020F0502020204030204" pitchFamily="34" charset="0"/>
                <a:cs typeface="Times New Roman" panose="02020603050405020304" pitchFamily="18" charset="0"/>
              </a:rPr>
              <a:t>From introduction, of the seeds, to scaling of the seeds, grains and foods, to anchoring into the food system and then sustaining. This isn’t all happening in each market and each crop at the same time – the phase zinc rice is in Indonesia is very different to that of vitamin A casava in Nigeria.  Critical to note that this isn’t a linear process which we cant emphasize enough with Katharina will now explain more about</a:t>
            </a:r>
            <a:endParaRPr lang="en-US" dirty="0"/>
          </a:p>
        </p:txBody>
      </p:sp>
      <p:sp>
        <p:nvSpPr>
          <p:cNvPr id="4" name="Slide Number Placeholder 3"/>
          <p:cNvSpPr>
            <a:spLocks noGrp="1"/>
          </p:cNvSpPr>
          <p:nvPr>
            <p:ph type="sldNum" sz="quarter" idx="5"/>
          </p:nvPr>
        </p:nvSpPr>
        <p:spPr/>
        <p:txBody>
          <a:bodyPr/>
          <a:lstStyle/>
          <a:p>
            <a:fld id="{DEF95BB6-20C9-4FB0-A075-7CBF22BCADFB}" type="slidenum">
              <a:rPr lang="en-US" smtClean="0"/>
              <a:t>5</a:t>
            </a:fld>
            <a:endParaRPr lang="en-US"/>
          </a:p>
        </p:txBody>
      </p:sp>
    </p:spTree>
    <p:extLst>
      <p:ext uri="{BB962C8B-B14F-4D97-AF65-F5344CB8AC3E}">
        <p14:creationId xmlns:p14="http://schemas.microsoft.com/office/powerpoint/2010/main" val="42000742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Katharina </a:t>
            </a:r>
          </a:p>
          <a:p>
            <a:endParaRPr lang="en-US" dirty="0"/>
          </a:p>
        </p:txBody>
      </p:sp>
      <p:sp>
        <p:nvSpPr>
          <p:cNvPr id="4" name="Slide Number Placeholder 3"/>
          <p:cNvSpPr>
            <a:spLocks noGrp="1"/>
          </p:cNvSpPr>
          <p:nvPr>
            <p:ph type="sldNum" sz="quarter" idx="5"/>
          </p:nvPr>
        </p:nvSpPr>
        <p:spPr/>
        <p:txBody>
          <a:bodyPr/>
          <a:lstStyle/>
          <a:p>
            <a:fld id="{DEF95BB6-20C9-4FB0-A075-7CBF22BCADFB}" type="slidenum">
              <a:rPr lang="en-US" smtClean="0"/>
              <a:t>6</a:t>
            </a:fld>
            <a:endParaRPr lang="en-US"/>
          </a:p>
        </p:txBody>
      </p:sp>
    </p:spTree>
    <p:extLst>
      <p:ext uri="{BB962C8B-B14F-4D97-AF65-F5344CB8AC3E}">
        <p14:creationId xmlns:p14="http://schemas.microsoft.com/office/powerpoint/2010/main" val="8542313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While success can be reported by a range of indicators, today we want to concentrate on reach and market share. Reach shows the amount of people, individuals who access and consume biofortified crops. Market share describes the percentage of biofortified crops in the market as compared to non-biofortified, regular crops. </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In 2023 The HarvestPlus program will have reached 100 million consumers worldwide and that is a very conservative estimation. For every 100 people that eat on farm, 15 others will eat biofortified foods through purchasing from the market.</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When looking at the market share, it is perhaps relevant to mention that HarvestPlus has worked on just about 400 varieties of staple crops with focus regions in Africa and Asia Now in a way this is almost counterintuitive to the idea of scaling, because while we want to scale biofortified crops as a better alternative, the products in each country will differ, for example in multiplication rates, but also in usage. (Boiled cassava works better with a different variety. Drought prone areas work better with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Nyota</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beans, while wetter areas work better with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Faida</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or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Angaza</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beans). In the case of beans, some varieties are hardly distinguishable from non-biofortified beans. In the vit A crops the products differ in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colour</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but this will also need to be explained to consumers. Thirdly, the market price is often influenced by political or infrastructural settings as well as weather, and not only by market penetration and consumer willingness to pay. (The iPhone may be the same all over the globe, but food products are often slightly different even under the same brands - Coca Cola tastes slightly different in every country).</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Overall, the delivery model was refined from the summary of experiences and has proven successful over time, countries and crops. </a:t>
            </a:r>
          </a:p>
          <a:p>
            <a:r>
              <a:rPr lang="en-US" sz="1800" dirty="0">
                <a:effectLst/>
                <a:latin typeface="Calibri" panose="020F0502020204030204" pitchFamily="34" charset="0"/>
                <a:ea typeface="Calibri" panose="020F0502020204030204" pitchFamily="34" charset="0"/>
                <a:cs typeface="Times New Roman" panose="02020603050405020304" pitchFamily="18" charset="0"/>
              </a:rPr>
              <a:t>With a lot of variance in the product there is no ‘one size fits all’</a:t>
            </a:r>
            <a:endParaRPr lang="en-US" dirty="0"/>
          </a:p>
        </p:txBody>
      </p:sp>
      <p:sp>
        <p:nvSpPr>
          <p:cNvPr id="4" name="Slide Number Placeholder 3"/>
          <p:cNvSpPr>
            <a:spLocks noGrp="1"/>
          </p:cNvSpPr>
          <p:nvPr>
            <p:ph type="sldNum" sz="quarter" idx="5"/>
          </p:nvPr>
        </p:nvSpPr>
        <p:spPr/>
        <p:txBody>
          <a:bodyPr/>
          <a:lstStyle/>
          <a:p>
            <a:fld id="{DEF95BB6-20C9-4FB0-A075-7CBF22BCADFB}" type="slidenum">
              <a:rPr lang="en-US" smtClean="0"/>
              <a:t>7</a:t>
            </a:fld>
            <a:endParaRPr lang="en-US"/>
          </a:p>
        </p:txBody>
      </p:sp>
    </p:spTree>
    <p:extLst>
      <p:ext uri="{BB962C8B-B14F-4D97-AF65-F5344CB8AC3E}">
        <p14:creationId xmlns:p14="http://schemas.microsoft.com/office/powerpoint/2010/main" val="38321210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Seed – here are examples of commercially available seeds from all over the world </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r>
              <a:rPr lang="en-US" sz="1800" dirty="0">
                <a:effectLst/>
                <a:latin typeface="Calibri" panose="020F0502020204030204" pitchFamily="34" charset="0"/>
                <a:ea typeface="Calibri" panose="020F0502020204030204" pitchFamily="34" charset="0"/>
                <a:cs typeface="Times New Roman" panose="02020603050405020304" pitchFamily="18" charset="0"/>
              </a:rPr>
              <a:t>Seed is one of the most important objectives we are working on to avoid bottlenecks later in the value chain. We work with partners in research, breeding, National Agricultural Research Institutes responsible for testing and release and other partners to ensure that the seed reaches the seed producing companies in the public and private sector, and ultimately the farmers</a:t>
            </a:r>
            <a:endParaRPr lang="en-US" dirty="0"/>
          </a:p>
        </p:txBody>
      </p:sp>
      <p:sp>
        <p:nvSpPr>
          <p:cNvPr id="4" name="Slide Number Placeholder 3"/>
          <p:cNvSpPr>
            <a:spLocks noGrp="1"/>
          </p:cNvSpPr>
          <p:nvPr>
            <p:ph type="sldNum" sz="quarter" idx="5"/>
          </p:nvPr>
        </p:nvSpPr>
        <p:spPr/>
        <p:txBody>
          <a:bodyPr/>
          <a:lstStyle/>
          <a:p>
            <a:fld id="{DEF95BB6-20C9-4FB0-A075-7CBF22BCADFB}" type="slidenum">
              <a:rPr lang="en-US" smtClean="0"/>
              <a:t>8</a:t>
            </a:fld>
            <a:endParaRPr lang="en-US"/>
          </a:p>
        </p:txBody>
      </p:sp>
    </p:spTree>
    <p:extLst>
      <p:ext uri="{BB962C8B-B14F-4D97-AF65-F5344CB8AC3E}">
        <p14:creationId xmlns:p14="http://schemas.microsoft.com/office/powerpoint/2010/main" val="4982350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Likewise, the variety of foods produced from biofortified crops is increasing. By offering tasty and healthy foods, food producers not only help to popularize biofortified foods. More importantly, is that the offtake of stable volumes of biofortified crop are also an incentive for farmers to increase the quality of their crops, to formalize their buyer-seller relationships, and to increase their production volumes, for example by aggregating or cooperating in trading and sales. </a:t>
            </a:r>
          </a:p>
          <a:p>
            <a:pPr marL="0" marR="0">
              <a:lnSpc>
                <a:spcPct val="107000"/>
              </a:lnSpc>
              <a:spcBef>
                <a:spcPts val="0"/>
              </a:spcBef>
              <a:spcAft>
                <a:spcPts val="800"/>
              </a:spcAf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a:t>
            </a:r>
          </a:p>
          <a:p>
            <a:r>
              <a:rPr lang="en-US" sz="1200" dirty="0">
                <a:effectLst/>
                <a:latin typeface="Calibri" panose="020F0502020204030204" pitchFamily="34" charset="0"/>
                <a:ea typeface="Calibri" panose="020F0502020204030204" pitchFamily="34" charset="0"/>
                <a:cs typeface="Times New Roman" panose="02020603050405020304" pitchFamily="18" charset="0"/>
              </a:rPr>
              <a:t>If we want to add a word on gender: While seed production is still very much a man’s world, the biofortified food production is very much not </a:t>
            </a:r>
            <a:endParaRPr lang="en-US" dirty="0"/>
          </a:p>
        </p:txBody>
      </p:sp>
      <p:sp>
        <p:nvSpPr>
          <p:cNvPr id="4" name="Slide Number Placeholder 3"/>
          <p:cNvSpPr>
            <a:spLocks noGrp="1"/>
          </p:cNvSpPr>
          <p:nvPr>
            <p:ph type="sldNum" sz="quarter" idx="5"/>
          </p:nvPr>
        </p:nvSpPr>
        <p:spPr/>
        <p:txBody>
          <a:bodyPr/>
          <a:lstStyle/>
          <a:p>
            <a:fld id="{DEF95BB6-20C9-4FB0-A075-7CBF22BCADFB}" type="slidenum">
              <a:rPr lang="en-US" smtClean="0"/>
              <a:t>9</a:t>
            </a:fld>
            <a:endParaRPr lang="en-US"/>
          </a:p>
        </p:txBody>
      </p:sp>
    </p:spTree>
    <p:extLst>
      <p:ext uri="{BB962C8B-B14F-4D97-AF65-F5344CB8AC3E}">
        <p14:creationId xmlns:p14="http://schemas.microsoft.com/office/powerpoint/2010/main" val="33444245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1.png"/><Relationship Id="rId5" Type="http://schemas.openxmlformats.org/officeDocument/2006/relationships/image" Target="../media/image2.emf"/><Relationship Id="rId4" Type="http://schemas.openxmlformats.org/officeDocument/2006/relationships/oleObject" Target="../embeddings/oleObject1.bin"/></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2.xml"/><Relationship Id="rId4" Type="http://schemas.openxmlformats.org/officeDocument/2006/relationships/image" Target="../media/image6.jpe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2.xml"/><Relationship Id="rId4" Type="http://schemas.openxmlformats.org/officeDocument/2006/relationships/image" Target="../media/image7.jpe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2.xml"/><Relationship Id="rId4" Type="http://schemas.openxmlformats.org/officeDocument/2006/relationships/image" Target="../media/image8.jpe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2.xml"/><Relationship Id="rId4" Type="http://schemas.openxmlformats.org/officeDocument/2006/relationships/image" Target="../media/image9.jpe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6F531-B9F9-4B08-AE28-5F6F3D5B73B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C4F0372-B642-4F13-9577-08A76D34FB8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3A2163A-D3F9-400C-A236-182DB05E0A13}"/>
              </a:ext>
            </a:extLst>
          </p:cNvPr>
          <p:cNvSpPr>
            <a:spLocks noGrp="1"/>
          </p:cNvSpPr>
          <p:nvPr>
            <p:ph type="dt" sz="half" idx="10"/>
          </p:nvPr>
        </p:nvSpPr>
        <p:spPr/>
        <p:txBody>
          <a:bodyPr/>
          <a:lstStyle/>
          <a:p>
            <a:fld id="{57AB5D11-42F5-41CC-A0FB-72521E108CCA}" type="datetimeFigureOut">
              <a:rPr lang="en-US" smtClean="0"/>
              <a:t>6/19/2023</a:t>
            </a:fld>
            <a:endParaRPr lang="en-US"/>
          </a:p>
        </p:txBody>
      </p:sp>
      <p:sp>
        <p:nvSpPr>
          <p:cNvPr id="5" name="Footer Placeholder 4">
            <a:extLst>
              <a:ext uri="{FF2B5EF4-FFF2-40B4-BE49-F238E27FC236}">
                <a16:creationId xmlns:a16="http://schemas.microsoft.com/office/drawing/2014/main" id="{D0E76154-1727-4FD7-8132-4377F58BE8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103288-454C-4356-9534-9F31771277CB}"/>
              </a:ext>
            </a:extLst>
          </p:cNvPr>
          <p:cNvSpPr>
            <a:spLocks noGrp="1"/>
          </p:cNvSpPr>
          <p:nvPr>
            <p:ph type="sldNum" sz="quarter" idx="12"/>
          </p:nvPr>
        </p:nvSpPr>
        <p:spPr/>
        <p:txBody>
          <a:bodyPr/>
          <a:lstStyle/>
          <a:p>
            <a:fld id="{D9DB42F1-C45F-4071-82CB-CE6EFB03CB86}" type="slidenum">
              <a:rPr lang="en-US" smtClean="0"/>
              <a:t>‹#›</a:t>
            </a:fld>
            <a:endParaRPr lang="en-US"/>
          </a:p>
        </p:txBody>
      </p:sp>
    </p:spTree>
    <p:extLst>
      <p:ext uri="{BB962C8B-B14F-4D97-AF65-F5344CB8AC3E}">
        <p14:creationId xmlns:p14="http://schemas.microsoft.com/office/powerpoint/2010/main" val="16353649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2F72F-3487-43F2-BA75-E41A2460F23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576E1A4-9199-433F-AB83-5CCA9A450C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64E2D0-D35E-4CD5-88F5-017DBE454A1C}"/>
              </a:ext>
            </a:extLst>
          </p:cNvPr>
          <p:cNvSpPr>
            <a:spLocks noGrp="1"/>
          </p:cNvSpPr>
          <p:nvPr>
            <p:ph type="dt" sz="half" idx="10"/>
          </p:nvPr>
        </p:nvSpPr>
        <p:spPr/>
        <p:txBody>
          <a:bodyPr/>
          <a:lstStyle/>
          <a:p>
            <a:fld id="{57AB5D11-42F5-41CC-A0FB-72521E108CCA}" type="datetimeFigureOut">
              <a:rPr lang="en-US" smtClean="0"/>
              <a:t>6/19/2023</a:t>
            </a:fld>
            <a:endParaRPr lang="en-US"/>
          </a:p>
        </p:txBody>
      </p:sp>
      <p:sp>
        <p:nvSpPr>
          <p:cNvPr id="5" name="Footer Placeholder 4">
            <a:extLst>
              <a:ext uri="{FF2B5EF4-FFF2-40B4-BE49-F238E27FC236}">
                <a16:creationId xmlns:a16="http://schemas.microsoft.com/office/drawing/2014/main" id="{F71FF59C-7ABB-4F52-AAA2-51415BA913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B4765A-7775-41CA-A415-FE6498014A5E}"/>
              </a:ext>
            </a:extLst>
          </p:cNvPr>
          <p:cNvSpPr>
            <a:spLocks noGrp="1"/>
          </p:cNvSpPr>
          <p:nvPr>
            <p:ph type="sldNum" sz="quarter" idx="12"/>
          </p:nvPr>
        </p:nvSpPr>
        <p:spPr/>
        <p:txBody>
          <a:bodyPr/>
          <a:lstStyle/>
          <a:p>
            <a:fld id="{D9DB42F1-C45F-4071-82CB-CE6EFB03CB86}" type="slidenum">
              <a:rPr lang="en-US" smtClean="0"/>
              <a:t>‹#›</a:t>
            </a:fld>
            <a:endParaRPr lang="en-US"/>
          </a:p>
        </p:txBody>
      </p:sp>
    </p:spTree>
    <p:extLst>
      <p:ext uri="{BB962C8B-B14F-4D97-AF65-F5344CB8AC3E}">
        <p14:creationId xmlns:p14="http://schemas.microsoft.com/office/powerpoint/2010/main" val="41375638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9ECAB32-21B4-4615-B4BC-C4ACF7326CB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6AAE425-60B1-498C-83F2-68A0574C408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BD657B-CD9F-4FAC-AC4A-B98B390D4260}"/>
              </a:ext>
            </a:extLst>
          </p:cNvPr>
          <p:cNvSpPr>
            <a:spLocks noGrp="1"/>
          </p:cNvSpPr>
          <p:nvPr>
            <p:ph type="dt" sz="half" idx="10"/>
          </p:nvPr>
        </p:nvSpPr>
        <p:spPr/>
        <p:txBody>
          <a:bodyPr/>
          <a:lstStyle/>
          <a:p>
            <a:fld id="{57AB5D11-42F5-41CC-A0FB-72521E108CCA}" type="datetimeFigureOut">
              <a:rPr lang="en-US" smtClean="0"/>
              <a:t>6/19/2023</a:t>
            </a:fld>
            <a:endParaRPr lang="en-US"/>
          </a:p>
        </p:txBody>
      </p:sp>
      <p:sp>
        <p:nvSpPr>
          <p:cNvPr id="5" name="Footer Placeholder 4">
            <a:extLst>
              <a:ext uri="{FF2B5EF4-FFF2-40B4-BE49-F238E27FC236}">
                <a16:creationId xmlns:a16="http://schemas.microsoft.com/office/drawing/2014/main" id="{1AD08FC9-E3D7-4766-8B06-E31DAEDDE9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D23E31-0545-4003-B292-FD28A6B6D0B3}"/>
              </a:ext>
            </a:extLst>
          </p:cNvPr>
          <p:cNvSpPr>
            <a:spLocks noGrp="1"/>
          </p:cNvSpPr>
          <p:nvPr>
            <p:ph type="sldNum" sz="quarter" idx="12"/>
          </p:nvPr>
        </p:nvSpPr>
        <p:spPr/>
        <p:txBody>
          <a:bodyPr/>
          <a:lstStyle/>
          <a:p>
            <a:fld id="{D9DB42F1-C45F-4071-82CB-CE6EFB03CB86}" type="slidenum">
              <a:rPr lang="en-US" smtClean="0"/>
              <a:t>‹#›</a:t>
            </a:fld>
            <a:endParaRPr lang="en-US"/>
          </a:p>
        </p:txBody>
      </p:sp>
    </p:spTree>
    <p:extLst>
      <p:ext uri="{BB962C8B-B14F-4D97-AF65-F5344CB8AC3E}">
        <p14:creationId xmlns:p14="http://schemas.microsoft.com/office/powerpoint/2010/main" val="27458344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7_Titel en object">
    <p:spTree>
      <p:nvGrpSpPr>
        <p:cNvPr id="1" name=""/>
        <p:cNvGrpSpPr/>
        <p:nvPr/>
      </p:nvGrpSpPr>
      <p:grpSpPr>
        <a:xfrm>
          <a:off x="0" y="0"/>
          <a:ext cx="0" cy="0"/>
          <a:chOff x="0" y="0"/>
          <a:chExt cx="0" cy="0"/>
        </a:xfrm>
      </p:grpSpPr>
      <p:graphicFrame>
        <p:nvGraphicFramePr>
          <p:cNvPr id="4" name="Objeto 3" hidden="1">
            <a:extLst>
              <a:ext uri="{FF2B5EF4-FFF2-40B4-BE49-F238E27FC236}">
                <a16:creationId xmlns:a16="http://schemas.microsoft.com/office/drawing/2014/main" id="{5E555780-C769-458E-83E7-A3283610BD4C}"/>
              </a:ext>
            </a:extLst>
          </p:cNvPr>
          <p:cNvGraphicFramePr>
            <a:graphicFrameLocks noChangeAspect="1"/>
          </p:cNvGraphicFramePr>
          <p:nvPr userDrawn="1">
            <p:custDataLst>
              <p:tags r:id="rId1"/>
            </p:custDataLst>
            <p:extLst>
              <p:ext uri="{D42A27DB-BD31-4B8C-83A1-F6EECF244321}">
                <p14:modId xmlns:p14="http://schemas.microsoft.com/office/powerpoint/2010/main" val="353816536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592" imgH="595" progId="TCLayout.ActiveDocument.1">
                  <p:embed/>
                </p:oleObj>
              </mc:Choice>
              <mc:Fallback>
                <p:oleObj name="think-cell Slide" r:id="rId4" imgW="592" imgH="595" progId="TCLayout.ActiveDocument.1">
                  <p:embed/>
                  <p:pic>
                    <p:nvPicPr>
                      <p:cNvPr id="4" name="Objeto 3" hidden="1">
                        <a:extLst>
                          <a:ext uri="{FF2B5EF4-FFF2-40B4-BE49-F238E27FC236}">
                            <a16:creationId xmlns:a16="http://schemas.microsoft.com/office/drawing/2014/main" id="{5E555780-C769-458E-83E7-A3283610BD4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ángulo 2" hidden="1">
            <a:extLst>
              <a:ext uri="{FF2B5EF4-FFF2-40B4-BE49-F238E27FC236}">
                <a16:creationId xmlns:a16="http://schemas.microsoft.com/office/drawing/2014/main" id="{F6F0D3F1-C06C-488F-B5A9-A396382FBA12}"/>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100000"/>
              </a:lnSpc>
              <a:spcBef>
                <a:spcPct val="0"/>
              </a:spcBef>
              <a:spcAft>
                <a:spcPct val="0"/>
              </a:spcAft>
            </a:pPr>
            <a:endParaRPr lang="en-US" sz="2400" b="0" i="0" baseline="0">
              <a:latin typeface="Calibri Light" panose="020F0302020204030204" pitchFamily="34" charset="0"/>
              <a:ea typeface="+mj-ea"/>
              <a:cs typeface="Calibri" panose="020F0502020204030204" pitchFamily="34" charset="0"/>
              <a:sym typeface="Calibri Light" panose="020F0302020204030204" pitchFamily="34" charset="0"/>
            </a:endParaRPr>
          </a:p>
        </p:txBody>
      </p:sp>
      <p:sp>
        <p:nvSpPr>
          <p:cNvPr id="5" name="Tijdelijke aanduiding voor dianummer 5"/>
          <p:cNvSpPr>
            <a:spLocks noGrp="1"/>
          </p:cNvSpPr>
          <p:nvPr>
            <p:ph type="sldNum" sz="quarter" idx="11"/>
          </p:nvPr>
        </p:nvSpPr>
        <p:spPr/>
        <p:txBody>
          <a:bodyPr/>
          <a:lstStyle>
            <a:lvl1pPr>
              <a:defRPr/>
            </a:lvl1pPr>
          </a:lstStyle>
          <a:p>
            <a:pPr>
              <a:defRPr/>
            </a:pPr>
            <a:fld id="{3511AAAD-EF1E-485F-855C-0391DFBF607C}" type="slidenum">
              <a:rPr lang="en-US" smtClean="0"/>
              <a:pPr>
                <a:defRPr/>
              </a:pPr>
              <a:t>‹#›</a:t>
            </a:fld>
            <a:endParaRPr lang="en-US"/>
          </a:p>
        </p:txBody>
      </p:sp>
      <p:sp>
        <p:nvSpPr>
          <p:cNvPr id="7" name="Rectangle 6">
            <a:extLst>
              <a:ext uri="{FF2B5EF4-FFF2-40B4-BE49-F238E27FC236}">
                <a16:creationId xmlns:a16="http://schemas.microsoft.com/office/drawing/2014/main" id="{603225D2-4C22-6CFD-B4EB-D50193160F75}"/>
              </a:ext>
            </a:extLst>
          </p:cNvPr>
          <p:cNvSpPr/>
          <p:nvPr userDrawn="1"/>
        </p:nvSpPr>
        <p:spPr>
          <a:xfrm>
            <a:off x="2320413" y="-2"/>
            <a:ext cx="9871587" cy="402905"/>
          </a:xfrm>
          <a:prstGeom prst="rect">
            <a:avLst/>
          </a:prstGeom>
          <a:solidFill>
            <a:srgbClr val="004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close up of a logo&#10;&#10;Description automatically generated">
            <a:extLst>
              <a:ext uri="{FF2B5EF4-FFF2-40B4-BE49-F238E27FC236}">
                <a16:creationId xmlns:a16="http://schemas.microsoft.com/office/drawing/2014/main" id="{7CDD0A1F-530E-1C33-9B7C-97D41ED96F12}"/>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275362" y="209632"/>
            <a:ext cx="1762159" cy="193269"/>
          </a:xfrm>
          <a:prstGeom prst="rect">
            <a:avLst/>
          </a:prstGeom>
        </p:spPr>
      </p:pic>
      <p:sp>
        <p:nvSpPr>
          <p:cNvPr id="9" name="Rectangle 8">
            <a:extLst>
              <a:ext uri="{FF2B5EF4-FFF2-40B4-BE49-F238E27FC236}">
                <a16:creationId xmlns:a16="http://schemas.microsoft.com/office/drawing/2014/main" id="{154BC0D6-FA7E-3FFE-7BE1-C731D686B19B}"/>
              </a:ext>
            </a:extLst>
          </p:cNvPr>
          <p:cNvSpPr/>
          <p:nvPr userDrawn="1"/>
        </p:nvSpPr>
        <p:spPr>
          <a:xfrm>
            <a:off x="11789664" y="-2"/>
            <a:ext cx="402336" cy="402903"/>
          </a:xfrm>
          <a:prstGeom prst="rect">
            <a:avLst/>
          </a:prstGeom>
          <a:solidFill>
            <a:srgbClr val="78A2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904054203"/>
      </p:ext>
    </p:extLst>
  </p:cSld>
  <p:clrMapOvr>
    <a:masterClrMapping/>
  </p:clrMapOvr>
  <p:extLst>
    <p:ext uri="{DCECCB84-F9BA-43D5-87BE-67443E8EF086}">
      <p15:sldGuideLst xmlns:p15="http://schemas.microsoft.com/office/powerpoint/2012/main">
        <p15:guide id="1" pos="393">
          <p15:clr>
            <a:srgbClr val="FBAE40"/>
          </p15:clr>
        </p15:guide>
        <p15:guide id="2" pos="7287">
          <p15:clr>
            <a:srgbClr val="FBAE40"/>
          </p15:clr>
        </p15:guide>
        <p15:guide id="3" orient="horz" pos="709">
          <p15:clr>
            <a:srgbClr val="FBAE40"/>
          </p15:clr>
        </p15:guide>
        <p15:guide id="4" orient="horz" pos="1003">
          <p15:clr>
            <a:srgbClr val="FBAE40"/>
          </p15:clr>
        </p15:guide>
        <p15:guide id="5" orient="horz" pos="164">
          <p15:clr>
            <a:srgbClr val="FBAE40"/>
          </p15:clr>
        </p15:guide>
        <p15:guide id="6" orient="horz" pos="386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789B70D-A75E-4A05-82A1-F38D64E7B79B}"/>
              </a:ext>
            </a:extLst>
          </p:cNvPr>
          <p:cNvSpPr txBox="1"/>
          <p:nvPr userDrawn="1"/>
        </p:nvSpPr>
        <p:spPr>
          <a:xfrm>
            <a:off x="607799" y="5839222"/>
            <a:ext cx="4257106" cy="523220"/>
          </a:xfrm>
          <a:prstGeom prst="rect">
            <a:avLst/>
          </a:prstGeom>
          <a:noFill/>
        </p:spPr>
        <p:txBody>
          <a:bodyPr wrap="square" rtlCol="0">
            <a:spAutoFit/>
          </a:bodyPr>
          <a:lstStyle/>
          <a:p>
            <a:r>
              <a:rPr lang="en-US" sz="2800" dirty="0">
                <a:solidFill>
                  <a:srgbClr val="004785"/>
                </a:solidFill>
                <a:latin typeface="Arial Black" panose="020B0A04020102020204" pitchFamily="34" charset="0"/>
              </a:rPr>
              <a:t>HarvestPlus.org</a:t>
            </a:r>
          </a:p>
        </p:txBody>
      </p:sp>
      <p:pic>
        <p:nvPicPr>
          <p:cNvPr id="2" name="Picture 1" descr="Logo, company name&#10;&#10;Description automatically generated">
            <a:extLst>
              <a:ext uri="{FF2B5EF4-FFF2-40B4-BE49-F238E27FC236}">
                <a16:creationId xmlns:a16="http://schemas.microsoft.com/office/drawing/2014/main" id="{B8830F0A-937B-333C-0DB2-4FFD28DA405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86964" y="5171440"/>
            <a:ext cx="3605237" cy="1812224"/>
          </a:xfrm>
          <a:prstGeom prst="rect">
            <a:avLst/>
          </a:prstGeom>
        </p:spPr>
      </p:pic>
    </p:spTree>
    <p:extLst>
      <p:ext uri="{BB962C8B-B14F-4D97-AF65-F5344CB8AC3E}">
        <p14:creationId xmlns:p14="http://schemas.microsoft.com/office/powerpoint/2010/main" val="42827792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9">
            <a:extLst>
              <a:ext uri="{FF2B5EF4-FFF2-40B4-BE49-F238E27FC236}">
                <a16:creationId xmlns:a16="http://schemas.microsoft.com/office/drawing/2014/main" id="{53DBD5F8-01BF-4DF9-A45B-7F9EA1CFFD5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auto">
          <a:xfrm>
            <a:off x="7935987" y="5585329"/>
            <a:ext cx="1132606" cy="969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9217AC9D-4F52-430C-BF31-EBEB38EB437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802166" y="5616329"/>
            <a:ext cx="1938012" cy="969007"/>
          </a:xfrm>
          <a:prstGeom prst="rect">
            <a:avLst/>
          </a:prstGeom>
        </p:spPr>
      </p:pic>
      <p:sp>
        <p:nvSpPr>
          <p:cNvPr id="7" name="TextBox 6">
            <a:extLst>
              <a:ext uri="{FF2B5EF4-FFF2-40B4-BE49-F238E27FC236}">
                <a16:creationId xmlns:a16="http://schemas.microsoft.com/office/drawing/2014/main" id="{647CEF13-6D74-465E-AC65-EB183004D2EC}"/>
              </a:ext>
            </a:extLst>
          </p:cNvPr>
          <p:cNvSpPr txBox="1"/>
          <p:nvPr userDrawn="1"/>
        </p:nvSpPr>
        <p:spPr>
          <a:xfrm>
            <a:off x="607799" y="5839222"/>
            <a:ext cx="4257106" cy="523220"/>
          </a:xfrm>
          <a:prstGeom prst="rect">
            <a:avLst/>
          </a:prstGeom>
          <a:noFill/>
        </p:spPr>
        <p:txBody>
          <a:bodyPr wrap="square" rtlCol="0">
            <a:spAutoFit/>
          </a:bodyPr>
          <a:lstStyle/>
          <a:p>
            <a:r>
              <a:rPr lang="en-US" sz="2800" dirty="0">
                <a:solidFill>
                  <a:srgbClr val="004785"/>
                </a:solidFill>
                <a:latin typeface="Arial Black" panose="020B0A04020102020204" pitchFamily="34" charset="0"/>
              </a:rPr>
              <a:t>HarvestPlus.org</a:t>
            </a:r>
          </a:p>
        </p:txBody>
      </p:sp>
      <p:pic>
        <p:nvPicPr>
          <p:cNvPr id="8" name="Picture 7" descr="A picture containing blue, man, standing&#10;&#10;Description automatically generated">
            <a:extLst>
              <a:ext uri="{FF2B5EF4-FFF2-40B4-BE49-F238E27FC236}">
                <a16:creationId xmlns:a16="http://schemas.microsoft.com/office/drawing/2014/main" id="{99C0FB3D-BB8A-418C-AA65-2045CCDF4592}"/>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3048" y="0"/>
            <a:ext cx="12188952" cy="5212080"/>
          </a:xfrm>
          <a:prstGeom prst="rect">
            <a:avLst/>
          </a:prstGeom>
        </p:spPr>
      </p:pic>
    </p:spTree>
    <p:extLst>
      <p:ext uri="{BB962C8B-B14F-4D97-AF65-F5344CB8AC3E}">
        <p14:creationId xmlns:p14="http://schemas.microsoft.com/office/powerpoint/2010/main" val="26855495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5" name="Picture 9">
            <a:extLst>
              <a:ext uri="{FF2B5EF4-FFF2-40B4-BE49-F238E27FC236}">
                <a16:creationId xmlns:a16="http://schemas.microsoft.com/office/drawing/2014/main" id="{8E4EEC02-DFD3-45AD-A13D-AF10ED429BB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auto">
          <a:xfrm>
            <a:off x="7935987" y="5465664"/>
            <a:ext cx="1132606" cy="969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67749752-662B-48CE-BE9C-A8499A1B8E3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802166" y="5616329"/>
            <a:ext cx="1938012" cy="969007"/>
          </a:xfrm>
          <a:prstGeom prst="rect">
            <a:avLst/>
          </a:prstGeom>
        </p:spPr>
      </p:pic>
      <p:pic>
        <p:nvPicPr>
          <p:cNvPr id="10" name="Picture 9" descr="A picture containing holding, man, hat, wearing&#10;&#10;Description automatically generated">
            <a:extLst>
              <a:ext uri="{FF2B5EF4-FFF2-40B4-BE49-F238E27FC236}">
                <a16:creationId xmlns:a16="http://schemas.microsoft.com/office/drawing/2014/main" id="{1406676D-38EA-49F5-BEA7-7B2514FF188E}"/>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3048" y="0"/>
            <a:ext cx="12188952" cy="5212080"/>
          </a:xfrm>
          <a:prstGeom prst="rect">
            <a:avLst/>
          </a:prstGeom>
        </p:spPr>
      </p:pic>
      <p:sp>
        <p:nvSpPr>
          <p:cNvPr id="11" name="TextBox 10">
            <a:extLst>
              <a:ext uri="{FF2B5EF4-FFF2-40B4-BE49-F238E27FC236}">
                <a16:creationId xmlns:a16="http://schemas.microsoft.com/office/drawing/2014/main" id="{91AF16F2-47E3-4C8E-B4B3-C2E98A041D23}"/>
              </a:ext>
            </a:extLst>
          </p:cNvPr>
          <p:cNvSpPr txBox="1"/>
          <p:nvPr userDrawn="1"/>
        </p:nvSpPr>
        <p:spPr>
          <a:xfrm>
            <a:off x="607799" y="5839222"/>
            <a:ext cx="4257106" cy="523220"/>
          </a:xfrm>
          <a:prstGeom prst="rect">
            <a:avLst/>
          </a:prstGeom>
          <a:noFill/>
        </p:spPr>
        <p:txBody>
          <a:bodyPr wrap="square" rtlCol="0">
            <a:spAutoFit/>
          </a:bodyPr>
          <a:lstStyle/>
          <a:p>
            <a:r>
              <a:rPr lang="en-US" sz="2800" dirty="0">
                <a:solidFill>
                  <a:srgbClr val="004785"/>
                </a:solidFill>
                <a:latin typeface="Arial Black" panose="020B0A04020102020204" pitchFamily="34" charset="0"/>
              </a:rPr>
              <a:t>HarvestPlus.org</a:t>
            </a:r>
          </a:p>
        </p:txBody>
      </p:sp>
    </p:spTree>
    <p:extLst>
      <p:ext uri="{BB962C8B-B14F-4D97-AF65-F5344CB8AC3E}">
        <p14:creationId xmlns:p14="http://schemas.microsoft.com/office/powerpoint/2010/main" val="39494630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9">
            <a:extLst>
              <a:ext uri="{FF2B5EF4-FFF2-40B4-BE49-F238E27FC236}">
                <a16:creationId xmlns:a16="http://schemas.microsoft.com/office/drawing/2014/main" id="{F2485FD2-1B74-4115-ACAB-2B62D58DFAD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auto">
          <a:xfrm>
            <a:off x="7935987" y="5465664"/>
            <a:ext cx="1132606" cy="969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C9687D18-0CEC-4DE2-A5F7-43B4E3E4557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802166" y="5616329"/>
            <a:ext cx="1938012" cy="969007"/>
          </a:xfrm>
          <a:prstGeom prst="rect">
            <a:avLst/>
          </a:prstGeom>
        </p:spPr>
      </p:pic>
      <p:pic>
        <p:nvPicPr>
          <p:cNvPr id="9" name="Picture 8" descr="A picture containing person, sitting, young, baby&#10;&#10;Description automatically generated">
            <a:extLst>
              <a:ext uri="{FF2B5EF4-FFF2-40B4-BE49-F238E27FC236}">
                <a16:creationId xmlns:a16="http://schemas.microsoft.com/office/drawing/2014/main" id="{4254F95E-3107-4283-A7B9-46521298DA47}"/>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0" y="0"/>
            <a:ext cx="12188952" cy="5212080"/>
          </a:xfrm>
          <a:prstGeom prst="rect">
            <a:avLst/>
          </a:prstGeom>
        </p:spPr>
      </p:pic>
      <p:sp>
        <p:nvSpPr>
          <p:cNvPr id="10" name="TextBox 9">
            <a:extLst>
              <a:ext uri="{FF2B5EF4-FFF2-40B4-BE49-F238E27FC236}">
                <a16:creationId xmlns:a16="http://schemas.microsoft.com/office/drawing/2014/main" id="{7789B70D-A75E-4A05-82A1-F38D64E7B79B}"/>
              </a:ext>
            </a:extLst>
          </p:cNvPr>
          <p:cNvSpPr txBox="1"/>
          <p:nvPr userDrawn="1"/>
        </p:nvSpPr>
        <p:spPr>
          <a:xfrm>
            <a:off x="607799" y="5839222"/>
            <a:ext cx="4257106" cy="523220"/>
          </a:xfrm>
          <a:prstGeom prst="rect">
            <a:avLst/>
          </a:prstGeom>
          <a:noFill/>
        </p:spPr>
        <p:txBody>
          <a:bodyPr wrap="square" rtlCol="0">
            <a:spAutoFit/>
          </a:bodyPr>
          <a:lstStyle/>
          <a:p>
            <a:r>
              <a:rPr lang="en-US" sz="2800" dirty="0">
                <a:solidFill>
                  <a:srgbClr val="004785"/>
                </a:solidFill>
                <a:latin typeface="Arial Black" panose="020B0A04020102020204" pitchFamily="34" charset="0"/>
              </a:rPr>
              <a:t>HarvestPlus.org</a:t>
            </a:r>
          </a:p>
        </p:txBody>
      </p:sp>
    </p:spTree>
    <p:extLst>
      <p:ext uri="{BB962C8B-B14F-4D97-AF65-F5344CB8AC3E}">
        <p14:creationId xmlns:p14="http://schemas.microsoft.com/office/powerpoint/2010/main" val="5798556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8" name="Picture 9">
            <a:extLst>
              <a:ext uri="{FF2B5EF4-FFF2-40B4-BE49-F238E27FC236}">
                <a16:creationId xmlns:a16="http://schemas.microsoft.com/office/drawing/2014/main" id="{B25ED432-F4DD-4072-9822-DDD5219C23F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auto">
          <a:xfrm>
            <a:off x="7935987" y="5465664"/>
            <a:ext cx="1132606" cy="969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8316596C-1459-49CE-A5E3-68483810E94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802166" y="5616329"/>
            <a:ext cx="1938012" cy="969007"/>
          </a:xfrm>
          <a:prstGeom prst="rect">
            <a:avLst/>
          </a:prstGeom>
        </p:spPr>
      </p:pic>
      <p:pic>
        <p:nvPicPr>
          <p:cNvPr id="10" name="Picture 9" descr="A picture containing grass, food, flower&#10;&#10;Description automatically generated">
            <a:extLst>
              <a:ext uri="{FF2B5EF4-FFF2-40B4-BE49-F238E27FC236}">
                <a16:creationId xmlns:a16="http://schemas.microsoft.com/office/drawing/2014/main" id="{C4DD4120-2C0C-461F-918C-C2063ECC869E}"/>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524" y="0"/>
            <a:ext cx="12188952" cy="5212080"/>
          </a:xfrm>
          <a:prstGeom prst="rect">
            <a:avLst/>
          </a:prstGeom>
        </p:spPr>
      </p:pic>
      <p:sp>
        <p:nvSpPr>
          <p:cNvPr id="11" name="TextBox 10">
            <a:extLst>
              <a:ext uri="{FF2B5EF4-FFF2-40B4-BE49-F238E27FC236}">
                <a16:creationId xmlns:a16="http://schemas.microsoft.com/office/drawing/2014/main" id="{EAFD8A37-0B08-4102-8F66-1E8354678097}"/>
              </a:ext>
            </a:extLst>
          </p:cNvPr>
          <p:cNvSpPr txBox="1"/>
          <p:nvPr userDrawn="1"/>
        </p:nvSpPr>
        <p:spPr>
          <a:xfrm>
            <a:off x="607799" y="5839222"/>
            <a:ext cx="4257106" cy="523220"/>
          </a:xfrm>
          <a:prstGeom prst="rect">
            <a:avLst/>
          </a:prstGeom>
          <a:noFill/>
        </p:spPr>
        <p:txBody>
          <a:bodyPr wrap="square" rtlCol="0">
            <a:spAutoFit/>
          </a:bodyPr>
          <a:lstStyle/>
          <a:p>
            <a:r>
              <a:rPr lang="en-US" sz="2800" dirty="0">
                <a:solidFill>
                  <a:srgbClr val="004785"/>
                </a:solidFill>
                <a:latin typeface="Arial Black" panose="020B0A04020102020204" pitchFamily="34" charset="0"/>
              </a:rPr>
              <a:t>HarvestPlus.org</a:t>
            </a:r>
          </a:p>
        </p:txBody>
      </p:sp>
    </p:spTree>
    <p:extLst>
      <p:ext uri="{BB962C8B-B14F-4D97-AF65-F5344CB8AC3E}">
        <p14:creationId xmlns:p14="http://schemas.microsoft.com/office/powerpoint/2010/main" val="36681591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9EB31E-B470-45D3-A411-FEC22E13A343}"/>
              </a:ext>
            </a:extLst>
          </p:cNvPr>
          <p:cNvSpPr>
            <a:spLocks noGrp="1"/>
          </p:cNvSpPr>
          <p:nvPr>
            <p:ph type="title"/>
          </p:nvPr>
        </p:nvSpPr>
        <p:spPr>
          <a:xfrm>
            <a:off x="839788" y="365125"/>
            <a:ext cx="10515600" cy="1325563"/>
          </a:xfrm>
        </p:spPr>
        <p:txBody>
          <a:bodyPr/>
          <a:lstStyle>
            <a:lvl1pPr>
              <a:defRPr>
                <a:solidFill>
                  <a:schemeClr val="accent1"/>
                </a:solidFill>
                <a:latin typeface="Arial Black" panose="020B0A04020102020204" pitchFamily="34"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7D305E5B-AC23-4879-B9E7-05790D6FD3D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0250DFF-9D79-40BB-8186-05D9E839380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6DF65A1-40BA-48F0-A35D-876BF23E366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896D1C6-40D6-4C10-9C81-8788287FBB0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93A8144-1E02-4BAA-8442-DED1EEB938D8}"/>
              </a:ext>
            </a:extLst>
          </p:cNvPr>
          <p:cNvSpPr>
            <a:spLocks noGrp="1"/>
          </p:cNvSpPr>
          <p:nvPr>
            <p:ph type="dt" sz="half" idx="10"/>
          </p:nvPr>
        </p:nvSpPr>
        <p:spPr/>
        <p:txBody>
          <a:bodyPr/>
          <a:lstStyle/>
          <a:p>
            <a:fld id="{84F71ED5-F34E-4F8F-A675-7023B03C78EF}" type="datetimeFigureOut">
              <a:rPr lang="en-US" smtClean="0"/>
              <a:t>6/19/2023</a:t>
            </a:fld>
            <a:endParaRPr lang="en-US" dirty="0"/>
          </a:p>
        </p:txBody>
      </p:sp>
      <p:sp>
        <p:nvSpPr>
          <p:cNvPr id="8" name="Footer Placeholder 7">
            <a:extLst>
              <a:ext uri="{FF2B5EF4-FFF2-40B4-BE49-F238E27FC236}">
                <a16:creationId xmlns:a16="http://schemas.microsoft.com/office/drawing/2014/main" id="{48B8E767-94DF-4789-BD2D-9639589B441A}"/>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2F2C4632-DC8A-4B32-998A-A31A0108F4C0}"/>
              </a:ext>
            </a:extLst>
          </p:cNvPr>
          <p:cNvSpPr>
            <a:spLocks noGrp="1"/>
          </p:cNvSpPr>
          <p:nvPr>
            <p:ph type="sldNum" sz="quarter" idx="12"/>
          </p:nvPr>
        </p:nvSpPr>
        <p:spPr/>
        <p:txBody>
          <a:bodyPr/>
          <a:lstStyle/>
          <a:p>
            <a:fld id="{950C4152-D4F5-43F4-B440-72E1A665DF23}" type="slidenum">
              <a:rPr lang="en-US" smtClean="0"/>
              <a:t>‹#›</a:t>
            </a:fld>
            <a:endParaRPr lang="en-US" dirty="0"/>
          </a:p>
        </p:txBody>
      </p:sp>
    </p:spTree>
    <p:extLst>
      <p:ext uri="{BB962C8B-B14F-4D97-AF65-F5344CB8AC3E}">
        <p14:creationId xmlns:p14="http://schemas.microsoft.com/office/powerpoint/2010/main" val="16318951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AB4BB6-2370-4CE7-8430-58CFF89807B9}"/>
              </a:ext>
            </a:extLst>
          </p:cNvPr>
          <p:cNvSpPr>
            <a:spLocks noGrp="1"/>
          </p:cNvSpPr>
          <p:nvPr>
            <p:ph type="title"/>
          </p:nvPr>
        </p:nvSpPr>
        <p:spPr/>
        <p:txBody>
          <a:bodyPr/>
          <a:lstStyle>
            <a:lvl1pPr>
              <a:defRPr>
                <a:solidFill>
                  <a:schemeClr val="accent1"/>
                </a:solidFill>
                <a:latin typeface="Arial Black" panose="020B0A04020102020204" pitchFamily="34" charset="0"/>
              </a:defRPr>
            </a:lvl1pPr>
          </a:lstStyle>
          <a:p>
            <a:r>
              <a:rPr lang="en-US" dirty="0"/>
              <a:t>Click to edit Master title style</a:t>
            </a:r>
          </a:p>
        </p:txBody>
      </p:sp>
      <p:sp>
        <p:nvSpPr>
          <p:cNvPr id="3" name="Date Placeholder 2">
            <a:extLst>
              <a:ext uri="{FF2B5EF4-FFF2-40B4-BE49-F238E27FC236}">
                <a16:creationId xmlns:a16="http://schemas.microsoft.com/office/drawing/2014/main" id="{E4597275-D6EF-413D-9AEF-B3A07BD96DC0}"/>
              </a:ext>
            </a:extLst>
          </p:cNvPr>
          <p:cNvSpPr>
            <a:spLocks noGrp="1"/>
          </p:cNvSpPr>
          <p:nvPr>
            <p:ph type="dt" sz="half" idx="10"/>
          </p:nvPr>
        </p:nvSpPr>
        <p:spPr/>
        <p:txBody>
          <a:bodyPr/>
          <a:lstStyle/>
          <a:p>
            <a:fld id="{84F71ED5-F34E-4F8F-A675-7023B03C78EF}" type="datetimeFigureOut">
              <a:rPr lang="en-US" smtClean="0"/>
              <a:t>6/19/2023</a:t>
            </a:fld>
            <a:endParaRPr lang="en-US" dirty="0"/>
          </a:p>
        </p:txBody>
      </p:sp>
      <p:sp>
        <p:nvSpPr>
          <p:cNvPr id="4" name="Footer Placeholder 3">
            <a:extLst>
              <a:ext uri="{FF2B5EF4-FFF2-40B4-BE49-F238E27FC236}">
                <a16:creationId xmlns:a16="http://schemas.microsoft.com/office/drawing/2014/main" id="{5F4E7117-CE25-4791-8358-F039A64121EB}"/>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4520A7A1-77AD-4103-8A56-B327ECAC3B4D}"/>
              </a:ext>
            </a:extLst>
          </p:cNvPr>
          <p:cNvSpPr>
            <a:spLocks noGrp="1"/>
          </p:cNvSpPr>
          <p:nvPr>
            <p:ph type="sldNum" sz="quarter" idx="12"/>
          </p:nvPr>
        </p:nvSpPr>
        <p:spPr/>
        <p:txBody>
          <a:bodyPr/>
          <a:lstStyle/>
          <a:p>
            <a:fld id="{950C4152-D4F5-43F4-B440-72E1A665DF23}" type="slidenum">
              <a:rPr lang="en-US" smtClean="0"/>
              <a:t>‹#›</a:t>
            </a:fld>
            <a:endParaRPr lang="en-US" dirty="0"/>
          </a:p>
        </p:txBody>
      </p:sp>
    </p:spTree>
    <p:extLst>
      <p:ext uri="{BB962C8B-B14F-4D97-AF65-F5344CB8AC3E}">
        <p14:creationId xmlns:p14="http://schemas.microsoft.com/office/powerpoint/2010/main" val="3031569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84092-5F37-4895-9453-1895952C04F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E3280E8-FC10-4D92-A29F-55058B4B2AE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64B718-8154-49C3-AC91-E5AA1B93C37C}"/>
              </a:ext>
            </a:extLst>
          </p:cNvPr>
          <p:cNvSpPr>
            <a:spLocks noGrp="1"/>
          </p:cNvSpPr>
          <p:nvPr>
            <p:ph type="dt" sz="half" idx="10"/>
          </p:nvPr>
        </p:nvSpPr>
        <p:spPr/>
        <p:txBody>
          <a:bodyPr/>
          <a:lstStyle/>
          <a:p>
            <a:fld id="{57AB5D11-42F5-41CC-A0FB-72521E108CCA}" type="datetimeFigureOut">
              <a:rPr lang="en-US" smtClean="0"/>
              <a:t>6/19/2023</a:t>
            </a:fld>
            <a:endParaRPr lang="en-US"/>
          </a:p>
        </p:txBody>
      </p:sp>
      <p:sp>
        <p:nvSpPr>
          <p:cNvPr id="5" name="Footer Placeholder 4">
            <a:extLst>
              <a:ext uri="{FF2B5EF4-FFF2-40B4-BE49-F238E27FC236}">
                <a16:creationId xmlns:a16="http://schemas.microsoft.com/office/drawing/2014/main" id="{016F993B-176D-4E20-9B08-E11175D2DC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E0C940-DD89-4360-B28B-1449FAE030CE}"/>
              </a:ext>
            </a:extLst>
          </p:cNvPr>
          <p:cNvSpPr>
            <a:spLocks noGrp="1"/>
          </p:cNvSpPr>
          <p:nvPr>
            <p:ph type="sldNum" sz="quarter" idx="12"/>
          </p:nvPr>
        </p:nvSpPr>
        <p:spPr/>
        <p:txBody>
          <a:bodyPr/>
          <a:lstStyle/>
          <a:p>
            <a:fld id="{D9DB42F1-C45F-4071-82CB-CE6EFB03CB86}" type="slidenum">
              <a:rPr lang="en-US" smtClean="0"/>
              <a:t>‹#›</a:t>
            </a:fld>
            <a:endParaRPr lang="en-US"/>
          </a:p>
        </p:txBody>
      </p:sp>
    </p:spTree>
    <p:extLst>
      <p:ext uri="{BB962C8B-B14F-4D97-AF65-F5344CB8AC3E}">
        <p14:creationId xmlns:p14="http://schemas.microsoft.com/office/powerpoint/2010/main" val="324250583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E50F09C-CCBA-4419-90B7-EA1F8B19875D}"/>
              </a:ext>
            </a:extLst>
          </p:cNvPr>
          <p:cNvSpPr>
            <a:spLocks noGrp="1"/>
          </p:cNvSpPr>
          <p:nvPr>
            <p:ph type="dt" sz="half" idx="10"/>
          </p:nvPr>
        </p:nvSpPr>
        <p:spPr/>
        <p:txBody>
          <a:bodyPr/>
          <a:lstStyle/>
          <a:p>
            <a:fld id="{84F71ED5-F34E-4F8F-A675-7023B03C78EF}" type="datetimeFigureOut">
              <a:rPr lang="en-US" smtClean="0"/>
              <a:t>6/19/2023</a:t>
            </a:fld>
            <a:endParaRPr lang="en-US" dirty="0"/>
          </a:p>
        </p:txBody>
      </p:sp>
      <p:sp>
        <p:nvSpPr>
          <p:cNvPr id="3" name="Footer Placeholder 2">
            <a:extLst>
              <a:ext uri="{FF2B5EF4-FFF2-40B4-BE49-F238E27FC236}">
                <a16:creationId xmlns:a16="http://schemas.microsoft.com/office/drawing/2014/main" id="{AB10B1DE-00FA-4305-B8C3-B67D7536FAF4}"/>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FA99DE73-13D5-4698-AD5F-C46215873126}"/>
              </a:ext>
            </a:extLst>
          </p:cNvPr>
          <p:cNvSpPr>
            <a:spLocks noGrp="1"/>
          </p:cNvSpPr>
          <p:nvPr>
            <p:ph type="sldNum" sz="quarter" idx="12"/>
          </p:nvPr>
        </p:nvSpPr>
        <p:spPr/>
        <p:txBody>
          <a:bodyPr/>
          <a:lstStyle/>
          <a:p>
            <a:fld id="{950C4152-D4F5-43F4-B440-72E1A665DF23}" type="slidenum">
              <a:rPr lang="en-US" smtClean="0"/>
              <a:t>‹#›</a:t>
            </a:fld>
            <a:endParaRPr lang="en-US" dirty="0"/>
          </a:p>
        </p:txBody>
      </p:sp>
    </p:spTree>
    <p:extLst>
      <p:ext uri="{BB962C8B-B14F-4D97-AF65-F5344CB8AC3E}">
        <p14:creationId xmlns:p14="http://schemas.microsoft.com/office/powerpoint/2010/main" val="39037957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73137-79B2-4201-BAEF-2CED3E313F39}"/>
              </a:ext>
            </a:extLst>
          </p:cNvPr>
          <p:cNvSpPr>
            <a:spLocks noGrp="1"/>
          </p:cNvSpPr>
          <p:nvPr>
            <p:ph type="title"/>
          </p:nvPr>
        </p:nvSpPr>
        <p:spPr>
          <a:xfrm>
            <a:off x="839788" y="987424"/>
            <a:ext cx="3932237" cy="1069975"/>
          </a:xfrm>
        </p:spPr>
        <p:txBody>
          <a:bodyPr anchor="b">
            <a:normAutofit/>
          </a:bodyPr>
          <a:lstStyle>
            <a:lvl1pPr>
              <a:defRPr sz="2800">
                <a:solidFill>
                  <a:schemeClr val="accent1"/>
                </a:solidFill>
                <a:latin typeface="Arial Black" panose="020B0A040201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0D5EDB28-CABF-4926-B5A7-8ED1F8B28F8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245F323-3E88-4ACA-8754-9A8E4DEDBB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8587401-3A45-45B1-B98F-72D782EDD3CF}"/>
              </a:ext>
            </a:extLst>
          </p:cNvPr>
          <p:cNvSpPr>
            <a:spLocks noGrp="1"/>
          </p:cNvSpPr>
          <p:nvPr>
            <p:ph type="dt" sz="half" idx="10"/>
          </p:nvPr>
        </p:nvSpPr>
        <p:spPr/>
        <p:txBody>
          <a:bodyPr/>
          <a:lstStyle/>
          <a:p>
            <a:fld id="{84F71ED5-F34E-4F8F-A675-7023B03C78EF}" type="datetimeFigureOut">
              <a:rPr lang="en-US" smtClean="0"/>
              <a:t>6/19/2023</a:t>
            </a:fld>
            <a:endParaRPr lang="en-US" dirty="0"/>
          </a:p>
        </p:txBody>
      </p:sp>
      <p:sp>
        <p:nvSpPr>
          <p:cNvPr id="6" name="Footer Placeholder 5">
            <a:extLst>
              <a:ext uri="{FF2B5EF4-FFF2-40B4-BE49-F238E27FC236}">
                <a16:creationId xmlns:a16="http://schemas.microsoft.com/office/drawing/2014/main" id="{29959391-435D-4078-A678-4AFD797538C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C169307-8D97-452A-8653-5114CEEE37C9}"/>
              </a:ext>
            </a:extLst>
          </p:cNvPr>
          <p:cNvSpPr>
            <a:spLocks noGrp="1"/>
          </p:cNvSpPr>
          <p:nvPr>
            <p:ph type="sldNum" sz="quarter" idx="12"/>
          </p:nvPr>
        </p:nvSpPr>
        <p:spPr/>
        <p:txBody>
          <a:bodyPr/>
          <a:lstStyle/>
          <a:p>
            <a:fld id="{950C4152-D4F5-43F4-B440-72E1A665DF23}" type="slidenum">
              <a:rPr lang="en-US" smtClean="0"/>
              <a:t>‹#›</a:t>
            </a:fld>
            <a:endParaRPr lang="en-US" dirty="0"/>
          </a:p>
        </p:txBody>
      </p:sp>
    </p:spTree>
    <p:extLst>
      <p:ext uri="{BB962C8B-B14F-4D97-AF65-F5344CB8AC3E}">
        <p14:creationId xmlns:p14="http://schemas.microsoft.com/office/powerpoint/2010/main" val="19645203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13DA44-6BE4-4B74-B79B-D818ED380B84}"/>
              </a:ext>
            </a:extLst>
          </p:cNvPr>
          <p:cNvSpPr>
            <a:spLocks noGrp="1"/>
          </p:cNvSpPr>
          <p:nvPr>
            <p:ph type="title"/>
          </p:nvPr>
        </p:nvSpPr>
        <p:spPr>
          <a:xfrm>
            <a:off x="839788" y="987424"/>
            <a:ext cx="3932237" cy="1069975"/>
          </a:xfrm>
        </p:spPr>
        <p:txBody>
          <a:bodyPr anchor="b">
            <a:normAutofit/>
          </a:bodyPr>
          <a:lstStyle>
            <a:lvl1pPr>
              <a:defRPr sz="2800">
                <a:solidFill>
                  <a:schemeClr val="accent1"/>
                </a:solidFill>
                <a:latin typeface="Arial Black" panose="020B0A04020102020204" pitchFamily="34" charset="0"/>
              </a:defRPr>
            </a:lvl1pPr>
          </a:lstStyle>
          <a:p>
            <a:r>
              <a:rPr lang="en-US" dirty="0"/>
              <a:t>Click to edit Master title style</a:t>
            </a:r>
          </a:p>
        </p:txBody>
      </p:sp>
      <p:sp>
        <p:nvSpPr>
          <p:cNvPr id="3" name="Picture Placeholder 2">
            <a:extLst>
              <a:ext uri="{FF2B5EF4-FFF2-40B4-BE49-F238E27FC236}">
                <a16:creationId xmlns:a16="http://schemas.microsoft.com/office/drawing/2014/main" id="{603F130C-DA4D-4813-948D-379E5881C45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2DF95A66-BCB8-4A77-9D0A-44A7B31E70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030EBD9-FA7C-4F2E-84FD-E9A71CEA7B99}"/>
              </a:ext>
            </a:extLst>
          </p:cNvPr>
          <p:cNvSpPr>
            <a:spLocks noGrp="1"/>
          </p:cNvSpPr>
          <p:nvPr>
            <p:ph type="dt" sz="half" idx="10"/>
          </p:nvPr>
        </p:nvSpPr>
        <p:spPr/>
        <p:txBody>
          <a:bodyPr/>
          <a:lstStyle/>
          <a:p>
            <a:fld id="{84F71ED5-F34E-4F8F-A675-7023B03C78EF}" type="datetimeFigureOut">
              <a:rPr lang="en-US" smtClean="0"/>
              <a:t>6/19/2023</a:t>
            </a:fld>
            <a:endParaRPr lang="en-US" dirty="0"/>
          </a:p>
        </p:txBody>
      </p:sp>
      <p:sp>
        <p:nvSpPr>
          <p:cNvPr id="6" name="Footer Placeholder 5">
            <a:extLst>
              <a:ext uri="{FF2B5EF4-FFF2-40B4-BE49-F238E27FC236}">
                <a16:creationId xmlns:a16="http://schemas.microsoft.com/office/drawing/2014/main" id="{FE0B9263-A9E3-43A2-9CD7-62B98C06C294}"/>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4C1BA6B-E4D6-48BC-93CF-FE7B69A48902}"/>
              </a:ext>
            </a:extLst>
          </p:cNvPr>
          <p:cNvSpPr>
            <a:spLocks noGrp="1"/>
          </p:cNvSpPr>
          <p:nvPr>
            <p:ph type="sldNum" sz="quarter" idx="12"/>
          </p:nvPr>
        </p:nvSpPr>
        <p:spPr/>
        <p:txBody>
          <a:bodyPr/>
          <a:lstStyle/>
          <a:p>
            <a:fld id="{950C4152-D4F5-43F4-B440-72E1A665DF23}" type="slidenum">
              <a:rPr lang="en-US" smtClean="0"/>
              <a:t>‹#›</a:t>
            </a:fld>
            <a:endParaRPr lang="en-US" dirty="0"/>
          </a:p>
        </p:txBody>
      </p:sp>
    </p:spTree>
    <p:extLst>
      <p:ext uri="{BB962C8B-B14F-4D97-AF65-F5344CB8AC3E}">
        <p14:creationId xmlns:p14="http://schemas.microsoft.com/office/powerpoint/2010/main" val="17463137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7C0535-CF15-4BB1-BA9C-B2F34B488EA3}"/>
              </a:ext>
            </a:extLst>
          </p:cNvPr>
          <p:cNvSpPr>
            <a:spLocks noGrp="1"/>
          </p:cNvSpPr>
          <p:nvPr>
            <p:ph type="title"/>
          </p:nvPr>
        </p:nvSpPr>
        <p:spPr/>
        <p:txBody>
          <a:bodyPr/>
          <a:lstStyle>
            <a:lvl1pPr>
              <a:defRPr>
                <a:solidFill>
                  <a:schemeClr val="accent1"/>
                </a:solidFill>
                <a:latin typeface="Arial Black" panose="020B0A04020102020204" pitchFamily="34" charset="0"/>
              </a:defRPr>
            </a:lvl1pPr>
          </a:lstStyle>
          <a:p>
            <a:r>
              <a:rPr lang="en-US" dirty="0"/>
              <a:t>Click to edit Master title style</a:t>
            </a:r>
          </a:p>
        </p:txBody>
      </p:sp>
      <p:sp>
        <p:nvSpPr>
          <p:cNvPr id="4" name="Date Placeholder 3">
            <a:extLst>
              <a:ext uri="{FF2B5EF4-FFF2-40B4-BE49-F238E27FC236}">
                <a16:creationId xmlns:a16="http://schemas.microsoft.com/office/drawing/2014/main" id="{7D96F599-21FE-4FC8-A151-993CC1976274}"/>
              </a:ext>
            </a:extLst>
          </p:cNvPr>
          <p:cNvSpPr>
            <a:spLocks noGrp="1"/>
          </p:cNvSpPr>
          <p:nvPr>
            <p:ph type="dt" sz="half" idx="10"/>
          </p:nvPr>
        </p:nvSpPr>
        <p:spPr/>
        <p:txBody>
          <a:bodyPr/>
          <a:lstStyle/>
          <a:p>
            <a:fld id="{84F71ED5-F34E-4F8F-A675-7023B03C78EF}" type="datetimeFigureOut">
              <a:rPr lang="en-US" smtClean="0"/>
              <a:t>6/19/2023</a:t>
            </a:fld>
            <a:endParaRPr lang="en-US" dirty="0"/>
          </a:p>
        </p:txBody>
      </p:sp>
      <p:sp>
        <p:nvSpPr>
          <p:cNvPr id="5" name="Footer Placeholder 4">
            <a:extLst>
              <a:ext uri="{FF2B5EF4-FFF2-40B4-BE49-F238E27FC236}">
                <a16:creationId xmlns:a16="http://schemas.microsoft.com/office/drawing/2014/main" id="{F4BDFEC0-D38A-485F-A986-C6A24B33651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9216779-ADF6-4EDD-9B94-362FB74CF3DC}"/>
              </a:ext>
            </a:extLst>
          </p:cNvPr>
          <p:cNvSpPr>
            <a:spLocks noGrp="1"/>
          </p:cNvSpPr>
          <p:nvPr>
            <p:ph type="sldNum" sz="quarter" idx="12"/>
          </p:nvPr>
        </p:nvSpPr>
        <p:spPr/>
        <p:txBody>
          <a:bodyPr/>
          <a:lstStyle/>
          <a:p>
            <a:fld id="{950C4152-D4F5-43F4-B440-72E1A665DF23}" type="slidenum">
              <a:rPr lang="en-US" smtClean="0"/>
              <a:t>‹#›</a:t>
            </a:fld>
            <a:endParaRPr lang="en-US" dirty="0"/>
          </a:p>
        </p:txBody>
      </p:sp>
    </p:spTree>
    <p:extLst>
      <p:ext uri="{BB962C8B-B14F-4D97-AF65-F5344CB8AC3E}">
        <p14:creationId xmlns:p14="http://schemas.microsoft.com/office/powerpoint/2010/main" val="28425791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A8A274-4C9F-45CF-9222-FFCC5CD77B7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CCB046C-2A69-4BBF-95C8-B27CB788B16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B417FCE-2FE8-4C57-B0EB-DFC6C3374367}"/>
              </a:ext>
            </a:extLst>
          </p:cNvPr>
          <p:cNvSpPr>
            <a:spLocks noGrp="1"/>
          </p:cNvSpPr>
          <p:nvPr>
            <p:ph type="dt" sz="half" idx="10"/>
          </p:nvPr>
        </p:nvSpPr>
        <p:spPr/>
        <p:txBody>
          <a:bodyPr/>
          <a:lstStyle/>
          <a:p>
            <a:fld id="{57AB5D11-42F5-41CC-A0FB-72521E108CCA}" type="datetimeFigureOut">
              <a:rPr lang="en-US" smtClean="0"/>
              <a:t>6/19/2023</a:t>
            </a:fld>
            <a:endParaRPr lang="en-US"/>
          </a:p>
        </p:txBody>
      </p:sp>
      <p:sp>
        <p:nvSpPr>
          <p:cNvPr id="5" name="Footer Placeholder 4">
            <a:extLst>
              <a:ext uri="{FF2B5EF4-FFF2-40B4-BE49-F238E27FC236}">
                <a16:creationId xmlns:a16="http://schemas.microsoft.com/office/drawing/2014/main" id="{54B164ED-1A8C-4AFB-B7D1-273038F52B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61E941-AEC7-4B6B-A0D5-D78F3FC35A6E}"/>
              </a:ext>
            </a:extLst>
          </p:cNvPr>
          <p:cNvSpPr>
            <a:spLocks noGrp="1"/>
          </p:cNvSpPr>
          <p:nvPr>
            <p:ph type="sldNum" sz="quarter" idx="12"/>
          </p:nvPr>
        </p:nvSpPr>
        <p:spPr/>
        <p:txBody>
          <a:bodyPr/>
          <a:lstStyle/>
          <a:p>
            <a:fld id="{D9DB42F1-C45F-4071-82CB-CE6EFB03CB86}" type="slidenum">
              <a:rPr lang="en-US" smtClean="0"/>
              <a:t>‹#›</a:t>
            </a:fld>
            <a:endParaRPr lang="en-US"/>
          </a:p>
        </p:txBody>
      </p:sp>
    </p:spTree>
    <p:extLst>
      <p:ext uri="{BB962C8B-B14F-4D97-AF65-F5344CB8AC3E}">
        <p14:creationId xmlns:p14="http://schemas.microsoft.com/office/powerpoint/2010/main" val="9055507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09D932-7D10-42AF-A6E8-95BBC1BBE8F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C4DDB6D-6810-45D6-A2A4-1C62114F532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58857CE-3104-4680-8157-0F7431B3B89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CCA48F1-CA6B-416B-8DF9-BF0DD7D11481}"/>
              </a:ext>
            </a:extLst>
          </p:cNvPr>
          <p:cNvSpPr>
            <a:spLocks noGrp="1"/>
          </p:cNvSpPr>
          <p:nvPr>
            <p:ph type="dt" sz="half" idx="10"/>
          </p:nvPr>
        </p:nvSpPr>
        <p:spPr/>
        <p:txBody>
          <a:bodyPr/>
          <a:lstStyle/>
          <a:p>
            <a:fld id="{57AB5D11-42F5-41CC-A0FB-72521E108CCA}" type="datetimeFigureOut">
              <a:rPr lang="en-US" smtClean="0"/>
              <a:t>6/19/2023</a:t>
            </a:fld>
            <a:endParaRPr lang="en-US"/>
          </a:p>
        </p:txBody>
      </p:sp>
      <p:sp>
        <p:nvSpPr>
          <p:cNvPr id="6" name="Footer Placeholder 5">
            <a:extLst>
              <a:ext uri="{FF2B5EF4-FFF2-40B4-BE49-F238E27FC236}">
                <a16:creationId xmlns:a16="http://schemas.microsoft.com/office/drawing/2014/main" id="{17D72A06-CFCD-44ED-8176-D00A80A1218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F4177F6-98C6-4333-A1FE-8DC676467378}"/>
              </a:ext>
            </a:extLst>
          </p:cNvPr>
          <p:cNvSpPr>
            <a:spLocks noGrp="1"/>
          </p:cNvSpPr>
          <p:nvPr>
            <p:ph type="sldNum" sz="quarter" idx="12"/>
          </p:nvPr>
        </p:nvSpPr>
        <p:spPr/>
        <p:txBody>
          <a:bodyPr/>
          <a:lstStyle/>
          <a:p>
            <a:fld id="{D9DB42F1-C45F-4071-82CB-CE6EFB03CB86}" type="slidenum">
              <a:rPr lang="en-US" smtClean="0"/>
              <a:t>‹#›</a:t>
            </a:fld>
            <a:endParaRPr lang="en-US"/>
          </a:p>
        </p:txBody>
      </p:sp>
    </p:spTree>
    <p:extLst>
      <p:ext uri="{BB962C8B-B14F-4D97-AF65-F5344CB8AC3E}">
        <p14:creationId xmlns:p14="http://schemas.microsoft.com/office/powerpoint/2010/main" val="29008674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15EFAF-889C-48C4-A626-300AA19598B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DDCC0FA-5709-4D0E-9671-E745A6C8395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9F32D0A-4368-4C75-852E-C08A44B1DAD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D5B3673-FA30-40AB-8A94-BA132E9DF43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3A39C02-B60C-44C1-AFE5-62C4402C2C8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857EBF3-A074-458D-A1E6-3E9747220F36}"/>
              </a:ext>
            </a:extLst>
          </p:cNvPr>
          <p:cNvSpPr>
            <a:spLocks noGrp="1"/>
          </p:cNvSpPr>
          <p:nvPr>
            <p:ph type="dt" sz="half" idx="10"/>
          </p:nvPr>
        </p:nvSpPr>
        <p:spPr/>
        <p:txBody>
          <a:bodyPr/>
          <a:lstStyle/>
          <a:p>
            <a:fld id="{57AB5D11-42F5-41CC-A0FB-72521E108CCA}" type="datetimeFigureOut">
              <a:rPr lang="en-US" smtClean="0"/>
              <a:t>6/19/2023</a:t>
            </a:fld>
            <a:endParaRPr lang="en-US"/>
          </a:p>
        </p:txBody>
      </p:sp>
      <p:sp>
        <p:nvSpPr>
          <p:cNvPr id="8" name="Footer Placeholder 7">
            <a:extLst>
              <a:ext uri="{FF2B5EF4-FFF2-40B4-BE49-F238E27FC236}">
                <a16:creationId xmlns:a16="http://schemas.microsoft.com/office/drawing/2014/main" id="{F45DE024-6DE6-4FD2-8BAF-AB5F9F96E69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98CF8E2-500B-46C4-95A2-FFA298A52F3B}"/>
              </a:ext>
            </a:extLst>
          </p:cNvPr>
          <p:cNvSpPr>
            <a:spLocks noGrp="1"/>
          </p:cNvSpPr>
          <p:nvPr>
            <p:ph type="sldNum" sz="quarter" idx="12"/>
          </p:nvPr>
        </p:nvSpPr>
        <p:spPr/>
        <p:txBody>
          <a:bodyPr/>
          <a:lstStyle/>
          <a:p>
            <a:fld id="{D9DB42F1-C45F-4071-82CB-CE6EFB03CB86}" type="slidenum">
              <a:rPr lang="en-US" smtClean="0"/>
              <a:t>‹#›</a:t>
            </a:fld>
            <a:endParaRPr lang="en-US"/>
          </a:p>
        </p:txBody>
      </p:sp>
    </p:spTree>
    <p:extLst>
      <p:ext uri="{BB962C8B-B14F-4D97-AF65-F5344CB8AC3E}">
        <p14:creationId xmlns:p14="http://schemas.microsoft.com/office/powerpoint/2010/main" val="23969283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48F610-1466-4365-87A8-87E7820D94F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9504800-9E98-4DD2-A26A-5F8CB42694CB}"/>
              </a:ext>
            </a:extLst>
          </p:cNvPr>
          <p:cNvSpPr>
            <a:spLocks noGrp="1"/>
          </p:cNvSpPr>
          <p:nvPr>
            <p:ph type="dt" sz="half" idx="10"/>
          </p:nvPr>
        </p:nvSpPr>
        <p:spPr/>
        <p:txBody>
          <a:bodyPr/>
          <a:lstStyle/>
          <a:p>
            <a:fld id="{57AB5D11-42F5-41CC-A0FB-72521E108CCA}" type="datetimeFigureOut">
              <a:rPr lang="en-US" smtClean="0"/>
              <a:t>6/19/2023</a:t>
            </a:fld>
            <a:endParaRPr lang="en-US"/>
          </a:p>
        </p:txBody>
      </p:sp>
      <p:sp>
        <p:nvSpPr>
          <p:cNvPr id="4" name="Footer Placeholder 3">
            <a:extLst>
              <a:ext uri="{FF2B5EF4-FFF2-40B4-BE49-F238E27FC236}">
                <a16:creationId xmlns:a16="http://schemas.microsoft.com/office/drawing/2014/main" id="{45025567-3FBC-48EC-9C94-379A06BD512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E7E851C-DAC3-47AB-AEB5-8F549D907691}"/>
              </a:ext>
            </a:extLst>
          </p:cNvPr>
          <p:cNvSpPr>
            <a:spLocks noGrp="1"/>
          </p:cNvSpPr>
          <p:nvPr>
            <p:ph type="sldNum" sz="quarter" idx="12"/>
          </p:nvPr>
        </p:nvSpPr>
        <p:spPr/>
        <p:txBody>
          <a:bodyPr/>
          <a:lstStyle/>
          <a:p>
            <a:fld id="{D9DB42F1-C45F-4071-82CB-CE6EFB03CB86}" type="slidenum">
              <a:rPr lang="en-US" smtClean="0"/>
              <a:t>‹#›</a:t>
            </a:fld>
            <a:endParaRPr lang="en-US"/>
          </a:p>
        </p:txBody>
      </p:sp>
    </p:spTree>
    <p:extLst>
      <p:ext uri="{BB962C8B-B14F-4D97-AF65-F5344CB8AC3E}">
        <p14:creationId xmlns:p14="http://schemas.microsoft.com/office/powerpoint/2010/main" val="13368068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D8B2AB-266A-4753-87CE-7C7337273684}"/>
              </a:ext>
            </a:extLst>
          </p:cNvPr>
          <p:cNvSpPr>
            <a:spLocks noGrp="1"/>
          </p:cNvSpPr>
          <p:nvPr>
            <p:ph type="dt" sz="half" idx="10"/>
          </p:nvPr>
        </p:nvSpPr>
        <p:spPr/>
        <p:txBody>
          <a:bodyPr/>
          <a:lstStyle/>
          <a:p>
            <a:fld id="{57AB5D11-42F5-41CC-A0FB-72521E108CCA}" type="datetimeFigureOut">
              <a:rPr lang="en-US" smtClean="0"/>
              <a:t>6/19/2023</a:t>
            </a:fld>
            <a:endParaRPr lang="en-US"/>
          </a:p>
        </p:txBody>
      </p:sp>
      <p:sp>
        <p:nvSpPr>
          <p:cNvPr id="3" name="Footer Placeholder 2">
            <a:extLst>
              <a:ext uri="{FF2B5EF4-FFF2-40B4-BE49-F238E27FC236}">
                <a16:creationId xmlns:a16="http://schemas.microsoft.com/office/drawing/2014/main" id="{C45B8512-1CE6-477E-A68E-AB820312847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B56E04E-3F80-4D89-9DF0-2C10D6CBABFB}"/>
              </a:ext>
            </a:extLst>
          </p:cNvPr>
          <p:cNvSpPr>
            <a:spLocks noGrp="1"/>
          </p:cNvSpPr>
          <p:nvPr>
            <p:ph type="sldNum" sz="quarter" idx="12"/>
          </p:nvPr>
        </p:nvSpPr>
        <p:spPr/>
        <p:txBody>
          <a:bodyPr/>
          <a:lstStyle/>
          <a:p>
            <a:fld id="{D9DB42F1-C45F-4071-82CB-CE6EFB03CB86}" type="slidenum">
              <a:rPr lang="en-US" smtClean="0"/>
              <a:t>‹#›</a:t>
            </a:fld>
            <a:endParaRPr lang="en-US"/>
          </a:p>
        </p:txBody>
      </p:sp>
    </p:spTree>
    <p:extLst>
      <p:ext uri="{BB962C8B-B14F-4D97-AF65-F5344CB8AC3E}">
        <p14:creationId xmlns:p14="http://schemas.microsoft.com/office/powerpoint/2010/main" val="4842125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F8CA44-1AA0-424D-A1CA-DA9AB1A63F4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D44D1E3-4B87-4839-8F25-907E31A159A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A32B1C6-03A8-4010-8ED9-FAA7C3D7EE5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E183E2-69A1-4F98-8D69-B68FDA6E9F81}"/>
              </a:ext>
            </a:extLst>
          </p:cNvPr>
          <p:cNvSpPr>
            <a:spLocks noGrp="1"/>
          </p:cNvSpPr>
          <p:nvPr>
            <p:ph type="dt" sz="half" idx="10"/>
          </p:nvPr>
        </p:nvSpPr>
        <p:spPr/>
        <p:txBody>
          <a:bodyPr/>
          <a:lstStyle/>
          <a:p>
            <a:fld id="{57AB5D11-42F5-41CC-A0FB-72521E108CCA}" type="datetimeFigureOut">
              <a:rPr lang="en-US" smtClean="0"/>
              <a:t>6/19/2023</a:t>
            </a:fld>
            <a:endParaRPr lang="en-US"/>
          </a:p>
        </p:txBody>
      </p:sp>
      <p:sp>
        <p:nvSpPr>
          <p:cNvPr id="6" name="Footer Placeholder 5">
            <a:extLst>
              <a:ext uri="{FF2B5EF4-FFF2-40B4-BE49-F238E27FC236}">
                <a16:creationId xmlns:a16="http://schemas.microsoft.com/office/drawing/2014/main" id="{969D002E-5D0F-49C1-99C9-9E515453B10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C80D93-C2A8-43AE-ADB5-8A5C2CE9125B}"/>
              </a:ext>
            </a:extLst>
          </p:cNvPr>
          <p:cNvSpPr>
            <a:spLocks noGrp="1"/>
          </p:cNvSpPr>
          <p:nvPr>
            <p:ph type="sldNum" sz="quarter" idx="12"/>
          </p:nvPr>
        </p:nvSpPr>
        <p:spPr/>
        <p:txBody>
          <a:bodyPr/>
          <a:lstStyle/>
          <a:p>
            <a:fld id="{D9DB42F1-C45F-4071-82CB-CE6EFB03CB86}" type="slidenum">
              <a:rPr lang="en-US" smtClean="0"/>
              <a:t>‹#›</a:t>
            </a:fld>
            <a:endParaRPr lang="en-US"/>
          </a:p>
        </p:txBody>
      </p:sp>
    </p:spTree>
    <p:extLst>
      <p:ext uri="{BB962C8B-B14F-4D97-AF65-F5344CB8AC3E}">
        <p14:creationId xmlns:p14="http://schemas.microsoft.com/office/powerpoint/2010/main" val="39596718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D3795C-9E55-4980-AA95-3B89A641CF7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9CCF9D7-662C-4510-BF25-0ADB8621946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0CF698B-BB86-41E1-A569-5D07D3BB09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A89CA14-E264-4E99-90D9-3F93E3EA4290}"/>
              </a:ext>
            </a:extLst>
          </p:cNvPr>
          <p:cNvSpPr>
            <a:spLocks noGrp="1"/>
          </p:cNvSpPr>
          <p:nvPr>
            <p:ph type="dt" sz="half" idx="10"/>
          </p:nvPr>
        </p:nvSpPr>
        <p:spPr/>
        <p:txBody>
          <a:bodyPr/>
          <a:lstStyle/>
          <a:p>
            <a:fld id="{57AB5D11-42F5-41CC-A0FB-72521E108CCA}" type="datetimeFigureOut">
              <a:rPr lang="en-US" smtClean="0"/>
              <a:t>6/19/2023</a:t>
            </a:fld>
            <a:endParaRPr lang="en-US"/>
          </a:p>
        </p:txBody>
      </p:sp>
      <p:sp>
        <p:nvSpPr>
          <p:cNvPr id="6" name="Footer Placeholder 5">
            <a:extLst>
              <a:ext uri="{FF2B5EF4-FFF2-40B4-BE49-F238E27FC236}">
                <a16:creationId xmlns:a16="http://schemas.microsoft.com/office/drawing/2014/main" id="{31BF6C64-1C50-4094-9B35-7D9CD7E361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63AE30D-E9EA-494C-89AE-22CE66ADD55A}"/>
              </a:ext>
            </a:extLst>
          </p:cNvPr>
          <p:cNvSpPr>
            <a:spLocks noGrp="1"/>
          </p:cNvSpPr>
          <p:nvPr>
            <p:ph type="sldNum" sz="quarter" idx="12"/>
          </p:nvPr>
        </p:nvSpPr>
        <p:spPr/>
        <p:txBody>
          <a:bodyPr/>
          <a:lstStyle/>
          <a:p>
            <a:fld id="{D9DB42F1-C45F-4071-82CB-CE6EFB03CB86}" type="slidenum">
              <a:rPr lang="en-US" smtClean="0"/>
              <a:t>‹#›</a:t>
            </a:fld>
            <a:endParaRPr lang="en-US"/>
          </a:p>
        </p:txBody>
      </p:sp>
    </p:spTree>
    <p:extLst>
      <p:ext uri="{BB962C8B-B14F-4D97-AF65-F5344CB8AC3E}">
        <p14:creationId xmlns:p14="http://schemas.microsoft.com/office/powerpoint/2010/main" val="26792485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image" Target="../media/image1.png"/><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theme" Target="../theme/theme2.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99CD35B-1131-48C2-B51D-A201BC68344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84768AA-0BF6-4E35-A4AD-656F58B540B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1C2ED2-71F0-4950-AECC-93F2ABBBF3C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AB5D11-42F5-41CC-A0FB-72521E108CCA}" type="datetimeFigureOut">
              <a:rPr lang="en-US" smtClean="0"/>
              <a:t>6/19/2023</a:t>
            </a:fld>
            <a:endParaRPr lang="en-US"/>
          </a:p>
        </p:txBody>
      </p:sp>
      <p:sp>
        <p:nvSpPr>
          <p:cNvPr id="5" name="Footer Placeholder 4">
            <a:extLst>
              <a:ext uri="{FF2B5EF4-FFF2-40B4-BE49-F238E27FC236}">
                <a16:creationId xmlns:a16="http://schemas.microsoft.com/office/drawing/2014/main" id="{A8150BE2-9B43-4833-B0F1-D184794C034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14090CB-2EAD-4670-857F-E25821BCC84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DB42F1-C45F-4071-82CB-CE6EFB03CB86}" type="slidenum">
              <a:rPr lang="en-US" smtClean="0"/>
              <a:t>‹#›</a:t>
            </a:fld>
            <a:endParaRPr lang="en-US"/>
          </a:p>
        </p:txBody>
      </p:sp>
      <p:sp>
        <p:nvSpPr>
          <p:cNvPr id="7" name="Rectangle 6">
            <a:extLst>
              <a:ext uri="{FF2B5EF4-FFF2-40B4-BE49-F238E27FC236}">
                <a16:creationId xmlns:a16="http://schemas.microsoft.com/office/drawing/2014/main" id="{FA6BD711-182E-5DED-3DC5-D4BD082845A8}"/>
              </a:ext>
            </a:extLst>
          </p:cNvPr>
          <p:cNvSpPr/>
          <p:nvPr userDrawn="1"/>
        </p:nvSpPr>
        <p:spPr>
          <a:xfrm>
            <a:off x="2320413" y="-2"/>
            <a:ext cx="9871587" cy="402905"/>
          </a:xfrm>
          <a:prstGeom prst="rect">
            <a:avLst/>
          </a:prstGeom>
          <a:solidFill>
            <a:srgbClr val="004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close up of a logo&#10;&#10;Description automatically generated">
            <a:extLst>
              <a:ext uri="{FF2B5EF4-FFF2-40B4-BE49-F238E27FC236}">
                <a16:creationId xmlns:a16="http://schemas.microsoft.com/office/drawing/2014/main" id="{A1BC5C3D-F75A-6DD4-CA50-FC69720100E2}"/>
              </a:ext>
            </a:extLst>
          </p:cNvPr>
          <p:cNvPicPr>
            <a:picLocks noChangeAspect="1"/>
          </p:cNvPicPr>
          <p:nvPr userDrawn="1"/>
        </p:nvPicPr>
        <p:blipFill>
          <a:blip r:embed="rId15">
            <a:extLst>
              <a:ext uri="{28A0092B-C50C-407E-A947-70E740481C1C}">
                <a14:useLocalDpi xmlns:a14="http://schemas.microsoft.com/office/drawing/2010/main"/>
              </a:ext>
            </a:extLst>
          </a:blip>
          <a:stretch>
            <a:fillRect/>
          </a:stretch>
        </p:blipFill>
        <p:spPr>
          <a:xfrm>
            <a:off x="275362" y="209632"/>
            <a:ext cx="1762159" cy="193269"/>
          </a:xfrm>
          <a:prstGeom prst="rect">
            <a:avLst/>
          </a:prstGeom>
        </p:spPr>
      </p:pic>
      <p:sp>
        <p:nvSpPr>
          <p:cNvPr id="9" name="Rectangle 8">
            <a:extLst>
              <a:ext uri="{FF2B5EF4-FFF2-40B4-BE49-F238E27FC236}">
                <a16:creationId xmlns:a16="http://schemas.microsoft.com/office/drawing/2014/main" id="{7F11562C-5056-C9D8-C8AB-F301C1F921FD}"/>
              </a:ext>
            </a:extLst>
          </p:cNvPr>
          <p:cNvSpPr/>
          <p:nvPr userDrawn="1"/>
        </p:nvSpPr>
        <p:spPr>
          <a:xfrm>
            <a:off x="11789664" y="-2"/>
            <a:ext cx="402336" cy="402903"/>
          </a:xfrm>
          <a:prstGeom prst="rect">
            <a:avLst/>
          </a:prstGeom>
          <a:solidFill>
            <a:srgbClr val="78A2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9111755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129589A-9E66-4EE0-9186-3788BEE5BF6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AF99962-B013-489E-B839-5856DDD8112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D9A7C5-6CB6-4E30-AEAE-379A9BDCB36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F71ED5-F34E-4F8F-A675-7023B03C78EF}" type="datetimeFigureOut">
              <a:rPr lang="en-US" smtClean="0"/>
              <a:t>6/19/2023</a:t>
            </a:fld>
            <a:endParaRPr lang="en-US" dirty="0"/>
          </a:p>
        </p:txBody>
      </p:sp>
      <p:sp>
        <p:nvSpPr>
          <p:cNvPr id="5" name="Footer Placeholder 4">
            <a:extLst>
              <a:ext uri="{FF2B5EF4-FFF2-40B4-BE49-F238E27FC236}">
                <a16:creationId xmlns:a16="http://schemas.microsoft.com/office/drawing/2014/main" id="{4BFA8FC8-2EDD-4590-9F47-AABC202CA4B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BB09DFEE-F04A-4C27-84A7-8CD57D561A8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50C4152-D4F5-43F4-B440-72E1A665DF23}" type="slidenum">
              <a:rPr lang="en-US" smtClean="0"/>
              <a:t>‹#›</a:t>
            </a:fld>
            <a:endParaRPr lang="en-US" dirty="0"/>
          </a:p>
        </p:txBody>
      </p:sp>
      <p:sp>
        <p:nvSpPr>
          <p:cNvPr id="7" name="Rectangle 6">
            <a:extLst>
              <a:ext uri="{FF2B5EF4-FFF2-40B4-BE49-F238E27FC236}">
                <a16:creationId xmlns:a16="http://schemas.microsoft.com/office/drawing/2014/main" id="{D66E7CBE-9CDA-4BE6-A3FE-9F268299B537}"/>
              </a:ext>
            </a:extLst>
          </p:cNvPr>
          <p:cNvSpPr/>
          <p:nvPr userDrawn="1"/>
        </p:nvSpPr>
        <p:spPr>
          <a:xfrm>
            <a:off x="2320413" y="-2"/>
            <a:ext cx="9871587" cy="402905"/>
          </a:xfrm>
          <a:prstGeom prst="rect">
            <a:avLst/>
          </a:prstGeom>
          <a:solidFill>
            <a:srgbClr val="0047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close up of a logo&#10;&#10;Description automatically generated">
            <a:extLst>
              <a:ext uri="{FF2B5EF4-FFF2-40B4-BE49-F238E27FC236}">
                <a16:creationId xmlns:a16="http://schemas.microsoft.com/office/drawing/2014/main" id="{E1D3D613-1DF2-4308-8A29-FECEC77F4031}"/>
              </a:ext>
            </a:extLst>
          </p:cNvPr>
          <p:cNvPicPr>
            <a:picLocks noChangeAspect="1"/>
          </p:cNvPicPr>
          <p:nvPr userDrawn="1"/>
        </p:nvPicPr>
        <p:blipFill>
          <a:blip r:embed="rId12">
            <a:extLst>
              <a:ext uri="{28A0092B-C50C-407E-A947-70E740481C1C}">
                <a14:useLocalDpi xmlns:a14="http://schemas.microsoft.com/office/drawing/2010/main"/>
              </a:ext>
            </a:extLst>
          </a:blip>
          <a:stretch>
            <a:fillRect/>
          </a:stretch>
        </p:blipFill>
        <p:spPr>
          <a:xfrm>
            <a:off x="275362" y="209632"/>
            <a:ext cx="1762159" cy="193269"/>
          </a:xfrm>
          <a:prstGeom prst="rect">
            <a:avLst/>
          </a:prstGeom>
        </p:spPr>
      </p:pic>
      <p:sp>
        <p:nvSpPr>
          <p:cNvPr id="9" name="Rectangle 8">
            <a:extLst>
              <a:ext uri="{FF2B5EF4-FFF2-40B4-BE49-F238E27FC236}">
                <a16:creationId xmlns:a16="http://schemas.microsoft.com/office/drawing/2014/main" id="{C8A8A632-3299-46F8-9694-9E337C191280}"/>
              </a:ext>
            </a:extLst>
          </p:cNvPr>
          <p:cNvSpPr/>
          <p:nvPr userDrawn="1"/>
        </p:nvSpPr>
        <p:spPr>
          <a:xfrm>
            <a:off x="11789664" y="-2"/>
            <a:ext cx="402336" cy="402903"/>
          </a:xfrm>
          <a:prstGeom prst="rect">
            <a:avLst/>
          </a:prstGeom>
          <a:solidFill>
            <a:srgbClr val="78A2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301746884"/>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xml"/><Relationship Id="rId1" Type="http://schemas.openxmlformats.org/officeDocument/2006/relationships/slideLayout" Target="../slideLayouts/slideLayout13.xml"/><Relationship Id="rId5" Type="http://schemas.openxmlformats.org/officeDocument/2006/relationships/image" Target="../media/image12.jpeg"/><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openxmlformats.org/officeDocument/2006/relationships/image" Target="../media/image51.png"/><Relationship Id="rId4" Type="http://schemas.openxmlformats.org/officeDocument/2006/relationships/image" Target="../media/image50.png"/></Relationships>
</file>

<file path=ppt/slides/_rels/slide11.xml.rels><?xml version="1.0" encoding="UTF-8" standalone="yes"?>
<Relationships xmlns="http://schemas.openxmlformats.org/package/2006/relationships"><Relationship Id="rId3" Type="http://schemas.openxmlformats.org/officeDocument/2006/relationships/customXml" Target="../ink/ink5.xml"/><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52.png"/><Relationship Id="rId5" Type="http://schemas.openxmlformats.org/officeDocument/2006/relationships/customXml" Target="../ink/ink6.xml"/><Relationship Id="rId4" Type="http://schemas.openxmlformats.org/officeDocument/2006/relationships/image" Target="../media/image510.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53.pn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52.jpeg"/><Relationship Id="rId5" Type="http://schemas.openxmlformats.org/officeDocument/2006/relationships/hyperlink" Target="mailto:j.walton@cgiar.com" TargetMode="External"/><Relationship Id="rId4" Type="http://schemas.openxmlformats.org/officeDocument/2006/relationships/hyperlink" Target="mailto:c.diehl@cgiar.com" TargetMode="External"/></Relationships>
</file>

<file path=ppt/slides/_rels/slide2.xml.rels><?xml version="1.0" encoding="UTF-8" standalone="yes"?>
<Relationships xmlns="http://schemas.openxmlformats.org/package/2006/relationships"><Relationship Id="rId8" Type="http://schemas.openxmlformats.org/officeDocument/2006/relationships/customXml" Target="../ink/ink1.xml"/><Relationship Id="rId3" Type="http://schemas.openxmlformats.org/officeDocument/2006/relationships/slideLayout" Target="../slideLayouts/slideLayout12.xml"/><Relationship Id="rId7" Type="http://schemas.openxmlformats.org/officeDocument/2006/relationships/image" Target="../media/image14.emf"/><Relationship Id="rId12" Type="http://schemas.openxmlformats.org/officeDocument/2006/relationships/customXml" Target="../ink/ink4.xml"/><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oleObject" Target="../embeddings/oleObject2.bin"/><Relationship Id="rId11" Type="http://schemas.openxmlformats.org/officeDocument/2006/relationships/customXml" Target="../ink/ink3.xml"/><Relationship Id="rId5" Type="http://schemas.openxmlformats.org/officeDocument/2006/relationships/image" Target="../media/image13.jpg"/><Relationship Id="rId10" Type="http://schemas.openxmlformats.org/officeDocument/2006/relationships/customXml" Target="../ink/ink2.xml"/><Relationship Id="rId4" Type="http://schemas.openxmlformats.org/officeDocument/2006/relationships/notesSlide" Target="../notesSlides/notesSlide2.xml"/><Relationship Id="rId9"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17.jpeg"/><Relationship Id="rId4" Type="http://schemas.openxmlformats.org/officeDocument/2006/relationships/image" Target="../media/image16.jpeg"/></Relationships>
</file>

<file path=ppt/slides/_rels/slide4.xml.rels><?xml version="1.0" encoding="UTF-8" standalone="yes"?>
<Relationships xmlns="http://schemas.openxmlformats.org/package/2006/relationships"><Relationship Id="rId8" Type="http://schemas.openxmlformats.org/officeDocument/2006/relationships/hyperlink" Target="https://harvestplusappstest.ciat.cgiar.org/BPI/bpi_cropmaps.html?id=c4" TargetMode="External"/><Relationship Id="rId3" Type="http://schemas.openxmlformats.org/officeDocument/2006/relationships/image" Target="../media/image18.png"/><Relationship Id="rId7" Type="http://schemas.openxmlformats.org/officeDocument/2006/relationships/image" Target="../media/image22.jpeg"/><Relationship Id="rId2" Type="http://schemas.openxmlformats.org/officeDocument/2006/relationships/notesSlide" Target="../notesSlides/notesSlide4.xml"/><Relationship Id="rId1" Type="http://schemas.openxmlformats.org/officeDocument/2006/relationships/slideLayout" Target="../slideLayouts/slideLayout20.xml"/><Relationship Id="rId6" Type="http://schemas.openxmlformats.org/officeDocument/2006/relationships/image" Target="../media/image21.png"/><Relationship Id="rId11" Type="http://schemas.openxmlformats.org/officeDocument/2006/relationships/image" Target="../media/image25.png"/><Relationship Id="rId5" Type="http://schemas.openxmlformats.org/officeDocument/2006/relationships/image" Target="../media/image20.png"/><Relationship Id="rId10" Type="http://schemas.openxmlformats.org/officeDocument/2006/relationships/image" Target="../media/image24.png"/><Relationship Id="rId4" Type="http://schemas.openxmlformats.org/officeDocument/2006/relationships/image" Target="../media/image19.png"/><Relationship Id="rId9" Type="http://schemas.openxmlformats.org/officeDocument/2006/relationships/image" Target="../media/image23.png"/></Relationships>
</file>

<file path=ppt/slides/_rels/slide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emf"/></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31.png"/><Relationship Id="rId7" Type="http://schemas.openxmlformats.org/officeDocument/2006/relationships/image" Target="../media/image35.jp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34.png"/><Relationship Id="rId5" Type="http://schemas.openxmlformats.org/officeDocument/2006/relationships/image" Target="../media/image33.jpeg"/><Relationship Id="rId4" Type="http://schemas.openxmlformats.org/officeDocument/2006/relationships/image" Target="../media/image32.jpeg"/></Relationships>
</file>

<file path=ppt/slides/_rels/slide9.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7.png"/><Relationship Id="rId3" Type="http://schemas.openxmlformats.org/officeDocument/2006/relationships/image" Target="../media/image37.jpg"/><Relationship Id="rId7" Type="http://schemas.openxmlformats.org/officeDocument/2006/relationships/image" Target="../media/image41.png"/><Relationship Id="rId12" Type="http://schemas.openxmlformats.org/officeDocument/2006/relationships/image" Target="../media/image46.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40.jpg"/><Relationship Id="rId11" Type="http://schemas.openxmlformats.org/officeDocument/2006/relationships/image" Target="../media/image45.png"/><Relationship Id="rId5" Type="http://schemas.openxmlformats.org/officeDocument/2006/relationships/image" Target="../media/image39.jpg"/><Relationship Id="rId10" Type="http://schemas.openxmlformats.org/officeDocument/2006/relationships/image" Target="../media/image44.png"/><Relationship Id="rId4" Type="http://schemas.openxmlformats.org/officeDocument/2006/relationships/image" Target="../media/image38.jpeg"/><Relationship Id="rId9" Type="http://schemas.openxmlformats.org/officeDocument/2006/relationships/image" Target="../media/image43.png"/><Relationship Id="rId14" Type="http://schemas.openxmlformats.org/officeDocument/2006/relationships/image" Target="../media/image4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in a warehouse&#10;&#10;Description automatically generated with medium confidence">
            <a:extLst>
              <a:ext uri="{FF2B5EF4-FFF2-40B4-BE49-F238E27FC236}">
                <a16:creationId xmlns:a16="http://schemas.microsoft.com/office/drawing/2014/main" id="{B841DC3B-0DD6-455D-80A9-C9ABD2F03874}"/>
              </a:ext>
            </a:extLst>
          </p:cNvPr>
          <p:cNvPicPr>
            <a:picLocks noChangeAspect="1"/>
          </p:cNvPicPr>
          <p:nvPr/>
        </p:nvPicPr>
        <p:blipFill rotWithShape="1">
          <a:blip r:embed="rId3">
            <a:extLst>
              <a:ext uri="{28A0092B-C50C-407E-A947-70E740481C1C}">
                <a14:useLocalDpi xmlns:a14="http://schemas.microsoft.com/office/drawing/2010/main" val="0"/>
              </a:ext>
            </a:extLst>
          </a:blip>
          <a:srcRect l="1" r="51474" b="14035"/>
          <a:stretch/>
        </p:blipFill>
        <p:spPr>
          <a:xfrm>
            <a:off x="-19743" y="0"/>
            <a:ext cx="5925764" cy="5274644"/>
          </a:xfrm>
          <a:prstGeom prst="rect">
            <a:avLst/>
          </a:prstGeom>
        </p:spPr>
      </p:pic>
      <p:pic>
        <p:nvPicPr>
          <p:cNvPr id="9" name="Picture 8">
            <a:extLst>
              <a:ext uri="{FF2B5EF4-FFF2-40B4-BE49-F238E27FC236}">
                <a16:creationId xmlns:a16="http://schemas.microsoft.com/office/drawing/2014/main" id="{F5988D53-BB1C-46D0-8083-514B75C065CE}"/>
              </a:ext>
            </a:extLst>
          </p:cNvPr>
          <p:cNvPicPr>
            <a:picLocks noChangeAspect="1"/>
          </p:cNvPicPr>
          <p:nvPr/>
        </p:nvPicPr>
        <p:blipFill>
          <a:blip r:embed="rId4">
            <a:alphaModFix amt="15000"/>
            <a:extLst>
              <a:ext uri="{28A0092B-C50C-407E-A947-70E740481C1C}">
                <a14:useLocalDpi xmlns:a14="http://schemas.microsoft.com/office/drawing/2010/main"/>
              </a:ext>
            </a:extLst>
          </a:blip>
          <a:stretch>
            <a:fillRect/>
          </a:stretch>
        </p:blipFill>
        <p:spPr>
          <a:xfrm>
            <a:off x="6441091" y="805315"/>
            <a:ext cx="5478154" cy="3537974"/>
          </a:xfrm>
          <a:prstGeom prst="rect">
            <a:avLst/>
          </a:prstGeom>
        </p:spPr>
      </p:pic>
      <p:sp>
        <p:nvSpPr>
          <p:cNvPr id="2" name="Rectangle 1">
            <a:extLst>
              <a:ext uri="{FF2B5EF4-FFF2-40B4-BE49-F238E27FC236}">
                <a16:creationId xmlns:a16="http://schemas.microsoft.com/office/drawing/2014/main" id="{5C2ABE4D-B852-D404-ECC2-9ED6CB8F975C}"/>
              </a:ext>
            </a:extLst>
          </p:cNvPr>
          <p:cNvSpPr/>
          <p:nvPr/>
        </p:nvSpPr>
        <p:spPr>
          <a:xfrm>
            <a:off x="5906021" y="0"/>
            <a:ext cx="6420465" cy="5274644"/>
          </a:xfrm>
          <a:prstGeom prst="rect">
            <a:avLst/>
          </a:prstGeom>
          <a:solidFill>
            <a:srgbClr val="00478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28002060-B2EE-4C3C-B8CD-8D7D436FF14E}"/>
              </a:ext>
            </a:extLst>
          </p:cNvPr>
          <p:cNvSpPr txBox="1"/>
          <p:nvPr/>
        </p:nvSpPr>
        <p:spPr>
          <a:xfrm>
            <a:off x="6344070" y="382490"/>
            <a:ext cx="5730285" cy="4154984"/>
          </a:xfrm>
          <a:prstGeom prst="rect">
            <a:avLst/>
          </a:prstGeom>
          <a:noFill/>
        </p:spPr>
        <p:txBody>
          <a:bodyPr wrap="square" rtlCol="0">
            <a:spAutoFit/>
          </a:bodyPr>
          <a:lstStyle/>
          <a:p>
            <a:pPr algn="ctr"/>
            <a:r>
              <a:rPr lang="en-US" sz="2400" dirty="0">
                <a:solidFill>
                  <a:schemeClr val="bg1"/>
                </a:solidFill>
                <a:latin typeface="Arial Black" panose="020B0A04020102020204" pitchFamily="34" charset="0"/>
              </a:rPr>
              <a:t>Scaling built into delivery models: </a:t>
            </a:r>
          </a:p>
          <a:p>
            <a:pPr algn="ctr"/>
            <a:r>
              <a:rPr lang="en-US" sz="2400" dirty="0">
                <a:solidFill>
                  <a:schemeClr val="bg1"/>
                </a:solidFill>
                <a:latin typeface="Arial Black" panose="020B0A04020102020204" pitchFamily="34" charset="0"/>
              </a:rPr>
              <a:t>Reaching 100 million consumers with Nutrient Enriched Staple foods</a:t>
            </a:r>
            <a:br>
              <a:rPr lang="en-US" sz="2400" dirty="0">
                <a:solidFill>
                  <a:schemeClr val="bg1"/>
                </a:solidFill>
                <a:latin typeface="Arial Black" panose="020B0A04020102020204" pitchFamily="34" charset="0"/>
              </a:rPr>
            </a:br>
            <a:br>
              <a:rPr lang="en-US" sz="2400" dirty="0">
                <a:solidFill>
                  <a:schemeClr val="bg1"/>
                </a:solidFill>
                <a:latin typeface="Arial Black" panose="020B0A04020102020204" pitchFamily="34" charset="0"/>
              </a:rPr>
            </a:br>
            <a:r>
              <a:rPr lang="en-US" sz="2400" b="1" dirty="0">
                <a:solidFill>
                  <a:schemeClr val="bg1"/>
                </a:solidFill>
                <a:latin typeface="Arial" panose="020B0604020202020204" pitchFamily="34" charset="0"/>
                <a:cs typeface="Arial" panose="020B0604020202020204" pitchFamily="34" charset="0"/>
              </a:rPr>
              <a:t>The case of HarvestPlus &amp;  biofortification</a:t>
            </a:r>
          </a:p>
          <a:p>
            <a:pPr algn="ctr"/>
            <a:endParaRPr lang="en-US" sz="2400" b="1" dirty="0">
              <a:solidFill>
                <a:schemeClr val="bg1"/>
              </a:solidFill>
              <a:latin typeface="Arial" panose="020B0604020202020204" pitchFamily="34" charset="0"/>
              <a:cs typeface="Arial" panose="020B0604020202020204" pitchFamily="34" charset="0"/>
            </a:endParaRPr>
          </a:p>
          <a:p>
            <a:pPr algn="ctr"/>
            <a:r>
              <a:rPr lang="en-US" sz="2400" b="1" dirty="0">
                <a:solidFill>
                  <a:schemeClr val="bg1"/>
                </a:solidFill>
                <a:latin typeface="Arial" panose="020B0604020202020204" pitchFamily="34" charset="0"/>
                <a:cs typeface="Arial" panose="020B0604020202020204" pitchFamily="34" charset="0"/>
              </a:rPr>
              <a:t>Jenny Walton</a:t>
            </a:r>
          </a:p>
          <a:p>
            <a:pPr algn="ctr"/>
            <a:r>
              <a:rPr lang="en-US" sz="2400" b="1" dirty="0">
                <a:solidFill>
                  <a:schemeClr val="bg1"/>
                </a:solidFill>
                <a:latin typeface="Arial" panose="020B0604020202020204" pitchFamily="34" charset="0"/>
                <a:cs typeface="Arial" panose="020B0604020202020204" pitchFamily="34" charset="0"/>
              </a:rPr>
              <a:t>Katharina Diehl </a:t>
            </a:r>
          </a:p>
        </p:txBody>
      </p:sp>
      <p:pic>
        <p:nvPicPr>
          <p:cNvPr id="6" name="Picture 5">
            <a:extLst>
              <a:ext uri="{FF2B5EF4-FFF2-40B4-BE49-F238E27FC236}">
                <a16:creationId xmlns:a16="http://schemas.microsoft.com/office/drawing/2014/main" id="{AAC24825-382F-F1AF-F9CC-2AC941CCBEDF}"/>
              </a:ext>
            </a:extLst>
          </p:cNvPr>
          <p:cNvPicPr>
            <a:picLocks noChangeAspect="1"/>
          </p:cNvPicPr>
          <p:nvPr/>
        </p:nvPicPr>
        <p:blipFill>
          <a:blip r:embed="rId4">
            <a:alphaModFix amt="15000"/>
            <a:extLst>
              <a:ext uri="{28A0092B-C50C-407E-A947-70E740481C1C}">
                <a14:useLocalDpi xmlns:a14="http://schemas.microsoft.com/office/drawing/2010/main"/>
              </a:ext>
            </a:extLst>
          </a:blip>
          <a:stretch>
            <a:fillRect/>
          </a:stretch>
        </p:blipFill>
        <p:spPr>
          <a:xfrm>
            <a:off x="6518646" y="1228140"/>
            <a:ext cx="5478154" cy="3537974"/>
          </a:xfrm>
          <a:prstGeom prst="rect">
            <a:avLst/>
          </a:prstGeom>
        </p:spPr>
      </p:pic>
      <p:pic>
        <p:nvPicPr>
          <p:cNvPr id="1026" name="Picture 2" descr="Image result for IFPRI ">
            <a:extLst>
              <a:ext uri="{FF2B5EF4-FFF2-40B4-BE49-F238E27FC236}">
                <a16:creationId xmlns:a16="http://schemas.microsoft.com/office/drawing/2014/main" id="{20120768-7528-0ABB-3344-9E3618C0D36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00281" y="5438813"/>
            <a:ext cx="1142684" cy="13629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21387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FE1337E-87E0-2698-34DB-4767BE186E36}"/>
              </a:ext>
            </a:extLst>
          </p:cNvPr>
          <p:cNvSpPr txBox="1"/>
          <p:nvPr/>
        </p:nvSpPr>
        <p:spPr>
          <a:xfrm>
            <a:off x="-162267" y="543945"/>
            <a:ext cx="12191999" cy="46166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2400" dirty="0">
                <a:solidFill>
                  <a:srgbClr val="004785"/>
                </a:solidFill>
                <a:latin typeface="Arial Black" panose="020B0A04020102020204" pitchFamily="34" charset="0"/>
              </a:rPr>
              <a:t>Programming lessons learned – cost and operational impact </a:t>
            </a:r>
            <a:endParaRPr kumimoji="0" lang="en-US" sz="2400" b="1" i="0" u="none" strike="noStrike" kern="1200" cap="none" spc="0" normalizeH="0" baseline="0" noProof="0" dirty="0">
              <a:ln>
                <a:noFill/>
              </a:ln>
              <a:solidFill>
                <a:srgbClr val="004785"/>
              </a:solidFill>
              <a:effectLst/>
              <a:uLnTx/>
              <a:uFillTx/>
              <a:latin typeface="Arial Black" panose="020B0A04020102020204" pitchFamily="34" charset="0"/>
              <a:ea typeface="+mn-ea"/>
              <a:cs typeface="+mn-cs"/>
            </a:endParaRPr>
          </a:p>
        </p:txBody>
      </p:sp>
      <p:cxnSp>
        <p:nvCxnSpPr>
          <p:cNvPr id="8" name="Straight Arrow Connector 7">
            <a:extLst>
              <a:ext uri="{FF2B5EF4-FFF2-40B4-BE49-F238E27FC236}">
                <a16:creationId xmlns:a16="http://schemas.microsoft.com/office/drawing/2014/main" id="{A82B0446-7D74-98CC-71BE-12F03B3CE55B}"/>
              </a:ext>
            </a:extLst>
          </p:cNvPr>
          <p:cNvCxnSpPr>
            <a:cxnSpLocks/>
          </p:cNvCxnSpPr>
          <p:nvPr/>
        </p:nvCxnSpPr>
        <p:spPr>
          <a:xfrm>
            <a:off x="584792" y="3593804"/>
            <a:ext cx="1108975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10DC8FE0-779C-85BD-BB73-AE7E0CCE16D3}"/>
              </a:ext>
            </a:extLst>
          </p:cNvPr>
          <p:cNvSpPr/>
          <p:nvPr/>
        </p:nvSpPr>
        <p:spPr>
          <a:xfrm>
            <a:off x="10388009" y="3322675"/>
            <a:ext cx="818707" cy="54225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Cost </a:t>
            </a:r>
          </a:p>
        </p:txBody>
      </p:sp>
      <p:sp>
        <p:nvSpPr>
          <p:cNvPr id="10" name="Rectangle 9">
            <a:extLst>
              <a:ext uri="{FF2B5EF4-FFF2-40B4-BE49-F238E27FC236}">
                <a16:creationId xmlns:a16="http://schemas.microsoft.com/office/drawing/2014/main" id="{662E20BA-F131-EDC9-A305-AE01A80654AE}"/>
              </a:ext>
            </a:extLst>
          </p:cNvPr>
          <p:cNvSpPr/>
          <p:nvPr/>
        </p:nvSpPr>
        <p:spPr>
          <a:xfrm>
            <a:off x="5275309" y="1424059"/>
            <a:ext cx="854361" cy="5764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Impact </a:t>
            </a:r>
          </a:p>
        </p:txBody>
      </p:sp>
      <p:cxnSp>
        <p:nvCxnSpPr>
          <p:cNvPr id="12" name="Straight Arrow Connector 11">
            <a:extLst>
              <a:ext uri="{FF2B5EF4-FFF2-40B4-BE49-F238E27FC236}">
                <a16:creationId xmlns:a16="http://schemas.microsoft.com/office/drawing/2014/main" id="{EC550688-E061-2FE2-48DB-7AC009FF2A32}"/>
              </a:ext>
            </a:extLst>
          </p:cNvPr>
          <p:cNvCxnSpPr>
            <a:cxnSpLocks/>
          </p:cNvCxnSpPr>
          <p:nvPr/>
        </p:nvCxnSpPr>
        <p:spPr>
          <a:xfrm flipV="1">
            <a:off x="5677787" y="1127051"/>
            <a:ext cx="0" cy="561399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1B012841-118C-B929-CBAF-7738ED3A416C}"/>
              </a:ext>
            </a:extLst>
          </p:cNvPr>
          <p:cNvPicPr>
            <a:picLocks noChangeAspect="1"/>
          </p:cNvPicPr>
          <p:nvPr/>
        </p:nvPicPr>
        <p:blipFill>
          <a:blip r:embed="rId3"/>
          <a:stretch>
            <a:fillRect/>
          </a:stretch>
        </p:blipFill>
        <p:spPr>
          <a:xfrm>
            <a:off x="2828967" y="1173224"/>
            <a:ext cx="1242450" cy="1425731"/>
          </a:xfrm>
          <a:prstGeom prst="rect">
            <a:avLst/>
          </a:prstGeom>
        </p:spPr>
      </p:pic>
      <p:sp>
        <p:nvSpPr>
          <p:cNvPr id="20" name="TextBox 19">
            <a:extLst>
              <a:ext uri="{FF2B5EF4-FFF2-40B4-BE49-F238E27FC236}">
                <a16:creationId xmlns:a16="http://schemas.microsoft.com/office/drawing/2014/main" id="{D4D9CB92-5272-4288-C265-D003EAAA1346}"/>
              </a:ext>
            </a:extLst>
          </p:cNvPr>
          <p:cNvSpPr txBox="1"/>
          <p:nvPr/>
        </p:nvSpPr>
        <p:spPr>
          <a:xfrm>
            <a:off x="485734" y="1276739"/>
            <a:ext cx="2141994" cy="2308324"/>
          </a:xfrm>
          <a:prstGeom prst="rect">
            <a:avLst/>
          </a:prstGeom>
          <a:noFill/>
        </p:spPr>
        <p:txBody>
          <a:bodyPr wrap="square" rtlCol="0">
            <a:spAutoFit/>
          </a:bodyPr>
          <a:lstStyle/>
          <a:p>
            <a:pPr marL="285750" indent="-285750">
              <a:buFont typeface="Arial" panose="020B0604020202020204" pitchFamily="34" charset="0"/>
              <a:buChar char="•"/>
            </a:pPr>
            <a:r>
              <a:rPr lang="en-US" dirty="0"/>
              <a:t>Policy </a:t>
            </a:r>
          </a:p>
          <a:p>
            <a:pPr marL="285750" indent="-285750">
              <a:buFont typeface="Arial" panose="020B0604020202020204" pitchFamily="34" charset="0"/>
              <a:buChar char="•"/>
            </a:pPr>
            <a:r>
              <a:rPr lang="en-US" dirty="0"/>
              <a:t>Standards</a:t>
            </a:r>
          </a:p>
          <a:p>
            <a:pPr marL="285750" indent="-285750">
              <a:buFont typeface="Arial" panose="020B0604020202020204" pitchFamily="34" charset="0"/>
              <a:buChar char="•"/>
            </a:pPr>
            <a:r>
              <a:rPr lang="en-US" dirty="0"/>
              <a:t>Advocacy</a:t>
            </a:r>
          </a:p>
          <a:p>
            <a:pPr marL="285750" indent="-285750">
              <a:buFont typeface="Arial" panose="020B0604020202020204" pitchFamily="34" charset="0"/>
              <a:buChar char="•"/>
            </a:pPr>
            <a:r>
              <a:rPr lang="en-US" dirty="0"/>
              <a:t>Digital marketing &amp; promotion </a:t>
            </a:r>
          </a:p>
          <a:p>
            <a:pPr marL="285750" indent="-285750">
              <a:buFont typeface="Arial" panose="020B0604020202020204" pitchFamily="34" charset="0"/>
              <a:buChar char="•"/>
            </a:pPr>
            <a:r>
              <a:rPr lang="en-US" dirty="0"/>
              <a:t>Digital farmer training &amp; extension </a:t>
            </a:r>
          </a:p>
        </p:txBody>
      </p:sp>
      <p:sp>
        <p:nvSpPr>
          <p:cNvPr id="21" name="TextBox 20">
            <a:extLst>
              <a:ext uri="{FF2B5EF4-FFF2-40B4-BE49-F238E27FC236}">
                <a16:creationId xmlns:a16="http://schemas.microsoft.com/office/drawing/2014/main" id="{FE4F8824-813E-9B09-F1CC-92921B64FFA0}"/>
              </a:ext>
            </a:extLst>
          </p:cNvPr>
          <p:cNvSpPr txBox="1"/>
          <p:nvPr/>
        </p:nvSpPr>
        <p:spPr>
          <a:xfrm>
            <a:off x="6514213" y="1422544"/>
            <a:ext cx="5416279" cy="2308324"/>
          </a:xfrm>
          <a:prstGeom prst="rect">
            <a:avLst/>
          </a:prstGeom>
          <a:noFill/>
        </p:spPr>
        <p:txBody>
          <a:bodyPr wrap="square" rtlCol="0">
            <a:spAutoFit/>
          </a:bodyPr>
          <a:lstStyle/>
          <a:p>
            <a:pPr marL="285750" indent="-285750">
              <a:buFont typeface="Arial" panose="020B0604020202020204" pitchFamily="34" charset="0"/>
              <a:buChar char="•"/>
            </a:pPr>
            <a:r>
              <a:rPr lang="en-US" dirty="0"/>
              <a:t>Market / commercial research</a:t>
            </a:r>
          </a:p>
          <a:p>
            <a:pPr marL="285750" indent="-285750">
              <a:buFont typeface="Arial" panose="020B0604020202020204" pitchFamily="34" charset="0"/>
              <a:buChar char="•"/>
            </a:pPr>
            <a:r>
              <a:rPr lang="en-US" dirty="0"/>
              <a:t>Marketing</a:t>
            </a:r>
          </a:p>
          <a:p>
            <a:pPr marL="285750" indent="-285750">
              <a:buFont typeface="Arial" panose="020B0604020202020204" pitchFamily="34" charset="0"/>
              <a:buChar char="•"/>
            </a:pPr>
            <a:r>
              <a:rPr lang="en-US" dirty="0"/>
              <a:t>Promotions</a:t>
            </a:r>
          </a:p>
          <a:p>
            <a:pPr marL="285750" indent="-285750">
              <a:buFont typeface="Arial" panose="020B0604020202020204" pitchFamily="34" charset="0"/>
              <a:buChar char="•"/>
            </a:pPr>
            <a:r>
              <a:rPr lang="en-US" dirty="0"/>
              <a:t>Seed subsidy – early incentive - market acceleration </a:t>
            </a:r>
          </a:p>
          <a:p>
            <a:pPr marL="285750" indent="-285750">
              <a:buFont typeface="Arial" panose="020B0604020202020204" pitchFamily="34" charset="0"/>
              <a:buChar char="•"/>
            </a:pPr>
            <a:r>
              <a:rPr lang="en-US" dirty="0"/>
              <a:t>Seed give away / pay it forward</a:t>
            </a:r>
          </a:p>
          <a:p>
            <a:pPr marL="285750" indent="-285750">
              <a:buFont typeface="Arial" panose="020B0604020202020204" pitchFamily="34" charset="0"/>
              <a:buChar char="•"/>
            </a:pPr>
            <a:r>
              <a:rPr lang="en-US" dirty="0"/>
              <a:t>Farmer training in person </a:t>
            </a:r>
          </a:p>
          <a:p>
            <a:endParaRPr lang="en-US" dirty="0"/>
          </a:p>
          <a:p>
            <a:r>
              <a:rPr lang="en-US" dirty="0"/>
              <a:t> </a:t>
            </a:r>
          </a:p>
        </p:txBody>
      </p:sp>
      <p:sp>
        <p:nvSpPr>
          <p:cNvPr id="22" name="TextBox 21">
            <a:extLst>
              <a:ext uri="{FF2B5EF4-FFF2-40B4-BE49-F238E27FC236}">
                <a16:creationId xmlns:a16="http://schemas.microsoft.com/office/drawing/2014/main" id="{5F412CFB-D72A-C2D9-1088-9F3BB09E523D}"/>
              </a:ext>
            </a:extLst>
          </p:cNvPr>
          <p:cNvSpPr txBox="1"/>
          <p:nvPr/>
        </p:nvSpPr>
        <p:spPr>
          <a:xfrm>
            <a:off x="5933732" y="4001997"/>
            <a:ext cx="4750015" cy="1200329"/>
          </a:xfrm>
          <a:prstGeom prst="rect">
            <a:avLst/>
          </a:prstGeom>
          <a:noFill/>
        </p:spPr>
        <p:txBody>
          <a:bodyPr wrap="square" rtlCol="0">
            <a:spAutoFit/>
          </a:bodyPr>
          <a:lstStyle/>
          <a:p>
            <a:pPr marL="285750" indent="-285750">
              <a:buFont typeface="Arial" panose="020B0604020202020204" pitchFamily="34" charset="0"/>
              <a:buChar char="•"/>
            </a:pPr>
            <a:r>
              <a:rPr lang="en-US" dirty="0"/>
              <a:t>Prices and financial incentives to seed sellers</a:t>
            </a:r>
          </a:p>
          <a:p>
            <a:pPr marL="285750" indent="-285750">
              <a:buFont typeface="Arial" panose="020B0604020202020204" pitchFamily="34" charset="0"/>
              <a:buChar char="•"/>
            </a:pPr>
            <a:r>
              <a:rPr lang="en-US" dirty="0"/>
              <a:t>Grain and food subsidies  </a:t>
            </a:r>
          </a:p>
          <a:p>
            <a:endParaRPr lang="en-US" dirty="0"/>
          </a:p>
          <a:p>
            <a:r>
              <a:rPr lang="en-US" dirty="0"/>
              <a:t> </a:t>
            </a:r>
          </a:p>
        </p:txBody>
      </p:sp>
      <p:pic>
        <p:nvPicPr>
          <p:cNvPr id="5" name="Picture 4">
            <a:extLst>
              <a:ext uri="{FF2B5EF4-FFF2-40B4-BE49-F238E27FC236}">
                <a16:creationId xmlns:a16="http://schemas.microsoft.com/office/drawing/2014/main" id="{D64AEFEA-D56D-E894-805D-E50EBA240394}"/>
              </a:ext>
            </a:extLst>
          </p:cNvPr>
          <p:cNvPicPr>
            <a:picLocks noChangeAspect="1"/>
          </p:cNvPicPr>
          <p:nvPr/>
        </p:nvPicPr>
        <p:blipFill>
          <a:blip r:embed="rId4"/>
          <a:stretch>
            <a:fillRect/>
          </a:stretch>
        </p:blipFill>
        <p:spPr>
          <a:xfrm>
            <a:off x="3934430" y="2117871"/>
            <a:ext cx="1477866" cy="139271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descr="A qr code with dots&#10;&#10;Description automatically generated with low confidence">
            <a:extLst>
              <a:ext uri="{FF2B5EF4-FFF2-40B4-BE49-F238E27FC236}">
                <a16:creationId xmlns:a16="http://schemas.microsoft.com/office/drawing/2014/main" id="{D2296CDD-6D1C-6AB3-A09B-C27CF639147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5452" y="3730868"/>
            <a:ext cx="2973170" cy="2973170"/>
          </a:xfrm>
          <a:prstGeom prst="rect">
            <a:avLst/>
          </a:prstGeom>
        </p:spPr>
      </p:pic>
      <p:sp>
        <p:nvSpPr>
          <p:cNvPr id="11" name="Oval 10">
            <a:extLst>
              <a:ext uri="{FF2B5EF4-FFF2-40B4-BE49-F238E27FC236}">
                <a16:creationId xmlns:a16="http://schemas.microsoft.com/office/drawing/2014/main" id="{559FEE8D-EE2C-4585-948C-850391257E8A}"/>
              </a:ext>
            </a:extLst>
          </p:cNvPr>
          <p:cNvSpPr/>
          <p:nvPr/>
        </p:nvSpPr>
        <p:spPr>
          <a:xfrm>
            <a:off x="3772989" y="4486940"/>
            <a:ext cx="1734674" cy="182711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Research regularly published on the HP website</a:t>
            </a:r>
          </a:p>
        </p:txBody>
      </p:sp>
    </p:spTree>
    <p:extLst>
      <p:ext uri="{BB962C8B-B14F-4D97-AF65-F5344CB8AC3E}">
        <p14:creationId xmlns:p14="http://schemas.microsoft.com/office/powerpoint/2010/main" val="15161001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6C39E4B-50F3-07FF-F0EA-E7D2C08495AD}"/>
              </a:ext>
            </a:extLst>
          </p:cNvPr>
          <p:cNvSpPr txBox="1"/>
          <p:nvPr/>
        </p:nvSpPr>
        <p:spPr>
          <a:xfrm>
            <a:off x="-162267" y="543945"/>
            <a:ext cx="12191999" cy="46166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2400" dirty="0">
                <a:solidFill>
                  <a:srgbClr val="004785"/>
                </a:solidFill>
                <a:latin typeface="Arial Black" panose="020B0A04020102020204" pitchFamily="34" charset="0"/>
              </a:rPr>
              <a:t>High level learnings for the path forward</a:t>
            </a:r>
            <a:endParaRPr kumimoji="0" lang="en-US" sz="2400" b="1" i="0" u="none" strike="noStrike" kern="1200" cap="none" spc="0" normalizeH="0" baseline="0" noProof="0" dirty="0">
              <a:ln>
                <a:noFill/>
              </a:ln>
              <a:solidFill>
                <a:srgbClr val="004785"/>
              </a:solidFill>
              <a:effectLst/>
              <a:uLnTx/>
              <a:uFillTx/>
              <a:latin typeface="Arial Black" panose="020B0A04020102020204" pitchFamily="34" charset="0"/>
              <a:ea typeface="+mn-ea"/>
              <a:cs typeface="+mn-cs"/>
            </a:endParaRPr>
          </a:p>
        </p:txBody>
      </p:sp>
      <p:sp>
        <p:nvSpPr>
          <p:cNvPr id="3" name="TextBox 2">
            <a:extLst>
              <a:ext uri="{FF2B5EF4-FFF2-40B4-BE49-F238E27FC236}">
                <a16:creationId xmlns:a16="http://schemas.microsoft.com/office/drawing/2014/main" id="{ABEB375F-1A08-B6CD-A9B4-901177A6E4D9}"/>
              </a:ext>
            </a:extLst>
          </p:cNvPr>
          <p:cNvSpPr txBox="1"/>
          <p:nvPr/>
        </p:nvSpPr>
        <p:spPr>
          <a:xfrm>
            <a:off x="956930" y="1424763"/>
            <a:ext cx="8208335" cy="3693319"/>
          </a:xfrm>
          <a:prstGeom prst="rect">
            <a:avLst/>
          </a:prstGeom>
          <a:noFill/>
        </p:spPr>
        <p:txBody>
          <a:bodyPr wrap="square" rtlCol="0">
            <a:spAutoFit/>
          </a:bodyPr>
          <a:lstStyle/>
          <a:p>
            <a:pPr marL="285750" indent="-285750">
              <a:buFont typeface="Arial" panose="020B0604020202020204" pitchFamily="34" charset="0"/>
              <a:buChar char="•"/>
            </a:pPr>
            <a:r>
              <a:rPr lang="en-US" dirty="0"/>
              <a:t>Overview of the entire ecosystem and supply chain – seed grain food consumer </a:t>
            </a:r>
          </a:p>
          <a:p>
            <a:pPr marL="285750" indent="-285750">
              <a:buFont typeface="Arial" panose="020B0604020202020204" pitchFamily="34" charset="0"/>
              <a:buChar char="•"/>
            </a:pPr>
            <a:r>
              <a:rPr lang="en-US" dirty="0"/>
              <a:t>Think reach from the outset – from the project or product design phase </a:t>
            </a:r>
          </a:p>
          <a:p>
            <a:pPr marL="285750" indent="-285750">
              <a:buFont typeface="Arial" panose="020B0604020202020204" pitchFamily="34" charset="0"/>
              <a:buChar char="•"/>
            </a:pPr>
            <a:r>
              <a:rPr lang="en-US" dirty="0"/>
              <a:t>Make mistakes fast – don’t be embarrassed of the mistakes – share</a:t>
            </a:r>
          </a:p>
          <a:p>
            <a:pPr marL="285750" indent="-285750">
              <a:buFont typeface="Arial" panose="020B0604020202020204" pitchFamily="34" charset="0"/>
              <a:buChar char="•"/>
            </a:pPr>
            <a:r>
              <a:rPr lang="en-US" dirty="0"/>
              <a:t>Think wider than what you want to promote – consider all other external factors and incentives – the commercial hook for farmers is not nutrition </a:t>
            </a:r>
          </a:p>
          <a:p>
            <a:pPr marL="285750" indent="-285750">
              <a:buFont typeface="Arial" panose="020B0604020202020204" pitchFamily="34" charset="0"/>
              <a:buChar char="•"/>
            </a:pPr>
            <a:r>
              <a:rPr lang="en-US" dirty="0"/>
              <a:t>Be future focused</a:t>
            </a:r>
          </a:p>
          <a:p>
            <a:pPr marL="285750" indent="-285750">
              <a:buFont typeface="Arial" panose="020B0604020202020204" pitchFamily="34" charset="0"/>
              <a:buChar char="•"/>
            </a:pPr>
            <a:r>
              <a:rPr lang="en-US" dirty="0"/>
              <a:t>R&amp;D and delivery/scaling are in inextricably linked! Without R&amp;D in the seed scale we will go backwards</a:t>
            </a:r>
          </a:p>
          <a:p>
            <a:pPr marL="285750" indent="-285750">
              <a:buFont typeface="Arial" panose="020B0604020202020204" pitchFamily="34" charset="0"/>
              <a:buChar char="•"/>
            </a:pPr>
            <a:r>
              <a:rPr lang="en-US" dirty="0"/>
              <a:t>Can not scale without the private sector or commercial food systems</a:t>
            </a:r>
          </a:p>
          <a:p>
            <a:pPr marL="285750" indent="-285750">
              <a:buFont typeface="Arial" panose="020B0604020202020204" pitchFamily="34" charset="0"/>
              <a:buChar char="•"/>
            </a:pPr>
            <a:r>
              <a:rPr lang="en-US" dirty="0"/>
              <a:t>Reach Vs impact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cxnSp>
        <p:nvCxnSpPr>
          <p:cNvPr id="7" name="Straight Connector 6">
            <a:extLst>
              <a:ext uri="{FF2B5EF4-FFF2-40B4-BE49-F238E27FC236}">
                <a16:creationId xmlns:a16="http://schemas.microsoft.com/office/drawing/2014/main" id="{1B763B20-5C34-50A9-AA0A-99B501BA7F8A}"/>
              </a:ext>
            </a:extLst>
          </p:cNvPr>
          <p:cNvCxnSpPr/>
          <p:nvPr/>
        </p:nvCxnSpPr>
        <p:spPr>
          <a:xfrm>
            <a:off x="691116" y="6166884"/>
            <a:ext cx="10749517" cy="0"/>
          </a:xfrm>
          <a:prstGeom prst="line">
            <a:avLst/>
          </a:prstGeom>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538E3529-4DBF-6AD5-DBD8-47F26E6C2982}"/>
              </a:ext>
            </a:extLst>
          </p:cNvPr>
          <p:cNvSpPr/>
          <p:nvPr/>
        </p:nvSpPr>
        <p:spPr>
          <a:xfrm>
            <a:off x="701749" y="6314055"/>
            <a:ext cx="1180214" cy="38445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1993</a:t>
            </a:r>
          </a:p>
        </p:txBody>
      </p:sp>
      <p:sp>
        <p:nvSpPr>
          <p:cNvPr id="9" name="Rectangle 8">
            <a:extLst>
              <a:ext uri="{FF2B5EF4-FFF2-40B4-BE49-F238E27FC236}">
                <a16:creationId xmlns:a16="http://schemas.microsoft.com/office/drawing/2014/main" id="{C1A38B1E-D1F7-9BE6-729D-2E250714796C}"/>
              </a:ext>
            </a:extLst>
          </p:cNvPr>
          <p:cNvSpPr/>
          <p:nvPr/>
        </p:nvSpPr>
        <p:spPr>
          <a:xfrm>
            <a:off x="6428146" y="6301736"/>
            <a:ext cx="1180214" cy="38445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2023</a:t>
            </a:r>
          </a:p>
        </p:txBody>
      </p:sp>
      <p:sp>
        <p:nvSpPr>
          <p:cNvPr id="10" name="Rectangle 9">
            <a:extLst>
              <a:ext uri="{FF2B5EF4-FFF2-40B4-BE49-F238E27FC236}">
                <a16:creationId xmlns:a16="http://schemas.microsoft.com/office/drawing/2014/main" id="{5E2A042D-639F-0EAC-6E40-B59AAEC90C73}"/>
              </a:ext>
            </a:extLst>
          </p:cNvPr>
          <p:cNvSpPr/>
          <p:nvPr/>
        </p:nvSpPr>
        <p:spPr>
          <a:xfrm>
            <a:off x="10310037" y="6314054"/>
            <a:ext cx="1180214" cy="38445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2030</a:t>
            </a:r>
          </a:p>
        </p:txBody>
      </p:sp>
      <p:cxnSp>
        <p:nvCxnSpPr>
          <p:cNvPr id="12" name="Straight Connector 11">
            <a:extLst>
              <a:ext uri="{FF2B5EF4-FFF2-40B4-BE49-F238E27FC236}">
                <a16:creationId xmlns:a16="http://schemas.microsoft.com/office/drawing/2014/main" id="{5C42270E-1776-A5BA-199E-8CDF1947F639}"/>
              </a:ext>
            </a:extLst>
          </p:cNvPr>
          <p:cNvCxnSpPr/>
          <p:nvPr/>
        </p:nvCxnSpPr>
        <p:spPr>
          <a:xfrm>
            <a:off x="10823944" y="1277593"/>
            <a:ext cx="74428" cy="5036461"/>
          </a:xfrm>
          <a:prstGeom prst="line">
            <a:avLst/>
          </a:prstGeom>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64BBEC70-A994-99F8-92C4-CEFCCCD43793}"/>
              </a:ext>
            </a:extLst>
          </p:cNvPr>
          <p:cNvSpPr/>
          <p:nvPr/>
        </p:nvSpPr>
        <p:spPr>
          <a:xfrm>
            <a:off x="10241811" y="1232535"/>
            <a:ext cx="1313121" cy="90460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1 Billion consumers</a:t>
            </a:r>
          </a:p>
        </p:txBody>
      </p:sp>
      <p:sp>
        <p:nvSpPr>
          <p:cNvPr id="14" name="Rectangle 13">
            <a:extLst>
              <a:ext uri="{FF2B5EF4-FFF2-40B4-BE49-F238E27FC236}">
                <a16:creationId xmlns:a16="http://schemas.microsoft.com/office/drawing/2014/main" id="{0046B8F8-52C1-8601-D335-7EE6458294B9}"/>
              </a:ext>
            </a:extLst>
          </p:cNvPr>
          <p:cNvSpPr/>
          <p:nvPr/>
        </p:nvSpPr>
        <p:spPr>
          <a:xfrm>
            <a:off x="6361692" y="4160952"/>
            <a:ext cx="1313121" cy="90460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100</a:t>
            </a:r>
          </a:p>
          <a:p>
            <a:pPr algn="ctr"/>
            <a:r>
              <a:rPr lang="en-US" dirty="0"/>
              <a:t>Million</a:t>
            </a:r>
          </a:p>
        </p:txBody>
      </p:sp>
      <p:grpSp>
        <p:nvGrpSpPr>
          <p:cNvPr id="17" name="Group 16">
            <a:extLst>
              <a:ext uri="{FF2B5EF4-FFF2-40B4-BE49-F238E27FC236}">
                <a16:creationId xmlns:a16="http://schemas.microsoft.com/office/drawing/2014/main" id="{AB492B86-5700-FFE2-BDF4-8797DBDE2DFE}"/>
              </a:ext>
            </a:extLst>
          </p:cNvPr>
          <p:cNvGrpSpPr/>
          <p:nvPr/>
        </p:nvGrpSpPr>
        <p:grpSpPr>
          <a:xfrm>
            <a:off x="967312" y="2180344"/>
            <a:ext cx="9473400" cy="3826800"/>
            <a:chOff x="967312" y="2180344"/>
            <a:chExt cx="9473400" cy="3826800"/>
          </a:xfrm>
        </p:grpSpPr>
        <mc:AlternateContent xmlns:mc="http://schemas.openxmlformats.org/markup-compatibility/2006" xmlns:p14="http://schemas.microsoft.com/office/powerpoint/2010/main">
          <mc:Choice Requires="p14">
            <p:contentPart p14:bwMode="auto" r:id="rId3">
              <p14:nvContentPartPr>
                <p14:cNvPr id="15" name="Ink 14">
                  <a:extLst>
                    <a:ext uri="{FF2B5EF4-FFF2-40B4-BE49-F238E27FC236}">
                      <a16:creationId xmlns:a16="http://schemas.microsoft.com/office/drawing/2014/main" id="{3EC2ED60-C52C-CFA3-24C7-8A482E24C728}"/>
                    </a:ext>
                  </a:extLst>
                </p14:cNvPr>
                <p14:cNvContentPartPr/>
                <p14:nvPr/>
              </p14:nvContentPartPr>
              <p14:xfrm>
                <a:off x="967312" y="5106424"/>
                <a:ext cx="5364000" cy="900720"/>
              </p14:xfrm>
            </p:contentPart>
          </mc:Choice>
          <mc:Fallback xmlns="">
            <p:pic>
              <p:nvPicPr>
                <p:cNvPr id="15" name="Ink 14">
                  <a:extLst>
                    <a:ext uri="{FF2B5EF4-FFF2-40B4-BE49-F238E27FC236}">
                      <a16:creationId xmlns:a16="http://schemas.microsoft.com/office/drawing/2014/main" id="{3EC2ED60-C52C-CFA3-24C7-8A482E24C728}"/>
                    </a:ext>
                  </a:extLst>
                </p:cNvPr>
                <p:cNvPicPr/>
                <p:nvPr/>
              </p:nvPicPr>
              <p:blipFill>
                <a:blip r:embed="rId4"/>
                <a:stretch>
                  <a:fillRect/>
                </a:stretch>
              </p:blipFill>
              <p:spPr>
                <a:xfrm>
                  <a:off x="958312" y="5097784"/>
                  <a:ext cx="5381640" cy="91836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6" name="Ink 15">
                  <a:extLst>
                    <a:ext uri="{FF2B5EF4-FFF2-40B4-BE49-F238E27FC236}">
                      <a16:creationId xmlns:a16="http://schemas.microsoft.com/office/drawing/2014/main" id="{88253AB2-4C4C-FC9B-3E58-96428E6CA1F9}"/>
                    </a:ext>
                  </a:extLst>
                </p14:cNvPr>
                <p14:cNvContentPartPr/>
                <p14:nvPr/>
              </p14:nvContentPartPr>
              <p14:xfrm>
                <a:off x="7697512" y="2180344"/>
                <a:ext cx="2743200" cy="2178720"/>
              </p14:xfrm>
            </p:contentPart>
          </mc:Choice>
          <mc:Fallback xmlns="">
            <p:pic>
              <p:nvPicPr>
                <p:cNvPr id="16" name="Ink 15">
                  <a:extLst>
                    <a:ext uri="{FF2B5EF4-FFF2-40B4-BE49-F238E27FC236}">
                      <a16:creationId xmlns:a16="http://schemas.microsoft.com/office/drawing/2014/main" id="{88253AB2-4C4C-FC9B-3E58-96428E6CA1F9}"/>
                    </a:ext>
                  </a:extLst>
                </p:cNvPr>
                <p:cNvPicPr/>
                <p:nvPr/>
              </p:nvPicPr>
              <p:blipFill>
                <a:blip r:embed="rId6"/>
                <a:stretch>
                  <a:fillRect/>
                </a:stretch>
              </p:blipFill>
              <p:spPr>
                <a:xfrm>
                  <a:off x="7688512" y="2171344"/>
                  <a:ext cx="2760840" cy="2196360"/>
                </a:xfrm>
                <a:prstGeom prst="rect">
                  <a:avLst/>
                </a:prstGeom>
              </p:spPr>
            </p:pic>
          </mc:Fallback>
        </mc:AlternateContent>
      </p:grpSp>
    </p:spTree>
    <p:extLst>
      <p:ext uri="{BB962C8B-B14F-4D97-AF65-F5344CB8AC3E}">
        <p14:creationId xmlns:p14="http://schemas.microsoft.com/office/powerpoint/2010/main" val="10049263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5988D53-BB1C-46D0-8083-514B75C065CE}"/>
              </a:ext>
            </a:extLst>
          </p:cNvPr>
          <p:cNvPicPr>
            <a:picLocks noChangeAspect="1"/>
          </p:cNvPicPr>
          <p:nvPr/>
        </p:nvPicPr>
        <p:blipFill>
          <a:blip r:embed="rId3">
            <a:alphaModFix amt="15000"/>
            <a:extLst>
              <a:ext uri="{28A0092B-C50C-407E-A947-70E740481C1C}">
                <a14:useLocalDpi xmlns:a14="http://schemas.microsoft.com/office/drawing/2010/main"/>
              </a:ext>
            </a:extLst>
          </a:blip>
          <a:stretch>
            <a:fillRect/>
          </a:stretch>
        </p:blipFill>
        <p:spPr>
          <a:xfrm>
            <a:off x="6441091" y="805315"/>
            <a:ext cx="5478154" cy="3537974"/>
          </a:xfrm>
          <a:prstGeom prst="rect">
            <a:avLst/>
          </a:prstGeom>
        </p:spPr>
      </p:pic>
      <p:sp>
        <p:nvSpPr>
          <p:cNvPr id="2" name="Rectangle 1">
            <a:extLst>
              <a:ext uri="{FF2B5EF4-FFF2-40B4-BE49-F238E27FC236}">
                <a16:creationId xmlns:a16="http://schemas.microsoft.com/office/drawing/2014/main" id="{5C2ABE4D-B852-D404-ECC2-9ED6CB8F975C}"/>
              </a:ext>
            </a:extLst>
          </p:cNvPr>
          <p:cNvSpPr/>
          <p:nvPr/>
        </p:nvSpPr>
        <p:spPr>
          <a:xfrm>
            <a:off x="6096000" y="0"/>
            <a:ext cx="6096000" cy="5274644"/>
          </a:xfrm>
          <a:prstGeom prst="rect">
            <a:avLst/>
          </a:prstGeom>
          <a:solidFill>
            <a:srgbClr val="00478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28002060-B2EE-4C3C-B8CD-8D7D436FF14E}"/>
              </a:ext>
            </a:extLst>
          </p:cNvPr>
          <p:cNvSpPr txBox="1"/>
          <p:nvPr/>
        </p:nvSpPr>
        <p:spPr>
          <a:xfrm>
            <a:off x="6285981" y="1274564"/>
            <a:ext cx="4109303" cy="2954655"/>
          </a:xfrm>
          <a:prstGeom prst="rect">
            <a:avLst/>
          </a:prstGeom>
          <a:noFill/>
        </p:spPr>
        <p:txBody>
          <a:bodyPr wrap="square" rtlCol="0">
            <a:spAutoFit/>
          </a:bodyPr>
          <a:lstStyle/>
          <a:p>
            <a:r>
              <a:rPr lang="en-US" sz="4800" dirty="0">
                <a:solidFill>
                  <a:schemeClr val="bg1"/>
                </a:solidFill>
                <a:latin typeface="Arial Black" panose="020B0A04020102020204" pitchFamily="34" charset="0"/>
              </a:rPr>
              <a:t>Thank You </a:t>
            </a:r>
            <a:br>
              <a:rPr lang="en-US" dirty="0">
                <a:solidFill>
                  <a:schemeClr val="bg1"/>
                </a:solidFill>
                <a:latin typeface="Arial Black" panose="020B0A04020102020204" pitchFamily="34" charset="0"/>
              </a:rPr>
            </a:br>
            <a:br>
              <a:rPr lang="en-US" dirty="0">
                <a:solidFill>
                  <a:schemeClr val="bg1"/>
                </a:solidFill>
                <a:latin typeface="Arial Black" panose="020B0A04020102020204" pitchFamily="34" charset="0"/>
              </a:rPr>
            </a:br>
            <a:r>
              <a:rPr lang="en-US" sz="2000" b="1" dirty="0">
                <a:solidFill>
                  <a:schemeClr val="bg1"/>
                </a:solidFill>
                <a:latin typeface="Arial" panose="020B0604020202020204" pitchFamily="34" charset="0"/>
                <a:cs typeface="Arial" panose="020B0604020202020204" pitchFamily="34" charset="0"/>
              </a:rPr>
              <a:t>Katharina Diel </a:t>
            </a:r>
            <a:r>
              <a:rPr lang="en-US" sz="2000" b="1" dirty="0" err="1">
                <a:solidFill>
                  <a:schemeClr val="bg1"/>
                </a:solidFill>
                <a:latin typeface="Arial" panose="020B0604020202020204" pitchFamily="34" charset="0"/>
                <a:cs typeface="Arial" panose="020B0604020202020204" pitchFamily="34" charset="0"/>
                <a:hlinkClick r:id="rId4"/>
              </a:rPr>
              <a:t>c.diehl@cgiar.com</a:t>
            </a:r>
            <a:endParaRPr lang="en-US" sz="2000" b="1" dirty="0">
              <a:solidFill>
                <a:schemeClr val="bg1"/>
              </a:solidFill>
              <a:latin typeface="Arial" panose="020B0604020202020204" pitchFamily="34" charset="0"/>
              <a:cs typeface="Arial" panose="020B0604020202020204" pitchFamily="34" charset="0"/>
            </a:endParaRPr>
          </a:p>
          <a:p>
            <a:endParaRPr lang="en-US" sz="2000" b="1" dirty="0">
              <a:solidFill>
                <a:schemeClr val="bg1"/>
              </a:solidFill>
              <a:latin typeface="Arial" panose="020B0604020202020204" pitchFamily="34" charset="0"/>
              <a:cs typeface="Arial" panose="020B0604020202020204" pitchFamily="34" charset="0"/>
            </a:endParaRPr>
          </a:p>
          <a:p>
            <a:r>
              <a:rPr lang="en-US" sz="2000" b="1" dirty="0">
                <a:solidFill>
                  <a:schemeClr val="bg1"/>
                </a:solidFill>
                <a:latin typeface="Arial" panose="020B0604020202020204" pitchFamily="34" charset="0"/>
                <a:cs typeface="Arial" panose="020B0604020202020204" pitchFamily="34" charset="0"/>
              </a:rPr>
              <a:t>Jenny Walton </a:t>
            </a:r>
          </a:p>
          <a:p>
            <a:r>
              <a:rPr lang="en-US" sz="2000" b="1" dirty="0" err="1">
                <a:solidFill>
                  <a:schemeClr val="bg1"/>
                </a:solidFill>
                <a:latin typeface="Arial" panose="020B0604020202020204" pitchFamily="34" charset="0"/>
                <a:cs typeface="Arial" panose="020B0604020202020204" pitchFamily="34" charset="0"/>
                <a:hlinkClick r:id="rId5"/>
              </a:rPr>
              <a:t>j.walton@cgiar.com</a:t>
            </a:r>
            <a:endParaRPr lang="en-US" sz="2000" b="1" dirty="0">
              <a:solidFill>
                <a:schemeClr val="bg1"/>
              </a:solidFill>
              <a:latin typeface="Arial" panose="020B0604020202020204" pitchFamily="34" charset="0"/>
              <a:cs typeface="Arial" panose="020B0604020202020204" pitchFamily="34" charset="0"/>
            </a:endParaRPr>
          </a:p>
          <a:p>
            <a:endParaRPr lang="en-US" sz="2000" b="1" dirty="0">
              <a:solidFill>
                <a:schemeClr val="bg1"/>
              </a:solidFill>
              <a:latin typeface="Arial" panose="020B0604020202020204" pitchFamily="34" charset="0"/>
              <a:cs typeface="Arial" panose="020B0604020202020204" pitchFamily="34" charset="0"/>
            </a:endParaRPr>
          </a:p>
        </p:txBody>
      </p:sp>
      <p:pic>
        <p:nvPicPr>
          <p:cNvPr id="4" name="Picture 3" descr="A group of men holding a bag of food&#10;&#10;Description automatically generated with low confidence">
            <a:extLst>
              <a:ext uri="{FF2B5EF4-FFF2-40B4-BE49-F238E27FC236}">
                <a16:creationId xmlns:a16="http://schemas.microsoft.com/office/drawing/2014/main" id="{CAB17F48-F837-B281-6D10-162C85E232FC}"/>
              </a:ext>
            </a:extLst>
          </p:cNvPr>
          <p:cNvPicPr>
            <a:picLocks noChangeAspect="1"/>
          </p:cNvPicPr>
          <p:nvPr/>
        </p:nvPicPr>
        <p:blipFill rotWithShape="1">
          <a:blip r:embed="rId6">
            <a:extLst>
              <a:ext uri="{28A0092B-C50C-407E-A947-70E740481C1C}">
                <a14:useLocalDpi xmlns:a14="http://schemas.microsoft.com/office/drawing/2010/main" val="0"/>
              </a:ext>
            </a:extLst>
          </a:blip>
          <a:srcRect l="8047" t="329" r="48282" b="-329"/>
          <a:stretch/>
        </p:blipFill>
        <p:spPr>
          <a:xfrm>
            <a:off x="-72336" y="0"/>
            <a:ext cx="6168336" cy="5292032"/>
          </a:xfrm>
          <a:prstGeom prst="rect">
            <a:avLst/>
          </a:prstGeom>
        </p:spPr>
      </p:pic>
      <p:pic>
        <p:nvPicPr>
          <p:cNvPr id="3" name="Picture 2">
            <a:extLst>
              <a:ext uri="{FF2B5EF4-FFF2-40B4-BE49-F238E27FC236}">
                <a16:creationId xmlns:a16="http://schemas.microsoft.com/office/drawing/2014/main" id="{A423E626-6A07-5319-D3DD-41E410511AB1}"/>
              </a:ext>
            </a:extLst>
          </p:cNvPr>
          <p:cNvPicPr>
            <a:picLocks noChangeAspect="1"/>
          </p:cNvPicPr>
          <p:nvPr/>
        </p:nvPicPr>
        <p:blipFill>
          <a:blip r:embed="rId7"/>
          <a:stretch>
            <a:fillRect/>
          </a:stretch>
        </p:blipFill>
        <p:spPr>
          <a:xfrm>
            <a:off x="-72336" y="-74429"/>
            <a:ext cx="6168336" cy="5366461"/>
          </a:xfrm>
          <a:prstGeom prst="rect">
            <a:avLst/>
          </a:prstGeom>
        </p:spPr>
      </p:pic>
    </p:spTree>
    <p:extLst>
      <p:ext uri="{BB962C8B-B14F-4D97-AF65-F5344CB8AC3E}">
        <p14:creationId xmlns:p14="http://schemas.microsoft.com/office/powerpoint/2010/main" val="35068519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6B576002-F8F8-710C-3F1D-543DDE576A2F}"/>
              </a:ext>
            </a:extLst>
          </p:cNvPr>
          <p:cNvPicPr>
            <a:picLocks noChangeAspect="1"/>
          </p:cNvPicPr>
          <p:nvPr/>
        </p:nvPicPr>
        <p:blipFill>
          <a:blip r:embed="rId5">
            <a:extLst>
              <a:ext uri="{28A0092B-C50C-407E-A947-70E740481C1C}">
                <a14:useLocalDpi xmlns:a14="http://schemas.microsoft.com/office/drawing/2010/main" val="0"/>
              </a:ext>
            </a:extLst>
          </a:blip>
          <a:srcRect t="3015" b="3015"/>
          <a:stretch/>
        </p:blipFill>
        <p:spPr>
          <a:xfrm>
            <a:off x="0" y="817491"/>
            <a:ext cx="7002685" cy="6158452"/>
          </a:xfrm>
          <a:prstGeom prst="rect">
            <a:avLst/>
          </a:prstGeom>
        </p:spPr>
      </p:pic>
      <p:graphicFrame>
        <p:nvGraphicFramePr>
          <p:cNvPr id="6" name="Object 5" hidden="1">
            <a:extLst>
              <a:ext uri="{FF2B5EF4-FFF2-40B4-BE49-F238E27FC236}">
                <a16:creationId xmlns:a16="http://schemas.microsoft.com/office/drawing/2014/main" id="{AD67FDC7-254B-4F62-9847-65698EA0415F}"/>
              </a:ext>
            </a:extLst>
          </p:cNvPr>
          <p:cNvGraphicFramePr>
            <a:graphicFrameLocks noChangeAspect="1"/>
          </p:cNvGraphicFramePr>
          <p:nvPr>
            <p:custDataLst>
              <p:tags r:id="rId1"/>
            </p:custDataLst>
          </p:nvPr>
        </p:nvGraphicFramePr>
        <p:xfrm>
          <a:off x="1525588" y="1588"/>
          <a:ext cx="1588" cy="1588"/>
        </p:xfrm>
        <a:graphic>
          <a:graphicData uri="http://schemas.openxmlformats.org/presentationml/2006/ole">
            <mc:AlternateContent xmlns:mc="http://schemas.openxmlformats.org/markup-compatibility/2006">
              <mc:Choice xmlns:v="urn:schemas-microsoft-com:vml" Requires="v">
                <p:oleObj name="think-cell Slide" r:id="rId6" imgW="360" imgH="360" progId="TCLayout.ActiveDocument.1">
                  <p:embed/>
                </p:oleObj>
              </mc:Choice>
              <mc:Fallback>
                <p:oleObj name="think-cell Slide" r:id="rId6" imgW="360" imgH="360" progId="TCLayout.ActiveDocument.1">
                  <p:embed/>
                  <p:pic>
                    <p:nvPicPr>
                      <p:cNvPr id="6" name="Object 5" hidden="1">
                        <a:extLst>
                          <a:ext uri="{FF2B5EF4-FFF2-40B4-BE49-F238E27FC236}">
                            <a16:creationId xmlns:a16="http://schemas.microsoft.com/office/drawing/2014/main" id="{AD67FDC7-254B-4F62-9847-65698EA0415F}"/>
                          </a:ext>
                        </a:extLst>
                      </p:cNvPr>
                      <p:cNvPicPr/>
                      <p:nvPr/>
                    </p:nvPicPr>
                    <p:blipFill>
                      <a:blip r:embed="rId7"/>
                      <a:stretch>
                        <a:fillRect/>
                      </a:stretch>
                    </p:blipFill>
                    <p:spPr>
                      <a:xfrm>
                        <a:off x="1525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6ADF4D10-457B-429B-9247-9CE3E38AD747}"/>
              </a:ext>
            </a:extLst>
          </p:cNvPr>
          <p:cNvSpPr/>
          <p:nvPr>
            <p:custDataLst>
              <p:tags r:id="rId2"/>
            </p:custDataLst>
          </p:nvPr>
        </p:nvSpPr>
        <p:spPr>
          <a:xfrm>
            <a:off x="152400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spcBef>
                <a:spcPct val="0"/>
              </a:spcBef>
              <a:spcAft>
                <a:spcPct val="0"/>
              </a:spcAft>
              <a:defRPr/>
            </a:pPr>
            <a:endParaRPr lang="en-US" sz="2200">
              <a:solidFill>
                <a:prstClr val="white"/>
              </a:solidFill>
              <a:latin typeface="Calibri Light" panose="020F0302020204030204" pitchFamily="34" charset="0"/>
              <a:cs typeface="Calibri" panose="020F0502020204030204" pitchFamily="34" charset="0"/>
              <a:sym typeface="Calibri Light" panose="020F0302020204030204" pitchFamily="34" charset="0"/>
            </a:endParaRPr>
          </a:p>
        </p:txBody>
      </p:sp>
      <p:sp>
        <p:nvSpPr>
          <p:cNvPr id="3" name="Slide Number Placeholder 2">
            <a:extLst>
              <a:ext uri="{FF2B5EF4-FFF2-40B4-BE49-F238E27FC236}">
                <a16:creationId xmlns:a16="http://schemas.microsoft.com/office/drawing/2014/main" id="{83B80D9B-822C-4825-92F4-180926CC399E}"/>
              </a:ext>
            </a:extLst>
          </p:cNvPr>
          <p:cNvSpPr>
            <a:spLocks noGrp="1"/>
          </p:cNvSpPr>
          <p:nvPr>
            <p:ph type="sldNum" sz="quarter" idx="11"/>
          </p:nvPr>
        </p:nvSpPr>
        <p:spPr/>
        <p:txBody>
          <a:bodyPr/>
          <a:lstStyle/>
          <a:p>
            <a:pPr>
              <a:defRPr/>
            </a:pPr>
            <a:fld id="{3511AAAD-EF1E-485F-855C-0391DFBF607C}" type="slidenum">
              <a:rPr lang="en-US" sz="1200">
                <a:solidFill>
                  <a:prstClr val="black">
                    <a:lumMod val="50000"/>
                    <a:lumOff val="50000"/>
                  </a:prstClr>
                </a:solidFill>
              </a:rPr>
              <a:pPr>
                <a:defRPr/>
              </a:pPr>
              <a:t>2</a:t>
            </a:fld>
            <a:endParaRPr lang="en-US" sz="1200" dirty="0">
              <a:solidFill>
                <a:prstClr val="black">
                  <a:lumMod val="50000"/>
                  <a:lumOff val="50000"/>
                </a:prstClr>
              </a:solidFill>
            </a:endParaRPr>
          </a:p>
        </p:txBody>
      </p:sp>
      <p:sp>
        <p:nvSpPr>
          <p:cNvPr id="4" name="TextBox 3">
            <a:extLst>
              <a:ext uri="{FF2B5EF4-FFF2-40B4-BE49-F238E27FC236}">
                <a16:creationId xmlns:a16="http://schemas.microsoft.com/office/drawing/2014/main" id="{59BE66A1-8E4A-14D5-E00F-A6E2CCB88239}"/>
              </a:ext>
            </a:extLst>
          </p:cNvPr>
          <p:cNvSpPr txBox="1"/>
          <p:nvPr/>
        </p:nvSpPr>
        <p:spPr>
          <a:xfrm>
            <a:off x="-183915" y="485667"/>
            <a:ext cx="12559830" cy="46166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4785"/>
                </a:solidFill>
                <a:effectLst/>
                <a:uLnTx/>
                <a:uFillTx/>
                <a:latin typeface="Arial Black" panose="020B0A04020102020204" pitchFamily="34" charset="0"/>
                <a:ea typeface="+mn-ea"/>
                <a:cs typeface="+mn-cs"/>
              </a:rPr>
              <a:t>Complementary approaches to tackling micronutrient deficiencies </a:t>
            </a:r>
            <a:endParaRPr kumimoji="0" lang="en-US" sz="2400" b="1" i="0" u="none" strike="noStrike" kern="1200" cap="none" spc="0" normalizeH="0" baseline="0" noProof="0" dirty="0">
              <a:ln>
                <a:noFill/>
              </a:ln>
              <a:solidFill>
                <a:srgbClr val="004785"/>
              </a:solidFill>
              <a:effectLst/>
              <a:uLnTx/>
              <a:uFillTx/>
              <a:latin typeface="Arial Black" panose="020B0A04020102020204" pitchFamily="34" charset="0"/>
              <a:ea typeface="+mn-ea"/>
              <a:cs typeface="+mn-cs"/>
            </a:endParaRPr>
          </a:p>
        </p:txBody>
      </p:sp>
      <p:sp>
        <p:nvSpPr>
          <p:cNvPr id="8" name="TextBox 7">
            <a:extLst>
              <a:ext uri="{FF2B5EF4-FFF2-40B4-BE49-F238E27FC236}">
                <a16:creationId xmlns:a16="http://schemas.microsoft.com/office/drawing/2014/main" id="{08907807-5466-1F05-6F07-CEDF5D1B9B4D}"/>
              </a:ext>
            </a:extLst>
          </p:cNvPr>
          <p:cNvSpPr txBox="1"/>
          <p:nvPr/>
        </p:nvSpPr>
        <p:spPr>
          <a:xfrm>
            <a:off x="4704346" y="1733474"/>
            <a:ext cx="6768183" cy="671915"/>
          </a:xfrm>
          <a:prstGeom prst="rect">
            <a:avLst/>
          </a:prstGeom>
          <a:noFill/>
        </p:spPr>
        <p:txBody>
          <a:bodyPr wrap="square">
            <a:spAutoFit/>
          </a:bodyPr>
          <a:lstStyle/>
          <a:p>
            <a:pPr marL="0" marR="0">
              <a:lnSpc>
                <a:spcPct val="107000"/>
              </a:lnSpc>
              <a:spcBef>
                <a:spcPts val="0"/>
              </a:spcBef>
              <a:spcAft>
                <a:spcPts val="800"/>
              </a:spcAft>
            </a:pPr>
            <a:r>
              <a:rPr lang="en-US" sz="1800" kern="100" dirty="0">
                <a:solidFill>
                  <a:srgbClr val="2F5496"/>
                </a:solidFill>
                <a:effectLst/>
                <a:latin typeface="Calibri" panose="020F0502020204030204" pitchFamily="34" charset="0"/>
                <a:ea typeface="Calibri" panose="020F0502020204030204" pitchFamily="34" charset="0"/>
                <a:cs typeface="Times New Roman" panose="02020603050405020304" pitchFamily="18" charset="0"/>
              </a:rPr>
              <a:t>1 in 2 children and two in three women worldwide are affected by preventable micronutrient deficiencies.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C155D867-2644-AF4B-03D9-446033A82397}"/>
              </a:ext>
            </a:extLst>
          </p:cNvPr>
          <p:cNvSpPr txBox="1"/>
          <p:nvPr/>
        </p:nvSpPr>
        <p:spPr>
          <a:xfrm>
            <a:off x="5073315" y="3030421"/>
            <a:ext cx="6569335" cy="671915"/>
          </a:xfrm>
          <a:prstGeom prst="rect">
            <a:avLst/>
          </a:prstGeom>
          <a:noFill/>
        </p:spPr>
        <p:txBody>
          <a:bodyPr wrap="square">
            <a:spAutoFit/>
          </a:bodyPr>
          <a:lstStyle/>
          <a:p>
            <a:pPr marL="0" marR="0">
              <a:lnSpc>
                <a:spcPct val="107000"/>
              </a:lnSpc>
              <a:spcBef>
                <a:spcPts val="0"/>
              </a:spcBef>
              <a:spcAft>
                <a:spcPts val="800"/>
              </a:spcAft>
            </a:pPr>
            <a:r>
              <a:rPr lang="en-US" kern="100" dirty="0">
                <a:solidFill>
                  <a:srgbClr val="2F5496"/>
                </a:solidFill>
                <a:latin typeface="Calibri" panose="020F0502020204030204" pitchFamily="34" charset="0"/>
                <a:ea typeface="Calibri" panose="020F0502020204030204" pitchFamily="34" charset="0"/>
                <a:cs typeface="Times New Roman" panose="02020603050405020304" pitchFamily="18" charset="0"/>
              </a:rPr>
              <a:t>9 </a:t>
            </a:r>
            <a:r>
              <a:rPr lang="en-US" sz="1800" kern="100" dirty="0">
                <a:solidFill>
                  <a:srgbClr val="2F5496"/>
                </a:solidFill>
                <a:effectLst/>
                <a:latin typeface="Calibri" panose="020F0502020204030204" pitchFamily="34" charset="0"/>
                <a:ea typeface="Calibri" panose="020F0502020204030204" pitchFamily="34" charset="0"/>
                <a:cs typeface="Times New Roman" panose="02020603050405020304" pitchFamily="18" charset="0"/>
              </a:rPr>
              <a:t>in 10 women in several countries in South Asia and Sub-Saharan Africa are affected by at least one deficiency.</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xmlns:p14="http://schemas.microsoft.com/office/powerpoint/2010/main">
        <mc:Choice Requires="p14">
          <p:contentPart p14:bwMode="auto" r:id="rId8">
            <p14:nvContentPartPr>
              <p14:cNvPr id="11" name="Ink 10">
                <a:extLst>
                  <a:ext uri="{FF2B5EF4-FFF2-40B4-BE49-F238E27FC236}">
                    <a16:creationId xmlns:a16="http://schemas.microsoft.com/office/drawing/2014/main" id="{2AD7B2FF-61FB-1196-D290-567706DCCF4F}"/>
                  </a:ext>
                </a:extLst>
              </p14:cNvPr>
              <p14:cNvContentPartPr/>
              <p14:nvPr/>
            </p14:nvContentPartPr>
            <p14:xfrm>
              <a:off x="6559912" y="3232264"/>
              <a:ext cx="360" cy="360"/>
            </p14:xfrm>
          </p:contentPart>
        </mc:Choice>
        <mc:Fallback xmlns="">
          <p:pic>
            <p:nvPicPr>
              <p:cNvPr id="11" name="Ink 10">
                <a:extLst>
                  <a:ext uri="{FF2B5EF4-FFF2-40B4-BE49-F238E27FC236}">
                    <a16:creationId xmlns:a16="http://schemas.microsoft.com/office/drawing/2014/main" id="{2AD7B2FF-61FB-1196-D290-567706DCCF4F}"/>
                  </a:ext>
                </a:extLst>
              </p:cNvPr>
              <p:cNvPicPr/>
              <p:nvPr/>
            </p:nvPicPr>
            <p:blipFill>
              <a:blip r:embed="rId9"/>
              <a:stretch>
                <a:fillRect/>
              </a:stretch>
            </p:blipFill>
            <p:spPr>
              <a:xfrm>
                <a:off x="6551272" y="3223264"/>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2" name="Ink 11">
                <a:extLst>
                  <a:ext uri="{FF2B5EF4-FFF2-40B4-BE49-F238E27FC236}">
                    <a16:creationId xmlns:a16="http://schemas.microsoft.com/office/drawing/2014/main" id="{E7AA732B-1ACC-DFC1-996E-4ABF4C0B5C7E}"/>
                  </a:ext>
                </a:extLst>
              </p14:cNvPr>
              <p14:cNvContentPartPr/>
              <p14:nvPr/>
            </p14:nvContentPartPr>
            <p14:xfrm>
              <a:off x="6017392" y="3072424"/>
              <a:ext cx="360" cy="360"/>
            </p14:xfrm>
          </p:contentPart>
        </mc:Choice>
        <mc:Fallback xmlns="">
          <p:pic>
            <p:nvPicPr>
              <p:cNvPr id="12" name="Ink 11">
                <a:extLst>
                  <a:ext uri="{FF2B5EF4-FFF2-40B4-BE49-F238E27FC236}">
                    <a16:creationId xmlns:a16="http://schemas.microsoft.com/office/drawing/2014/main" id="{E7AA732B-1ACC-DFC1-996E-4ABF4C0B5C7E}"/>
                  </a:ext>
                </a:extLst>
              </p:cNvPr>
              <p:cNvPicPr/>
              <p:nvPr/>
            </p:nvPicPr>
            <p:blipFill>
              <a:blip r:embed="rId9"/>
              <a:stretch>
                <a:fillRect/>
              </a:stretch>
            </p:blipFill>
            <p:spPr>
              <a:xfrm>
                <a:off x="6008752" y="3063424"/>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3" name="Ink 12">
                <a:extLst>
                  <a:ext uri="{FF2B5EF4-FFF2-40B4-BE49-F238E27FC236}">
                    <a16:creationId xmlns:a16="http://schemas.microsoft.com/office/drawing/2014/main" id="{088E74BD-5C45-08FB-0AE9-91874D232F59}"/>
                  </a:ext>
                </a:extLst>
              </p14:cNvPr>
              <p14:cNvContentPartPr/>
              <p14:nvPr/>
            </p14:nvContentPartPr>
            <p14:xfrm>
              <a:off x="5283712" y="3306424"/>
              <a:ext cx="360" cy="360"/>
            </p14:xfrm>
          </p:contentPart>
        </mc:Choice>
        <mc:Fallback xmlns="">
          <p:pic>
            <p:nvPicPr>
              <p:cNvPr id="13" name="Ink 12">
                <a:extLst>
                  <a:ext uri="{FF2B5EF4-FFF2-40B4-BE49-F238E27FC236}">
                    <a16:creationId xmlns:a16="http://schemas.microsoft.com/office/drawing/2014/main" id="{088E74BD-5C45-08FB-0AE9-91874D232F59}"/>
                  </a:ext>
                </a:extLst>
              </p:cNvPr>
              <p:cNvPicPr/>
              <p:nvPr/>
            </p:nvPicPr>
            <p:blipFill>
              <a:blip r:embed="rId9"/>
              <a:stretch>
                <a:fillRect/>
              </a:stretch>
            </p:blipFill>
            <p:spPr>
              <a:xfrm>
                <a:off x="5275072" y="3297424"/>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4" name="Ink 13">
                <a:extLst>
                  <a:ext uri="{FF2B5EF4-FFF2-40B4-BE49-F238E27FC236}">
                    <a16:creationId xmlns:a16="http://schemas.microsoft.com/office/drawing/2014/main" id="{FBB72D35-65F7-041E-0B9D-6A6385CEA0BC}"/>
                  </a:ext>
                </a:extLst>
              </p14:cNvPr>
              <p14:cNvContentPartPr/>
              <p14:nvPr/>
            </p14:nvContentPartPr>
            <p14:xfrm>
              <a:off x="6846832" y="4752184"/>
              <a:ext cx="360" cy="360"/>
            </p14:xfrm>
          </p:contentPart>
        </mc:Choice>
        <mc:Fallback xmlns="">
          <p:pic>
            <p:nvPicPr>
              <p:cNvPr id="14" name="Ink 13">
                <a:extLst>
                  <a:ext uri="{FF2B5EF4-FFF2-40B4-BE49-F238E27FC236}">
                    <a16:creationId xmlns:a16="http://schemas.microsoft.com/office/drawing/2014/main" id="{FBB72D35-65F7-041E-0B9D-6A6385CEA0BC}"/>
                  </a:ext>
                </a:extLst>
              </p:cNvPr>
              <p:cNvPicPr/>
              <p:nvPr/>
            </p:nvPicPr>
            <p:blipFill>
              <a:blip r:embed="rId9"/>
              <a:stretch>
                <a:fillRect/>
              </a:stretch>
            </p:blipFill>
            <p:spPr>
              <a:xfrm>
                <a:off x="6838192" y="4743544"/>
                <a:ext cx="18000" cy="18000"/>
              </a:xfrm>
              <a:prstGeom prst="rect">
                <a:avLst/>
              </a:prstGeom>
            </p:spPr>
          </p:pic>
        </mc:Fallback>
      </mc:AlternateContent>
      <p:sp>
        <p:nvSpPr>
          <p:cNvPr id="15" name="TextBox 14">
            <a:extLst>
              <a:ext uri="{FF2B5EF4-FFF2-40B4-BE49-F238E27FC236}">
                <a16:creationId xmlns:a16="http://schemas.microsoft.com/office/drawing/2014/main" id="{27AED262-3A1F-4C56-6683-2A0DF5CCF6D6}"/>
              </a:ext>
            </a:extLst>
          </p:cNvPr>
          <p:cNvSpPr txBox="1"/>
          <p:nvPr/>
        </p:nvSpPr>
        <p:spPr>
          <a:xfrm>
            <a:off x="6455734" y="5130477"/>
            <a:ext cx="5736266" cy="671915"/>
          </a:xfrm>
          <a:prstGeom prst="rect">
            <a:avLst/>
          </a:prstGeom>
          <a:noFill/>
        </p:spPr>
        <p:txBody>
          <a:bodyPr wrap="square">
            <a:spAutoFit/>
          </a:bodyPr>
          <a:lstStyle/>
          <a:p>
            <a:pPr marL="0" marR="0">
              <a:lnSpc>
                <a:spcPct val="107000"/>
              </a:lnSpc>
              <a:spcBef>
                <a:spcPts val="0"/>
              </a:spcBef>
              <a:spcAft>
                <a:spcPts val="800"/>
              </a:spcAft>
            </a:pPr>
            <a:r>
              <a:rPr lang="en-US" kern="100" dirty="0">
                <a:solidFill>
                  <a:srgbClr val="2F5496"/>
                </a:solidFill>
                <a:latin typeface="Calibri" panose="020F0502020204030204" pitchFamily="34" charset="0"/>
                <a:ea typeface="Calibri" panose="020F0502020204030204" pitchFamily="34" charset="0"/>
                <a:cs typeface="Times New Roman" panose="02020603050405020304" pitchFamily="18" charset="0"/>
              </a:rPr>
              <a:t>Make staple foods better - Equitable solution that reach everyone simultaneously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11402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wearing a suit and tie smiling at the camera&#10;&#10;Description automatically generated">
            <a:extLst>
              <a:ext uri="{FF2B5EF4-FFF2-40B4-BE49-F238E27FC236}">
                <a16:creationId xmlns:a16="http://schemas.microsoft.com/office/drawing/2014/main" id="{7CCCF2CB-27CA-2994-30E0-1E4FD54976D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793877" y="3604437"/>
            <a:ext cx="5459117" cy="3253563"/>
          </a:xfrm>
          <a:prstGeom prst="rect">
            <a:avLst/>
          </a:prstGeom>
        </p:spPr>
      </p:pic>
      <p:sp>
        <p:nvSpPr>
          <p:cNvPr id="2" name="Title 6">
            <a:extLst>
              <a:ext uri="{FF2B5EF4-FFF2-40B4-BE49-F238E27FC236}">
                <a16:creationId xmlns:a16="http://schemas.microsoft.com/office/drawing/2014/main" id="{16752B0A-42B7-DE1B-5E83-B1CB6C16FF42}"/>
              </a:ext>
            </a:extLst>
          </p:cNvPr>
          <p:cNvSpPr txBox="1">
            <a:spLocks/>
          </p:cNvSpPr>
          <p:nvPr/>
        </p:nvSpPr>
        <p:spPr>
          <a:xfrm>
            <a:off x="2341488" y="451734"/>
            <a:ext cx="11591925" cy="86518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latin typeface="Arial" panose="020B0604020202020204" pitchFamily="34" charset="0"/>
                <a:cs typeface="Arial" panose="020B0604020202020204" pitchFamily="34" charset="0"/>
              </a:rPr>
              <a:t>Scaling from the outset </a:t>
            </a:r>
          </a:p>
        </p:txBody>
      </p:sp>
      <p:pic>
        <p:nvPicPr>
          <p:cNvPr id="1028" name="Picture 4">
            <a:extLst>
              <a:ext uri="{FF2B5EF4-FFF2-40B4-BE49-F238E27FC236}">
                <a16:creationId xmlns:a16="http://schemas.microsoft.com/office/drawing/2014/main" id="{34A90361-10EB-63B6-8D10-4055628EF4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51133" y="884328"/>
            <a:ext cx="4020215" cy="534050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EC5C6F2-9BD6-DBE2-EC1F-5033C730B3B2}"/>
              </a:ext>
            </a:extLst>
          </p:cNvPr>
          <p:cNvSpPr txBox="1"/>
          <p:nvPr/>
        </p:nvSpPr>
        <p:spPr>
          <a:xfrm>
            <a:off x="145350" y="1316922"/>
            <a:ext cx="5168416" cy="286232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World Food Prize laureate Howarth “Howdy” Bouis, the founder of HarvestPlus, </a:t>
            </a:r>
            <a:br>
              <a:rPr lang="en-US"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“Can we breed common staple crops </a:t>
            </a:r>
            <a:br>
              <a:rPr lang="en-US"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to contain higher levels of micronutrients </a:t>
            </a:r>
            <a:br>
              <a:rPr lang="en-US"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so they are readily available to hundreds </a:t>
            </a:r>
            <a:br>
              <a:rPr lang="en-US"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of millions of smallholder farming families?”</a:t>
            </a:r>
          </a:p>
          <a:p>
            <a:endParaRPr lang="en-US" b="1" dirty="0">
              <a:latin typeface="Arial" panose="020B0604020202020204" pitchFamily="34" charset="0"/>
              <a:cs typeface="Arial" panose="020B0604020202020204" pitchFamily="34" charset="0"/>
            </a:endParaRPr>
          </a:p>
          <a:p>
            <a:r>
              <a:rPr lang="en-US" b="1" i="1" dirty="0">
                <a:latin typeface="Arial" panose="020B0604020202020204" pitchFamily="34" charset="0"/>
                <a:cs typeface="Arial" panose="020B0604020202020204" pitchFamily="34" charset="0"/>
              </a:rPr>
              <a:t>Can we make the crops do the </a:t>
            </a:r>
          </a:p>
          <a:p>
            <a:r>
              <a:rPr lang="en-US" b="1" i="1" dirty="0">
                <a:latin typeface="Arial" panose="020B0604020202020204" pitchFamily="34" charset="0"/>
                <a:cs typeface="Arial" panose="020B0604020202020204" pitchFamily="34" charset="0"/>
              </a:rPr>
              <a:t>work to make people healthy?</a:t>
            </a:r>
            <a:br>
              <a:rPr lang="en-US" b="1" i="1" dirty="0">
                <a:latin typeface="Arial" panose="020B0604020202020204" pitchFamily="34" charset="0"/>
                <a:cs typeface="Arial" panose="020B0604020202020204" pitchFamily="34" charset="0"/>
              </a:rPr>
            </a:br>
            <a:endParaRPr lang="en-US" i="1" dirty="0">
              <a:latin typeface="Arial" panose="020B0604020202020204" pitchFamily="34" charset="0"/>
              <a:cs typeface="Arial" panose="020B0604020202020204" pitchFamily="34" charset="0"/>
            </a:endParaRPr>
          </a:p>
        </p:txBody>
      </p:sp>
      <p:pic>
        <p:nvPicPr>
          <p:cNvPr id="1026" name="Picture 2">
            <a:extLst>
              <a:ext uri="{FF2B5EF4-FFF2-40B4-BE49-F238E27FC236}">
                <a16:creationId xmlns:a16="http://schemas.microsoft.com/office/drawing/2014/main" id="{8E09C417-B1EB-22F6-372D-AACC28CE324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79240" y="1734067"/>
            <a:ext cx="2551815" cy="338986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69877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35EB261-3311-4518-9E85-2BA61EE3D8B2}"/>
              </a:ext>
            </a:extLst>
          </p:cNvPr>
          <p:cNvSpPr txBox="1"/>
          <p:nvPr/>
        </p:nvSpPr>
        <p:spPr>
          <a:xfrm>
            <a:off x="-125746" y="638038"/>
            <a:ext cx="12559830" cy="46166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4785"/>
                </a:solidFill>
                <a:effectLst/>
                <a:uLnTx/>
                <a:uFillTx/>
                <a:latin typeface="Arial Black" panose="020B0A04020102020204" pitchFamily="34" charset="0"/>
                <a:ea typeface="+mn-ea"/>
                <a:cs typeface="+mn-cs"/>
              </a:rPr>
              <a:t>Biofortified Products Developed by </a:t>
            </a:r>
            <a:r>
              <a:rPr lang="en-US" sz="2400" dirty="0">
                <a:solidFill>
                  <a:srgbClr val="004785"/>
                </a:solidFill>
                <a:latin typeface="Arial Black" panose="020B0A04020102020204" pitchFamily="34" charset="0"/>
              </a:rPr>
              <a:t>CGIAR </a:t>
            </a:r>
            <a:r>
              <a:rPr kumimoji="0" lang="en-US" sz="2400" b="0" i="0" u="none" strike="noStrike" kern="1200" cap="none" spc="0" normalizeH="0" baseline="0" noProof="0" dirty="0">
                <a:ln>
                  <a:noFill/>
                </a:ln>
                <a:solidFill>
                  <a:srgbClr val="004785"/>
                </a:solidFill>
                <a:effectLst/>
                <a:uLnTx/>
                <a:uFillTx/>
                <a:latin typeface="Arial Black" panose="020B0A04020102020204" pitchFamily="34" charset="0"/>
                <a:ea typeface="+mn-ea"/>
                <a:cs typeface="+mn-cs"/>
              </a:rPr>
              <a:t>HarvestPlus and Our Partners</a:t>
            </a:r>
            <a:r>
              <a:rPr kumimoji="0" lang="en-US" sz="2400" b="1" i="0" u="none" strike="noStrike" kern="1200" cap="none" spc="0" normalizeH="0" baseline="0" noProof="0" dirty="0">
                <a:ln>
                  <a:noFill/>
                </a:ln>
                <a:solidFill>
                  <a:srgbClr val="004785"/>
                </a:solidFill>
                <a:effectLst/>
                <a:uLnTx/>
                <a:uFillTx/>
                <a:latin typeface="Arial Black" panose="020B0A04020102020204" pitchFamily="34" charset="0"/>
                <a:ea typeface="+mn-ea"/>
                <a:cs typeface="+mn-cs"/>
              </a:rPr>
              <a:t> </a:t>
            </a:r>
          </a:p>
        </p:txBody>
      </p:sp>
      <p:grpSp>
        <p:nvGrpSpPr>
          <p:cNvPr id="9" name="Group 8">
            <a:extLst>
              <a:ext uri="{FF2B5EF4-FFF2-40B4-BE49-F238E27FC236}">
                <a16:creationId xmlns:a16="http://schemas.microsoft.com/office/drawing/2014/main" id="{DE74C03C-5A49-4337-A400-F0973C700D67}"/>
              </a:ext>
            </a:extLst>
          </p:cNvPr>
          <p:cNvGrpSpPr/>
          <p:nvPr/>
        </p:nvGrpSpPr>
        <p:grpSpPr>
          <a:xfrm>
            <a:off x="5122731" y="2000976"/>
            <a:ext cx="2126271" cy="1819568"/>
            <a:chOff x="5122731" y="2000976"/>
            <a:chExt cx="2126271" cy="1819568"/>
          </a:xfrm>
        </p:grpSpPr>
        <p:pic>
          <p:nvPicPr>
            <p:cNvPr id="28" name="Picture 27">
              <a:extLst>
                <a:ext uri="{FF2B5EF4-FFF2-40B4-BE49-F238E27FC236}">
                  <a16:creationId xmlns:a16="http://schemas.microsoft.com/office/drawing/2014/main" id="{620C1245-9588-4DB8-B9A1-9B1A6FF3A76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flipH="1">
              <a:off x="5709702" y="2000976"/>
              <a:ext cx="1265025" cy="1004169"/>
            </a:xfrm>
            <a:prstGeom prst="rect">
              <a:avLst/>
            </a:prstGeom>
          </p:spPr>
        </p:pic>
        <p:sp>
          <p:nvSpPr>
            <p:cNvPr id="29" name="TextBox 14">
              <a:extLst>
                <a:ext uri="{FF2B5EF4-FFF2-40B4-BE49-F238E27FC236}">
                  <a16:creationId xmlns:a16="http://schemas.microsoft.com/office/drawing/2014/main" id="{615E19E8-C27F-4755-8A4C-05AA244BA1CF}"/>
                </a:ext>
              </a:extLst>
            </p:cNvPr>
            <p:cNvSpPr txBox="1">
              <a:spLocks noChangeArrowheads="1"/>
            </p:cNvSpPr>
            <p:nvPr/>
          </p:nvSpPr>
          <p:spPr bwMode="auto">
            <a:xfrm>
              <a:off x="5122731" y="3020325"/>
              <a:ext cx="2126271" cy="800219"/>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Wheat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Provides </a:t>
              </a: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up to 50% </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of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daily zinc needs</a:t>
              </a:r>
              <a:endParaRPr kumimoji="0" lang="en-US" sz="2000" b="1" i="0" u="none" strike="noStrike" kern="1200" cap="none" spc="0" normalizeH="0" baseline="0" noProof="0" dirty="0">
                <a:ln>
                  <a:solidFill>
                    <a:srgbClr val="F79646">
                      <a:lumMod val="50000"/>
                    </a:srgbClr>
                  </a:solidFill>
                </a:ln>
                <a:solidFill>
                  <a:sysClr val="windowText" lastClr="000000"/>
                </a:solidFill>
                <a:effectLst/>
                <a:uLnTx/>
                <a:uFillTx/>
                <a:latin typeface="Calibri"/>
                <a:ea typeface="+mn-ea"/>
                <a:cs typeface="Microsoft Sans Serif" pitchFamily="34" charset="0"/>
              </a:endParaRPr>
            </a:p>
          </p:txBody>
        </p:sp>
      </p:grpSp>
      <p:grpSp>
        <p:nvGrpSpPr>
          <p:cNvPr id="10" name="Group 9">
            <a:extLst>
              <a:ext uri="{FF2B5EF4-FFF2-40B4-BE49-F238E27FC236}">
                <a16:creationId xmlns:a16="http://schemas.microsoft.com/office/drawing/2014/main" id="{588B4EAF-5388-49FC-8A80-8BF529268A89}"/>
              </a:ext>
            </a:extLst>
          </p:cNvPr>
          <p:cNvGrpSpPr/>
          <p:nvPr/>
        </p:nvGrpSpPr>
        <p:grpSpPr>
          <a:xfrm>
            <a:off x="7263695" y="1970230"/>
            <a:ext cx="2126271" cy="1850314"/>
            <a:chOff x="7263695" y="1970230"/>
            <a:chExt cx="2126271" cy="1850314"/>
          </a:xfrm>
        </p:grpSpPr>
        <p:pic>
          <p:nvPicPr>
            <p:cNvPr id="27" name="Picture 26">
              <a:extLst>
                <a:ext uri="{FF2B5EF4-FFF2-40B4-BE49-F238E27FC236}">
                  <a16:creationId xmlns:a16="http://schemas.microsoft.com/office/drawing/2014/main" id="{57C3511C-0AEC-4F96-A1BF-C188A5D14B1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flipH="1">
              <a:off x="8185626" y="1970230"/>
              <a:ext cx="835895" cy="1034915"/>
            </a:xfrm>
            <a:prstGeom prst="rect">
              <a:avLst/>
            </a:prstGeom>
          </p:spPr>
        </p:pic>
        <p:sp>
          <p:nvSpPr>
            <p:cNvPr id="45" name="TextBox 14">
              <a:extLst>
                <a:ext uri="{FF2B5EF4-FFF2-40B4-BE49-F238E27FC236}">
                  <a16:creationId xmlns:a16="http://schemas.microsoft.com/office/drawing/2014/main" id="{1FB3F21D-877A-4CE8-8145-35BB9D06AC8F}"/>
                </a:ext>
              </a:extLst>
            </p:cNvPr>
            <p:cNvSpPr txBox="1">
              <a:spLocks noChangeArrowheads="1"/>
            </p:cNvSpPr>
            <p:nvPr/>
          </p:nvSpPr>
          <p:spPr bwMode="auto">
            <a:xfrm>
              <a:off x="7263695" y="3020325"/>
              <a:ext cx="2126271" cy="800219"/>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Rice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Provides </a:t>
              </a: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up to 40% </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of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daily zinc needs</a:t>
              </a:r>
              <a:endParaRPr kumimoji="0" lang="en-US" sz="2000" b="1" i="0" u="none" strike="noStrike" kern="1200" cap="none" spc="0" normalizeH="0" baseline="0" noProof="0" dirty="0">
                <a:ln>
                  <a:solidFill>
                    <a:srgbClr val="F79646">
                      <a:lumMod val="50000"/>
                    </a:srgbClr>
                  </a:solidFill>
                </a:ln>
                <a:solidFill>
                  <a:sysClr val="windowText" lastClr="000000"/>
                </a:solidFill>
                <a:effectLst/>
                <a:uLnTx/>
                <a:uFillTx/>
                <a:latin typeface="Calibri"/>
                <a:ea typeface="+mn-ea"/>
                <a:cs typeface="Microsoft Sans Serif" pitchFamily="34" charset="0"/>
              </a:endParaRPr>
            </a:p>
          </p:txBody>
        </p:sp>
      </p:grpSp>
      <p:grpSp>
        <p:nvGrpSpPr>
          <p:cNvPr id="11" name="Group 10">
            <a:extLst>
              <a:ext uri="{FF2B5EF4-FFF2-40B4-BE49-F238E27FC236}">
                <a16:creationId xmlns:a16="http://schemas.microsoft.com/office/drawing/2014/main" id="{2B2D3749-A86C-4572-A4BA-49CEB2245068}"/>
              </a:ext>
            </a:extLst>
          </p:cNvPr>
          <p:cNvGrpSpPr/>
          <p:nvPr/>
        </p:nvGrpSpPr>
        <p:grpSpPr>
          <a:xfrm>
            <a:off x="9404660" y="2065297"/>
            <a:ext cx="2126271" cy="1755247"/>
            <a:chOff x="9404660" y="2065297"/>
            <a:chExt cx="2126271" cy="1755247"/>
          </a:xfrm>
        </p:grpSpPr>
        <p:pic>
          <p:nvPicPr>
            <p:cNvPr id="31" name="Picture 2" descr="https://bpi.harvestplus.org/assets-custom/img/zinc%20maize.png">
              <a:extLst>
                <a:ext uri="{FF2B5EF4-FFF2-40B4-BE49-F238E27FC236}">
                  <a16:creationId xmlns:a16="http://schemas.microsoft.com/office/drawing/2014/main" id="{E2C707E7-5E76-412F-B1E5-A1C893D79EBE}"/>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9670800" y="2065297"/>
              <a:ext cx="1730822" cy="1038493"/>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14">
              <a:extLst>
                <a:ext uri="{FF2B5EF4-FFF2-40B4-BE49-F238E27FC236}">
                  <a16:creationId xmlns:a16="http://schemas.microsoft.com/office/drawing/2014/main" id="{EFF5FF12-E71E-431E-9949-98E8A3C13709}"/>
                </a:ext>
              </a:extLst>
            </p:cNvPr>
            <p:cNvSpPr txBox="1">
              <a:spLocks noChangeArrowheads="1"/>
            </p:cNvSpPr>
            <p:nvPr/>
          </p:nvSpPr>
          <p:spPr bwMode="auto">
            <a:xfrm>
              <a:off x="9404660" y="3020325"/>
              <a:ext cx="2126271" cy="800219"/>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Maize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Provides </a:t>
              </a: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up to 70% </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of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daily zinc needs</a:t>
              </a:r>
              <a:endParaRPr kumimoji="0" lang="en-US" sz="2000" b="1" i="0" u="none" strike="noStrike" kern="1200" cap="none" spc="0" normalizeH="0" baseline="0" noProof="0" dirty="0">
                <a:ln>
                  <a:solidFill>
                    <a:srgbClr val="F79646">
                      <a:lumMod val="50000"/>
                    </a:srgbClr>
                  </a:solidFill>
                </a:ln>
                <a:solidFill>
                  <a:sysClr val="windowText" lastClr="000000"/>
                </a:solidFill>
                <a:effectLst/>
                <a:uLnTx/>
                <a:uFillTx/>
                <a:latin typeface="Calibri"/>
                <a:ea typeface="+mn-ea"/>
                <a:cs typeface="Microsoft Sans Serif" pitchFamily="34" charset="0"/>
              </a:endParaRPr>
            </a:p>
          </p:txBody>
        </p:sp>
      </p:grpSp>
      <p:sp>
        <p:nvSpPr>
          <p:cNvPr id="48" name="TextBox 47">
            <a:extLst>
              <a:ext uri="{FF2B5EF4-FFF2-40B4-BE49-F238E27FC236}">
                <a16:creationId xmlns:a16="http://schemas.microsoft.com/office/drawing/2014/main" id="{8E29BEA1-B9D9-46D7-AE23-E5A90CD5C04B}"/>
              </a:ext>
            </a:extLst>
          </p:cNvPr>
          <p:cNvSpPr txBox="1"/>
          <p:nvPr/>
        </p:nvSpPr>
        <p:spPr>
          <a:xfrm>
            <a:off x="5356922" y="1540388"/>
            <a:ext cx="6444868" cy="369332"/>
          </a:xfrm>
          <a:prstGeom prst="rect">
            <a:avLst/>
          </a:prstGeom>
          <a:solidFill>
            <a:srgbClr val="004785"/>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Zinc</a:t>
            </a:r>
          </a:p>
        </p:txBody>
      </p:sp>
      <p:grpSp>
        <p:nvGrpSpPr>
          <p:cNvPr id="4" name="Group 3">
            <a:extLst>
              <a:ext uri="{FF2B5EF4-FFF2-40B4-BE49-F238E27FC236}">
                <a16:creationId xmlns:a16="http://schemas.microsoft.com/office/drawing/2014/main" id="{8601BF38-D803-4932-B3F4-C17ADC968D61}"/>
              </a:ext>
            </a:extLst>
          </p:cNvPr>
          <p:cNvGrpSpPr/>
          <p:nvPr/>
        </p:nvGrpSpPr>
        <p:grpSpPr>
          <a:xfrm>
            <a:off x="2717242" y="4112440"/>
            <a:ext cx="6753630" cy="2473786"/>
            <a:chOff x="350982" y="3984104"/>
            <a:chExt cx="6753630" cy="2473786"/>
          </a:xfrm>
        </p:grpSpPr>
        <p:sp>
          <p:nvSpPr>
            <p:cNvPr id="24" name="TextBox 13">
              <a:extLst>
                <a:ext uri="{FF2B5EF4-FFF2-40B4-BE49-F238E27FC236}">
                  <a16:creationId xmlns:a16="http://schemas.microsoft.com/office/drawing/2014/main" id="{80726763-33F5-4A05-9853-3F76D5F44CFE}"/>
                </a:ext>
              </a:extLst>
            </p:cNvPr>
            <p:cNvSpPr txBox="1">
              <a:spLocks noChangeArrowheads="1"/>
            </p:cNvSpPr>
            <p:nvPr/>
          </p:nvSpPr>
          <p:spPr bwMode="auto">
            <a:xfrm>
              <a:off x="350982" y="5657671"/>
              <a:ext cx="2017222" cy="800219"/>
            </a:xfrm>
            <a:prstGeom prst="rect">
              <a:avLst/>
            </a:prstGeom>
            <a:noFill/>
            <a:ln w="9525">
              <a:noFill/>
              <a:miter lim="800000"/>
              <a:headEnd/>
              <a:tailEnd/>
            </a:ln>
          </p:spPr>
          <p:txBody>
            <a:bodyPr wrap="square" lIns="0" rIns="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Sweet Potato</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Provides </a:t>
              </a: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up to 100% </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of daily vitamin A needs</a:t>
              </a:r>
            </a:p>
          </p:txBody>
        </p:sp>
        <p:pic>
          <p:nvPicPr>
            <p:cNvPr id="25" name="Picture 24">
              <a:extLst>
                <a:ext uri="{FF2B5EF4-FFF2-40B4-BE49-F238E27FC236}">
                  <a16:creationId xmlns:a16="http://schemas.microsoft.com/office/drawing/2014/main" id="{60F7721B-3192-47FC-A0D2-E931C6D3370A}"/>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46641" y="4502700"/>
              <a:ext cx="1174394" cy="1134692"/>
            </a:xfrm>
            <a:prstGeom prst="rect">
              <a:avLst/>
            </a:prstGeom>
          </p:spPr>
        </p:pic>
        <p:pic>
          <p:nvPicPr>
            <p:cNvPr id="26" name="Picture 25">
              <a:extLst>
                <a:ext uri="{FF2B5EF4-FFF2-40B4-BE49-F238E27FC236}">
                  <a16:creationId xmlns:a16="http://schemas.microsoft.com/office/drawing/2014/main" id="{1E559C87-B7CB-447D-86ED-63FB0911CE1F}"/>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bwMode="auto">
            <a:xfrm>
              <a:off x="3216015" y="4534762"/>
              <a:ext cx="1143789" cy="916573"/>
            </a:xfrm>
            <a:prstGeom prst="rect">
              <a:avLst/>
            </a:prstGeom>
            <a:ln>
              <a:noFill/>
            </a:ln>
            <a:extLst>
              <a:ext uri="{53640926-AAD7-44D8-BBD7-CCE9431645EC}">
                <a14:shadowObscured xmlns:a14="http://schemas.microsoft.com/office/drawing/2010/main"/>
              </a:ext>
            </a:extLst>
          </p:spPr>
        </p:pic>
        <p:pic>
          <p:nvPicPr>
            <p:cNvPr id="30" name="Picture 29" descr="https://harvestplusappstest.ciat.cgiar.org/BPI/assets-custom/img/Vit%20A%20Maize.png">
              <a:hlinkClick r:id="rId8"/>
              <a:extLst>
                <a:ext uri="{FF2B5EF4-FFF2-40B4-BE49-F238E27FC236}">
                  <a16:creationId xmlns:a16="http://schemas.microsoft.com/office/drawing/2014/main" id="{5128DC9D-882E-48BE-ADDB-69B5D3640AD0}"/>
                </a:ext>
              </a:extLst>
            </p:cNvPr>
            <p:cNvPicPr/>
            <p:nvPr/>
          </p:nvPicPr>
          <p:blipFill>
            <a:blip r:embed="rId9">
              <a:extLst>
                <a:ext uri="{28A0092B-C50C-407E-A947-70E740481C1C}">
                  <a14:useLocalDpi xmlns:a14="http://schemas.microsoft.com/office/drawing/2010/main"/>
                </a:ext>
              </a:extLst>
            </a:blip>
            <a:srcRect/>
            <a:stretch>
              <a:fillRect/>
            </a:stretch>
          </p:blipFill>
          <p:spPr bwMode="auto">
            <a:xfrm>
              <a:off x="5319339" y="4607139"/>
              <a:ext cx="1440150" cy="916573"/>
            </a:xfrm>
            <a:prstGeom prst="rect">
              <a:avLst/>
            </a:prstGeom>
            <a:noFill/>
            <a:ln>
              <a:noFill/>
            </a:ln>
          </p:spPr>
        </p:pic>
        <p:sp>
          <p:nvSpPr>
            <p:cNvPr id="32" name="TextBox 13">
              <a:extLst>
                <a:ext uri="{FF2B5EF4-FFF2-40B4-BE49-F238E27FC236}">
                  <a16:creationId xmlns:a16="http://schemas.microsoft.com/office/drawing/2014/main" id="{70EFF9BC-A578-44BE-8931-9D380E2E41E3}"/>
                </a:ext>
              </a:extLst>
            </p:cNvPr>
            <p:cNvSpPr txBox="1">
              <a:spLocks noChangeArrowheads="1"/>
            </p:cNvSpPr>
            <p:nvPr/>
          </p:nvSpPr>
          <p:spPr bwMode="auto">
            <a:xfrm>
              <a:off x="2719186" y="5657671"/>
              <a:ext cx="2017222" cy="800219"/>
            </a:xfrm>
            <a:prstGeom prst="rect">
              <a:avLst/>
            </a:prstGeom>
            <a:noFill/>
            <a:ln w="9525">
              <a:noFill/>
              <a:miter lim="800000"/>
              <a:headEnd/>
              <a:tailEnd/>
            </a:ln>
          </p:spPr>
          <p:txBody>
            <a:bodyPr wrap="square" lIns="0" rIns="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Cassava</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Provides </a:t>
              </a: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up to 100% </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of daily vitamin A needs</a:t>
              </a:r>
            </a:p>
          </p:txBody>
        </p:sp>
        <p:sp>
          <p:nvSpPr>
            <p:cNvPr id="40" name="TextBox 13">
              <a:extLst>
                <a:ext uri="{FF2B5EF4-FFF2-40B4-BE49-F238E27FC236}">
                  <a16:creationId xmlns:a16="http://schemas.microsoft.com/office/drawing/2014/main" id="{82ACD818-4D2D-4EDF-9FED-A99B4F47A36C}"/>
                </a:ext>
              </a:extLst>
            </p:cNvPr>
            <p:cNvSpPr txBox="1">
              <a:spLocks noChangeArrowheads="1"/>
            </p:cNvSpPr>
            <p:nvPr/>
          </p:nvSpPr>
          <p:spPr bwMode="auto">
            <a:xfrm>
              <a:off x="5087390" y="5657671"/>
              <a:ext cx="2017222" cy="800219"/>
            </a:xfrm>
            <a:prstGeom prst="rect">
              <a:avLst/>
            </a:prstGeom>
            <a:noFill/>
            <a:ln w="9525">
              <a:noFill/>
              <a:miter lim="800000"/>
              <a:headEnd/>
              <a:tailEnd/>
            </a:ln>
          </p:spPr>
          <p:txBody>
            <a:bodyPr wrap="square" lIns="0" rIns="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Maize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Provides </a:t>
              </a: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up to 50% </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of daily vitamin A needs</a:t>
              </a:r>
            </a:p>
          </p:txBody>
        </p:sp>
        <p:sp>
          <p:nvSpPr>
            <p:cNvPr id="47" name="TextBox 46">
              <a:extLst>
                <a:ext uri="{FF2B5EF4-FFF2-40B4-BE49-F238E27FC236}">
                  <a16:creationId xmlns:a16="http://schemas.microsoft.com/office/drawing/2014/main" id="{48FB527F-F5EC-427E-B1E8-3601EF57629B}"/>
                </a:ext>
              </a:extLst>
            </p:cNvPr>
            <p:cNvSpPr txBox="1"/>
            <p:nvPr/>
          </p:nvSpPr>
          <p:spPr>
            <a:xfrm>
              <a:off x="430099" y="3984104"/>
              <a:ext cx="6444868" cy="369332"/>
            </a:xfrm>
            <a:prstGeom prst="rect">
              <a:avLst/>
            </a:prstGeom>
            <a:solidFill>
              <a:srgbClr val="E8751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Vitamin A</a:t>
              </a:r>
            </a:p>
          </p:txBody>
        </p:sp>
      </p:grpSp>
      <p:grpSp>
        <p:nvGrpSpPr>
          <p:cNvPr id="7" name="Group 6">
            <a:extLst>
              <a:ext uri="{FF2B5EF4-FFF2-40B4-BE49-F238E27FC236}">
                <a16:creationId xmlns:a16="http://schemas.microsoft.com/office/drawing/2014/main" id="{3BB7E700-9732-4E88-B8BF-9F1DA9EDF66E}"/>
              </a:ext>
            </a:extLst>
          </p:cNvPr>
          <p:cNvGrpSpPr/>
          <p:nvPr/>
        </p:nvGrpSpPr>
        <p:grpSpPr>
          <a:xfrm>
            <a:off x="660092" y="2030630"/>
            <a:ext cx="2017222" cy="1793852"/>
            <a:chOff x="660092" y="2030630"/>
            <a:chExt cx="2017222" cy="1793852"/>
          </a:xfrm>
        </p:grpSpPr>
        <p:pic>
          <p:nvPicPr>
            <p:cNvPr id="41" name="Picture 40">
              <a:extLst>
                <a:ext uri="{FF2B5EF4-FFF2-40B4-BE49-F238E27FC236}">
                  <a16:creationId xmlns:a16="http://schemas.microsoft.com/office/drawing/2014/main" id="{AFBC3649-75CA-41E2-89B3-00DE71F606CE}"/>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325803" y="2030630"/>
              <a:ext cx="685800" cy="1005840"/>
            </a:xfrm>
            <a:prstGeom prst="rect">
              <a:avLst/>
            </a:prstGeom>
          </p:spPr>
        </p:pic>
        <p:sp>
          <p:nvSpPr>
            <p:cNvPr id="42" name="TextBox 13">
              <a:extLst>
                <a:ext uri="{FF2B5EF4-FFF2-40B4-BE49-F238E27FC236}">
                  <a16:creationId xmlns:a16="http://schemas.microsoft.com/office/drawing/2014/main" id="{027AF7BB-27FE-4EE4-B4EE-559C2EE7B555}"/>
                </a:ext>
              </a:extLst>
            </p:cNvPr>
            <p:cNvSpPr txBox="1">
              <a:spLocks noChangeArrowheads="1"/>
            </p:cNvSpPr>
            <p:nvPr/>
          </p:nvSpPr>
          <p:spPr bwMode="auto">
            <a:xfrm>
              <a:off x="660092" y="3024263"/>
              <a:ext cx="2017222" cy="800219"/>
            </a:xfrm>
            <a:prstGeom prst="rect">
              <a:avLst/>
            </a:prstGeom>
            <a:noFill/>
            <a:ln w="9525">
              <a:noFill/>
              <a:miter lim="800000"/>
              <a:headEnd/>
              <a:tailEnd/>
            </a:ln>
          </p:spPr>
          <p:txBody>
            <a:bodyPr wrap="square" lIns="0" rIns="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Pearl Millet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Provides </a:t>
              </a: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up to 80% </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of daily iron needs</a:t>
              </a:r>
            </a:p>
          </p:txBody>
        </p:sp>
      </p:grpSp>
      <p:grpSp>
        <p:nvGrpSpPr>
          <p:cNvPr id="8" name="Group 7">
            <a:extLst>
              <a:ext uri="{FF2B5EF4-FFF2-40B4-BE49-F238E27FC236}">
                <a16:creationId xmlns:a16="http://schemas.microsoft.com/office/drawing/2014/main" id="{276D3852-70FD-402D-A84C-AB81CFD3C637}"/>
              </a:ext>
            </a:extLst>
          </p:cNvPr>
          <p:cNvGrpSpPr/>
          <p:nvPr/>
        </p:nvGrpSpPr>
        <p:grpSpPr>
          <a:xfrm>
            <a:off x="2850946" y="2103453"/>
            <a:ext cx="2017222" cy="1721029"/>
            <a:chOff x="2850946" y="2103453"/>
            <a:chExt cx="2017222" cy="1721029"/>
          </a:xfrm>
        </p:grpSpPr>
        <p:pic>
          <p:nvPicPr>
            <p:cNvPr id="43" name="Picture 42">
              <a:extLst>
                <a:ext uri="{FF2B5EF4-FFF2-40B4-BE49-F238E27FC236}">
                  <a16:creationId xmlns:a16="http://schemas.microsoft.com/office/drawing/2014/main" id="{D0EC1D9C-B656-41B9-8A53-EAA7D655BF77}"/>
                </a:ext>
              </a:extLst>
            </p:cNvPr>
            <p:cNvPicPr>
              <a:picLocks noChangeAspect="1"/>
            </p:cNvPicPr>
            <p:nvPr/>
          </p:nvPicPr>
          <p:blipFill>
            <a:blip r:embed="rId11"/>
            <a:stretch>
              <a:fillRect/>
            </a:stretch>
          </p:blipFill>
          <p:spPr>
            <a:xfrm>
              <a:off x="3279773" y="2103453"/>
              <a:ext cx="1043165" cy="916573"/>
            </a:xfrm>
            <a:prstGeom prst="rect">
              <a:avLst/>
            </a:prstGeom>
          </p:spPr>
        </p:pic>
        <p:sp>
          <p:nvSpPr>
            <p:cNvPr id="44" name="TextBox 13">
              <a:extLst>
                <a:ext uri="{FF2B5EF4-FFF2-40B4-BE49-F238E27FC236}">
                  <a16:creationId xmlns:a16="http://schemas.microsoft.com/office/drawing/2014/main" id="{3AF09AE4-AF89-4691-8445-7397866B3B1D}"/>
                </a:ext>
              </a:extLst>
            </p:cNvPr>
            <p:cNvSpPr txBox="1">
              <a:spLocks noChangeArrowheads="1"/>
            </p:cNvSpPr>
            <p:nvPr/>
          </p:nvSpPr>
          <p:spPr bwMode="auto">
            <a:xfrm>
              <a:off x="2850946" y="3024263"/>
              <a:ext cx="2017222" cy="800219"/>
            </a:xfrm>
            <a:prstGeom prst="rect">
              <a:avLst/>
            </a:prstGeom>
            <a:noFill/>
            <a:ln w="9525">
              <a:noFill/>
              <a:miter lim="800000"/>
              <a:headEnd/>
              <a:tailEnd/>
            </a:ln>
          </p:spPr>
          <p:txBody>
            <a:bodyPr wrap="square" lIns="0" rIns="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Beans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Provides </a:t>
              </a: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up to 80% </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of daily iron needs</a:t>
              </a:r>
            </a:p>
          </p:txBody>
        </p:sp>
      </p:grpSp>
      <p:sp>
        <p:nvSpPr>
          <p:cNvPr id="49" name="TextBox 48">
            <a:extLst>
              <a:ext uri="{FF2B5EF4-FFF2-40B4-BE49-F238E27FC236}">
                <a16:creationId xmlns:a16="http://schemas.microsoft.com/office/drawing/2014/main" id="{F33F63C9-D2E8-4562-B5EF-D64664581B83}"/>
              </a:ext>
            </a:extLst>
          </p:cNvPr>
          <p:cNvSpPr txBox="1"/>
          <p:nvPr/>
        </p:nvSpPr>
        <p:spPr>
          <a:xfrm>
            <a:off x="546185" y="1533220"/>
            <a:ext cx="4545004" cy="379311"/>
          </a:xfrm>
          <a:prstGeom prst="rect">
            <a:avLst/>
          </a:prstGeom>
          <a:solidFill>
            <a:schemeClr val="accent3"/>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Iron</a:t>
            </a:r>
          </a:p>
        </p:txBody>
      </p:sp>
      <p:sp>
        <p:nvSpPr>
          <p:cNvPr id="2" name="Rectangle 1">
            <a:extLst>
              <a:ext uri="{FF2B5EF4-FFF2-40B4-BE49-F238E27FC236}">
                <a16:creationId xmlns:a16="http://schemas.microsoft.com/office/drawing/2014/main" id="{904BB8C9-2CAD-2099-6F61-68C5CB48273A}"/>
              </a:ext>
            </a:extLst>
          </p:cNvPr>
          <p:cNvSpPr/>
          <p:nvPr/>
        </p:nvSpPr>
        <p:spPr>
          <a:xfrm>
            <a:off x="2385840" y="2061795"/>
            <a:ext cx="819646" cy="36933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 Zinc </a:t>
            </a:r>
          </a:p>
        </p:txBody>
      </p:sp>
      <p:sp>
        <p:nvSpPr>
          <p:cNvPr id="3" name="Rectangle 2">
            <a:extLst>
              <a:ext uri="{FF2B5EF4-FFF2-40B4-BE49-F238E27FC236}">
                <a16:creationId xmlns:a16="http://schemas.microsoft.com/office/drawing/2014/main" id="{7C898363-1E94-EC07-B206-334096502C19}"/>
              </a:ext>
            </a:extLst>
          </p:cNvPr>
          <p:cNvSpPr/>
          <p:nvPr/>
        </p:nvSpPr>
        <p:spPr>
          <a:xfrm>
            <a:off x="6949642" y="2061795"/>
            <a:ext cx="819646" cy="36933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 Iron </a:t>
            </a:r>
          </a:p>
        </p:txBody>
      </p:sp>
    </p:spTree>
    <p:extLst>
      <p:ext uri="{BB962C8B-B14F-4D97-AF65-F5344CB8AC3E}">
        <p14:creationId xmlns:p14="http://schemas.microsoft.com/office/powerpoint/2010/main" val="2365787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screenshot, font, design&#10;&#10;Description automatically generated">
            <a:extLst>
              <a:ext uri="{FF2B5EF4-FFF2-40B4-BE49-F238E27FC236}">
                <a16:creationId xmlns:a16="http://schemas.microsoft.com/office/drawing/2014/main" id="{16138BE4-FD28-BEAD-7309-7C8D3B0F9E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856" y="1907079"/>
            <a:ext cx="5286022" cy="3043842"/>
          </a:xfrm>
          <a:prstGeom prst="rect">
            <a:avLst/>
          </a:prstGeom>
        </p:spPr>
      </p:pic>
      <p:sp>
        <p:nvSpPr>
          <p:cNvPr id="2" name="TextBox 1">
            <a:extLst>
              <a:ext uri="{FF2B5EF4-FFF2-40B4-BE49-F238E27FC236}">
                <a16:creationId xmlns:a16="http://schemas.microsoft.com/office/drawing/2014/main" id="{F897B843-DD26-2501-0312-224462783B17}"/>
              </a:ext>
            </a:extLst>
          </p:cNvPr>
          <p:cNvSpPr txBox="1"/>
          <p:nvPr/>
        </p:nvSpPr>
        <p:spPr>
          <a:xfrm>
            <a:off x="-77207" y="650270"/>
            <a:ext cx="12191999" cy="46166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4785"/>
                </a:solidFill>
                <a:effectLst/>
                <a:uLnTx/>
                <a:uFillTx/>
                <a:latin typeface="Arial Black" panose="020B0A04020102020204" pitchFamily="34" charset="0"/>
                <a:ea typeface="+mn-ea"/>
                <a:cs typeface="+mn-cs"/>
              </a:rPr>
              <a:t>Value chain delivery model – with a scaling strategy </a:t>
            </a:r>
            <a:endParaRPr kumimoji="0" lang="en-US" sz="2400" b="1" i="0" u="none" strike="noStrike" kern="1200" cap="none" spc="0" normalizeH="0" baseline="0" noProof="0" dirty="0">
              <a:ln>
                <a:noFill/>
              </a:ln>
              <a:solidFill>
                <a:srgbClr val="004785"/>
              </a:solidFill>
              <a:effectLst/>
              <a:uLnTx/>
              <a:uFillTx/>
              <a:latin typeface="Arial Black" panose="020B0A04020102020204" pitchFamily="34" charset="0"/>
              <a:ea typeface="+mn-ea"/>
              <a:cs typeface="+mn-cs"/>
            </a:endParaRPr>
          </a:p>
        </p:txBody>
      </p:sp>
      <p:pic>
        <p:nvPicPr>
          <p:cNvPr id="4" name="Picture 3">
            <a:extLst>
              <a:ext uri="{FF2B5EF4-FFF2-40B4-BE49-F238E27FC236}">
                <a16:creationId xmlns:a16="http://schemas.microsoft.com/office/drawing/2014/main" id="{3E7531FB-1B8F-C7BC-C2D4-FCFD59866187}"/>
              </a:ext>
            </a:extLst>
          </p:cNvPr>
          <p:cNvPicPr>
            <a:picLocks noChangeAspect="1"/>
          </p:cNvPicPr>
          <p:nvPr/>
        </p:nvPicPr>
        <p:blipFill>
          <a:blip r:embed="rId4"/>
          <a:stretch>
            <a:fillRect/>
          </a:stretch>
        </p:blipFill>
        <p:spPr>
          <a:xfrm>
            <a:off x="6018792" y="1759689"/>
            <a:ext cx="5723352" cy="3338622"/>
          </a:xfrm>
          <a:prstGeom prst="rect">
            <a:avLst/>
          </a:prstGeom>
        </p:spPr>
      </p:pic>
      <p:pic>
        <p:nvPicPr>
          <p:cNvPr id="6" name="Picture 5" descr="A qr code with black dots&#10;&#10;Description automatically generated with low confidence">
            <a:extLst>
              <a:ext uri="{FF2B5EF4-FFF2-40B4-BE49-F238E27FC236}">
                <a16:creationId xmlns:a16="http://schemas.microsoft.com/office/drawing/2014/main" id="{22ED356B-8B7F-1993-9AC3-2CA74D0B0B6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9856" y="4981986"/>
            <a:ext cx="1745330" cy="1745330"/>
          </a:xfrm>
          <a:prstGeom prst="rect">
            <a:avLst/>
          </a:prstGeom>
        </p:spPr>
      </p:pic>
      <p:pic>
        <p:nvPicPr>
          <p:cNvPr id="8" name="Picture 7" descr="A qr code with black dots&#10;&#10;Description automatically generated with low confidence">
            <a:extLst>
              <a:ext uri="{FF2B5EF4-FFF2-40B4-BE49-F238E27FC236}">
                <a16:creationId xmlns:a16="http://schemas.microsoft.com/office/drawing/2014/main" id="{9D08E1CA-23EC-9688-A422-B18D50E108E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90667" y="4333875"/>
            <a:ext cx="2524125" cy="2524125"/>
          </a:xfrm>
          <a:prstGeom prst="rect">
            <a:avLst/>
          </a:prstGeom>
        </p:spPr>
      </p:pic>
    </p:spTree>
    <p:extLst>
      <p:ext uri="{BB962C8B-B14F-4D97-AF65-F5344CB8AC3E}">
        <p14:creationId xmlns:p14="http://schemas.microsoft.com/office/powerpoint/2010/main" val="8957259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508CE985-6375-1C5A-36E3-42F67AF74894}"/>
              </a:ext>
            </a:extLst>
          </p:cNvPr>
          <p:cNvGrpSpPr/>
          <p:nvPr/>
        </p:nvGrpSpPr>
        <p:grpSpPr>
          <a:xfrm>
            <a:off x="787271" y="823175"/>
            <a:ext cx="10116081" cy="5538415"/>
            <a:chOff x="2050997" y="409882"/>
            <a:chExt cx="8061311" cy="5267344"/>
          </a:xfrm>
        </p:grpSpPr>
        <p:graphicFrame>
          <p:nvGraphicFramePr>
            <p:cNvPr id="3" name="Diagram 2">
              <a:extLst>
                <a:ext uri="{FF2B5EF4-FFF2-40B4-BE49-F238E27FC236}">
                  <a16:creationId xmlns:a16="http://schemas.microsoft.com/office/drawing/2014/main" id="{4F0B8926-F7E8-490E-8D36-77B18CF2977D}"/>
                </a:ext>
              </a:extLst>
            </p:cNvPr>
            <p:cNvGraphicFramePr/>
            <p:nvPr/>
          </p:nvGraphicFramePr>
          <p:xfrm>
            <a:off x="3619997" y="1159803"/>
            <a:ext cx="5016072" cy="30612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ight Triangle 3">
              <a:extLst>
                <a:ext uri="{FF2B5EF4-FFF2-40B4-BE49-F238E27FC236}">
                  <a16:creationId xmlns:a16="http://schemas.microsoft.com/office/drawing/2014/main" id="{66011E83-0004-4AE6-8843-B3B2F3C27037}"/>
                </a:ext>
              </a:extLst>
            </p:cNvPr>
            <p:cNvSpPr/>
            <p:nvPr/>
          </p:nvSpPr>
          <p:spPr>
            <a:xfrm>
              <a:off x="3226017" y="452694"/>
              <a:ext cx="5410051" cy="328706"/>
            </a:xfrm>
            <a:prstGeom prst="r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ight Triangle 4">
              <a:extLst>
                <a:ext uri="{FF2B5EF4-FFF2-40B4-BE49-F238E27FC236}">
                  <a16:creationId xmlns:a16="http://schemas.microsoft.com/office/drawing/2014/main" id="{B0FCEE4A-55A1-4A35-B9A2-5D85B88BA1E6}"/>
                </a:ext>
              </a:extLst>
            </p:cNvPr>
            <p:cNvSpPr/>
            <p:nvPr/>
          </p:nvSpPr>
          <p:spPr>
            <a:xfrm rot="10800000">
              <a:off x="3198626" y="409882"/>
              <a:ext cx="5537761" cy="307777"/>
            </a:xfrm>
            <a:prstGeom prst="r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6F3B23AD-0A20-42EC-8802-6988F250A9DD}"/>
                </a:ext>
              </a:extLst>
            </p:cNvPr>
            <p:cNvSpPr txBox="1"/>
            <p:nvPr/>
          </p:nvSpPr>
          <p:spPr>
            <a:xfrm>
              <a:off x="3554328" y="519016"/>
              <a:ext cx="2746054" cy="292713"/>
            </a:xfrm>
            <a:prstGeom prst="rect">
              <a:avLst/>
            </a:prstGeom>
            <a:noFill/>
          </p:spPr>
          <p:txBody>
            <a:bodyPr wrap="square" rtlCol="0">
              <a:spAutoFit/>
            </a:bodyPr>
            <a:lstStyle/>
            <a:p>
              <a:r>
                <a:rPr lang="de-DE" sz="1400" dirty="0"/>
                <a:t>Working market push factors</a:t>
              </a:r>
              <a:endParaRPr lang="en-GB" sz="1400" dirty="0"/>
            </a:p>
          </p:txBody>
        </p:sp>
        <p:sp>
          <p:nvSpPr>
            <p:cNvPr id="7" name="TextBox 6">
              <a:extLst>
                <a:ext uri="{FF2B5EF4-FFF2-40B4-BE49-F238E27FC236}">
                  <a16:creationId xmlns:a16="http://schemas.microsoft.com/office/drawing/2014/main" id="{1B376300-0993-417A-AD48-B4B3265FAE1D}"/>
                </a:ext>
              </a:extLst>
            </p:cNvPr>
            <p:cNvSpPr txBox="1"/>
            <p:nvPr/>
          </p:nvSpPr>
          <p:spPr>
            <a:xfrm>
              <a:off x="6441311" y="430700"/>
              <a:ext cx="2026006" cy="292713"/>
            </a:xfrm>
            <a:prstGeom prst="rect">
              <a:avLst/>
            </a:prstGeom>
            <a:noFill/>
          </p:spPr>
          <p:txBody>
            <a:bodyPr wrap="square" rtlCol="0">
              <a:spAutoFit/>
            </a:bodyPr>
            <a:lstStyle/>
            <a:p>
              <a:r>
                <a:rPr lang="de-DE" sz="1400" dirty="0"/>
                <a:t>Working market pull factors</a:t>
              </a:r>
              <a:endParaRPr lang="en-GB" sz="1400" dirty="0"/>
            </a:p>
          </p:txBody>
        </p:sp>
        <p:sp>
          <p:nvSpPr>
            <p:cNvPr id="8" name="TextBox 7">
              <a:extLst>
                <a:ext uri="{FF2B5EF4-FFF2-40B4-BE49-F238E27FC236}">
                  <a16:creationId xmlns:a16="http://schemas.microsoft.com/office/drawing/2014/main" id="{E2039A10-CA14-4C03-A979-3829BE9DFF0D}"/>
                </a:ext>
              </a:extLst>
            </p:cNvPr>
            <p:cNvSpPr txBox="1"/>
            <p:nvPr/>
          </p:nvSpPr>
          <p:spPr>
            <a:xfrm rot="3683672">
              <a:off x="4886001" y="3029221"/>
              <a:ext cx="1037690" cy="307777"/>
            </a:xfrm>
            <a:prstGeom prst="rect">
              <a:avLst/>
            </a:prstGeom>
            <a:noFill/>
          </p:spPr>
          <p:txBody>
            <a:bodyPr wrap="square" rtlCol="0">
              <a:spAutoFit/>
            </a:bodyPr>
            <a:lstStyle/>
            <a:p>
              <a:r>
                <a:rPr lang="de-DE" sz="1400" dirty="0"/>
                <a:t>Introducing</a:t>
              </a:r>
              <a:endParaRPr lang="en-GB" sz="1400" dirty="0"/>
            </a:p>
          </p:txBody>
        </p:sp>
        <p:sp>
          <p:nvSpPr>
            <p:cNvPr id="9" name="TextBox 8">
              <a:extLst>
                <a:ext uri="{FF2B5EF4-FFF2-40B4-BE49-F238E27FC236}">
                  <a16:creationId xmlns:a16="http://schemas.microsoft.com/office/drawing/2014/main" id="{6DCCF5B6-D2A0-4DEF-A6C0-C7596C717D7D}"/>
                </a:ext>
              </a:extLst>
            </p:cNvPr>
            <p:cNvSpPr txBox="1"/>
            <p:nvPr/>
          </p:nvSpPr>
          <p:spPr>
            <a:xfrm>
              <a:off x="5700967" y="1791635"/>
              <a:ext cx="1037690" cy="307777"/>
            </a:xfrm>
            <a:prstGeom prst="rect">
              <a:avLst/>
            </a:prstGeom>
            <a:noFill/>
          </p:spPr>
          <p:txBody>
            <a:bodyPr wrap="square" rtlCol="0">
              <a:spAutoFit/>
            </a:bodyPr>
            <a:lstStyle/>
            <a:p>
              <a:r>
                <a:rPr lang="de-DE" sz="1400" dirty="0"/>
                <a:t>Scaling</a:t>
              </a:r>
              <a:endParaRPr lang="en-GB" sz="1400" dirty="0"/>
            </a:p>
          </p:txBody>
        </p:sp>
        <p:sp>
          <p:nvSpPr>
            <p:cNvPr id="10" name="TextBox 9">
              <a:extLst>
                <a:ext uri="{FF2B5EF4-FFF2-40B4-BE49-F238E27FC236}">
                  <a16:creationId xmlns:a16="http://schemas.microsoft.com/office/drawing/2014/main" id="{D8851A10-A4E5-462E-B15C-5118264C207A}"/>
                </a:ext>
              </a:extLst>
            </p:cNvPr>
            <p:cNvSpPr txBox="1"/>
            <p:nvPr/>
          </p:nvSpPr>
          <p:spPr>
            <a:xfrm rot="17957800">
              <a:off x="6175122" y="3054513"/>
              <a:ext cx="1037690" cy="307777"/>
            </a:xfrm>
            <a:prstGeom prst="rect">
              <a:avLst/>
            </a:prstGeom>
            <a:noFill/>
          </p:spPr>
          <p:txBody>
            <a:bodyPr wrap="square" rtlCol="0">
              <a:spAutoFit/>
            </a:bodyPr>
            <a:lstStyle/>
            <a:p>
              <a:r>
                <a:rPr lang="de-DE" sz="1400" dirty="0"/>
                <a:t>Anchoring</a:t>
              </a:r>
              <a:endParaRPr lang="en-GB" sz="1400" dirty="0"/>
            </a:p>
          </p:txBody>
        </p:sp>
        <p:sp>
          <p:nvSpPr>
            <p:cNvPr id="11" name="Oval 10">
              <a:extLst>
                <a:ext uri="{FF2B5EF4-FFF2-40B4-BE49-F238E27FC236}">
                  <a16:creationId xmlns:a16="http://schemas.microsoft.com/office/drawing/2014/main" id="{60F8809A-895B-4992-A969-694BA5EF8E19}"/>
                </a:ext>
              </a:extLst>
            </p:cNvPr>
            <p:cNvSpPr/>
            <p:nvPr/>
          </p:nvSpPr>
          <p:spPr>
            <a:xfrm>
              <a:off x="5846635" y="2412775"/>
              <a:ext cx="493160" cy="54406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b="1" dirty="0"/>
                <a:t>H+</a:t>
              </a:r>
              <a:endParaRPr lang="en-GB" sz="1100" b="1" dirty="0"/>
            </a:p>
          </p:txBody>
        </p:sp>
        <p:cxnSp>
          <p:nvCxnSpPr>
            <p:cNvPr id="12" name="Straight Connector 11">
              <a:extLst>
                <a:ext uri="{FF2B5EF4-FFF2-40B4-BE49-F238E27FC236}">
                  <a16:creationId xmlns:a16="http://schemas.microsoft.com/office/drawing/2014/main" id="{198C8529-F6D7-4F95-B8A1-53AAD910EF5B}"/>
                </a:ext>
              </a:extLst>
            </p:cNvPr>
            <p:cNvCxnSpPr>
              <a:cxnSpLocks/>
            </p:cNvCxnSpPr>
            <p:nvPr/>
          </p:nvCxnSpPr>
          <p:spPr>
            <a:xfrm flipH="1" flipV="1">
              <a:off x="3619997" y="1228042"/>
              <a:ext cx="1301964" cy="830274"/>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253A610-916A-46D5-90F9-0E15C33DEC95}"/>
                </a:ext>
              </a:extLst>
            </p:cNvPr>
            <p:cNvCxnSpPr>
              <a:cxnSpLocks/>
            </p:cNvCxnSpPr>
            <p:nvPr/>
          </p:nvCxnSpPr>
          <p:spPr>
            <a:xfrm flipV="1">
              <a:off x="7146316" y="1308372"/>
              <a:ext cx="1321001" cy="791041"/>
            </a:xfrm>
            <a:prstGeom prst="line">
              <a:avLst/>
            </a:prstGeom>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198B0E9F-F4B0-4D62-9111-E494557AD887}"/>
                </a:ext>
              </a:extLst>
            </p:cNvPr>
            <p:cNvSpPr txBox="1"/>
            <p:nvPr/>
          </p:nvSpPr>
          <p:spPr>
            <a:xfrm>
              <a:off x="3220652" y="868642"/>
              <a:ext cx="1767832" cy="263442"/>
            </a:xfrm>
            <a:prstGeom prst="rect">
              <a:avLst/>
            </a:prstGeom>
            <a:solidFill>
              <a:srgbClr val="B30D6C"/>
            </a:solidFill>
          </p:spPr>
          <p:txBody>
            <a:bodyPr wrap="square" rtlCol="0">
              <a:spAutoFit/>
            </a:bodyPr>
            <a:lstStyle/>
            <a:p>
              <a:r>
                <a:rPr lang="de-DE" sz="1200" dirty="0">
                  <a:solidFill>
                    <a:schemeClr val="bg1"/>
                  </a:solidFill>
                </a:rPr>
                <a:t>Technical Assistance</a:t>
              </a:r>
              <a:endParaRPr lang="en-GB" sz="1200" dirty="0">
                <a:solidFill>
                  <a:schemeClr val="bg1"/>
                </a:solidFill>
              </a:endParaRPr>
            </a:p>
          </p:txBody>
        </p:sp>
        <p:sp>
          <p:nvSpPr>
            <p:cNvPr id="15" name="TextBox 14">
              <a:extLst>
                <a:ext uri="{FF2B5EF4-FFF2-40B4-BE49-F238E27FC236}">
                  <a16:creationId xmlns:a16="http://schemas.microsoft.com/office/drawing/2014/main" id="{AE4AEA63-1AC3-421D-A4E7-12FFBB8B94A2}"/>
                </a:ext>
              </a:extLst>
            </p:cNvPr>
            <p:cNvSpPr txBox="1"/>
            <p:nvPr/>
          </p:nvSpPr>
          <p:spPr>
            <a:xfrm>
              <a:off x="5042140" y="859309"/>
              <a:ext cx="1906625" cy="263442"/>
            </a:xfrm>
            <a:prstGeom prst="rect">
              <a:avLst/>
            </a:prstGeom>
            <a:solidFill>
              <a:schemeClr val="accent4">
                <a:lumMod val="75000"/>
              </a:schemeClr>
            </a:solidFill>
          </p:spPr>
          <p:txBody>
            <a:bodyPr wrap="square" rtlCol="0">
              <a:spAutoFit/>
            </a:bodyPr>
            <a:lstStyle/>
            <a:p>
              <a:r>
                <a:rPr lang="de-DE" sz="1200" dirty="0">
                  <a:solidFill>
                    <a:schemeClr val="bg1"/>
                  </a:solidFill>
                </a:rPr>
                <a:t>Product development support</a:t>
              </a:r>
              <a:endParaRPr lang="en-GB" sz="1200" dirty="0">
                <a:solidFill>
                  <a:schemeClr val="bg1"/>
                </a:solidFill>
              </a:endParaRPr>
            </a:p>
          </p:txBody>
        </p:sp>
        <p:sp>
          <p:nvSpPr>
            <p:cNvPr id="16" name="TextBox 15">
              <a:extLst>
                <a:ext uri="{FF2B5EF4-FFF2-40B4-BE49-F238E27FC236}">
                  <a16:creationId xmlns:a16="http://schemas.microsoft.com/office/drawing/2014/main" id="{038018A4-3097-4D17-BE9A-E291B0F85838}"/>
                </a:ext>
              </a:extLst>
            </p:cNvPr>
            <p:cNvSpPr txBox="1"/>
            <p:nvPr/>
          </p:nvSpPr>
          <p:spPr>
            <a:xfrm>
              <a:off x="7002421" y="868642"/>
              <a:ext cx="1733966" cy="263442"/>
            </a:xfrm>
            <a:prstGeom prst="rect">
              <a:avLst/>
            </a:prstGeom>
            <a:solidFill>
              <a:schemeClr val="accent6">
                <a:lumMod val="75000"/>
              </a:schemeClr>
            </a:solidFill>
          </p:spPr>
          <p:txBody>
            <a:bodyPr wrap="square" rtlCol="0">
              <a:spAutoFit/>
            </a:bodyPr>
            <a:lstStyle/>
            <a:p>
              <a:r>
                <a:rPr lang="de-DE" sz="1200" dirty="0">
                  <a:solidFill>
                    <a:schemeClr val="bg1"/>
                  </a:solidFill>
                </a:rPr>
                <a:t>Market development support</a:t>
              </a:r>
            </a:p>
          </p:txBody>
        </p:sp>
        <p:sp>
          <p:nvSpPr>
            <p:cNvPr id="29" name="TextBox 28">
              <a:extLst>
                <a:ext uri="{FF2B5EF4-FFF2-40B4-BE49-F238E27FC236}">
                  <a16:creationId xmlns:a16="http://schemas.microsoft.com/office/drawing/2014/main" id="{DD7F6CD4-77F9-4389-8BE9-99A9A0C1C0CF}"/>
                </a:ext>
              </a:extLst>
            </p:cNvPr>
            <p:cNvSpPr txBox="1"/>
            <p:nvPr/>
          </p:nvSpPr>
          <p:spPr>
            <a:xfrm>
              <a:off x="2050997" y="2428114"/>
              <a:ext cx="2332459" cy="3249112"/>
            </a:xfrm>
            <a:prstGeom prst="rect">
              <a:avLst/>
            </a:prstGeom>
            <a:solidFill>
              <a:schemeClr val="bg1">
                <a:lumMod val="95000"/>
              </a:schemeClr>
            </a:solidFill>
          </p:spPr>
          <p:txBody>
            <a:bodyPr wrap="square" rtlCol="0">
              <a:spAutoFit/>
            </a:bodyPr>
            <a:lstStyle/>
            <a:p>
              <a:r>
                <a:rPr lang="de-DE" dirty="0"/>
                <a:t>A solution for biofortified staple crops that are</a:t>
              </a:r>
            </a:p>
            <a:p>
              <a:endParaRPr lang="de-DE" dirty="0"/>
            </a:p>
            <a:p>
              <a:pPr marL="171450" indent="-171450">
                <a:buFont typeface="Arial" panose="020B0604020202020204" pitchFamily="34" charset="0"/>
                <a:buChar char="•"/>
              </a:pPr>
              <a:r>
                <a:rPr lang="de-DE" dirty="0"/>
                <a:t>Available</a:t>
              </a:r>
            </a:p>
            <a:p>
              <a:pPr marL="171450" indent="-171450">
                <a:buFont typeface="Arial" panose="020B0604020202020204" pitchFamily="34" charset="0"/>
                <a:buChar char="•"/>
              </a:pPr>
              <a:r>
                <a:rPr lang="de-DE" dirty="0"/>
                <a:t>Affordable</a:t>
              </a:r>
            </a:p>
            <a:p>
              <a:pPr marL="171450" indent="-171450">
                <a:buFont typeface="Arial" panose="020B0604020202020204" pitchFamily="34" charset="0"/>
                <a:buChar char="•"/>
              </a:pPr>
              <a:r>
                <a:rPr lang="de-DE" dirty="0"/>
                <a:t>Accessible</a:t>
              </a:r>
            </a:p>
            <a:p>
              <a:endParaRPr lang="en-GB" dirty="0"/>
            </a:p>
            <a:p>
              <a:r>
                <a:rPr lang="en-GB" dirty="0"/>
                <a:t>to poor and vulnerable households</a:t>
              </a:r>
            </a:p>
            <a:p>
              <a:endParaRPr lang="en-GB" dirty="0"/>
            </a:p>
            <a:p>
              <a:r>
                <a:rPr lang="en-GB" dirty="0"/>
                <a:t>Improving the global food system</a:t>
              </a:r>
              <a:endParaRPr lang="de-DE" dirty="0"/>
            </a:p>
          </p:txBody>
        </p:sp>
        <p:sp>
          <p:nvSpPr>
            <p:cNvPr id="33" name="TextBox 32">
              <a:extLst>
                <a:ext uri="{FF2B5EF4-FFF2-40B4-BE49-F238E27FC236}">
                  <a16:creationId xmlns:a16="http://schemas.microsoft.com/office/drawing/2014/main" id="{E4182EF1-8D0C-E630-B3A8-1F9B316D1224}"/>
                </a:ext>
              </a:extLst>
            </p:cNvPr>
            <p:cNvSpPr txBox="1"/>
            <p:nvPr/>
          </p:nvSpPr>
          <p:spPr>
            <a:xfrm>
              <a:off x="7677342" y="2662284"/>
              <a:ext cx="2434966" cy="2253889"/>
            </a:xfrm>
            <a:prstGeom prst="rect">
              <a:avLst/>
            </a:prstGeom>
            <a:solidFill>
              <a:schemeClr val="bg1">
                <a:lumMod val="95000"/>
              </a:schemeClr>
            </a:solidFill>
          </p:spPr>
          <p:txBody>
            <a:bodyPr wrap="square" rtlCol="0">
              <a:spAutoFit/>
            </a:bodyPr>
            <a:lstStyle>
              <a:defPPr>
                <a:defRPr lang="en-US"/>
              </a:defPPr>
              <a:lvl1pPr>
                <a:defRPr sz="1100"/>
              </a:lvl1pPr>
            </a:lstStyle>
            <a:p>
              <a:r>
                <a:rPr lang="de-DE" sz="1800" dirty="0"/>
                <a:t>Maintaining a robust value chain that </a:t>
              </a:r>
            </a:p>
            <a:p>
              <a:endParaRPr lang="de-DE" sz="1800" dirty="0"/>
            </a:p>
            <a:p>
              <a:pPr marL="171450" indent="-171450">
                <a:buFont typeface="Arial" panose="020B0604020202020204" pitchFamily="34" charset="0"/>
                <a:buChar char="•"/>
              </a:pPr>
              <a:r>
                <a:rPr lang="de-DE" sz="1800" dirty="0"/>
                <a:t>Reaches farmers  households</a:t>
              </a:r>
            </a:p>
            <a:p>
              <a:pPr marL="171450" indent="-171450">
                <a:buFont typeface="Arial" panose="020B0604020202020204" pitchFamily="34" charset="0"/>
                <a:buChar char="•"/>
              </a:pPr>
              <a:r>
                <a:rPr lang="de-DE" sz="1800" dirty="0"/>
                <a:t>Increases resilience</a:t>
              </a:r>
            </a:p>
            <a:p>
              <a:pPr marL="171450" indent="-171450">
                <a:buFont typeface="Arial" panose="020B0604020202020204" pitchFamily="34" charset="0"/>
                <a:buChar char="•"/>
              </a:pPr>
              <a:r>
                <a:rPr lang="de-DE" sz="1800" dirty="0"/>
                <a:t>Supports nutrition security</a:t>
              </a:r>
            </a:p>
            <a:p>
              <a:endParaRPr lang="de-DE" dirty="0"/>
            </a:p>
            <a:p>
              <a:endParaRPr lang="de-DE" dirty="0"/>
            </a:p>
          </p:txBody>
        </p:sp>
        <p:sp>
          <p:nvSpPr>
            <p:cNvPr id="18" name="Arrow: Right 17">
              <a:extLst>
                <a:ext uri="{FF2B5EF4-FFF2-40B4-BE49-F238E27FC236}">
                  <a16:creationId xmlns:a16="http://schemas.microsoft.com/office/drawing/2014/main" id="{2EB04DA0-980E-66B2-9116-607C454149FB}"/>
                </a:ext>
              </a:extLst>
            </p:cNvPr>
            <p:cNvSpPr/>
            <p:nvPr/>
          </p:nvSpPr>
          <p:spPr>
            <a:xfrm rot="17013244">
              <a:off x="4353706" y="2282969"/>
              <a:ext cx="482796" cy="16795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Arrow: Right 33">
              <a:extLst>
                <a:ext uri="{FF2B5EF4-FFF2-40B4-BE49-F238E27FC236}">
                  <a16:creationId xmlns:a16="http://schemas.microsoft.com/office/drawing/2014/main" id="{ADB88325-20F2-24FF-367D-1DDC56F40320}"/>
                </a:ext>
              </a:extLst>
            </p:cNvPr>
            <p:cNvSpPr/>
            <p:nvPr/>
          </p:nvSpPr>
          <p:spPr>
            <a:xfrm>
              <a:off x="5754054" y="1228356"/>
              <a:ext cx="482796" cy="16795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Arrow: Right 34">
              <a:extLst>
                <a:ext uri="{FF2B5EF4-FFF2-40B4-BE49-F238E27FC236}">
                  <a16:creationId xmlns:a16="http://schemas.microsoft.com/office/drawing/2014/main" id="{B472EE72-E577-0124-78E7-38A88CD4097F}"/>
                </a:ext>
              </a:extLst>
            </p:cNvPr>
            <p:cNvSpPr/>
            <p:nvPr/>
          </p:nvSpPr>
          <p:spPr>
            <a:xfrm rot="4336234">
              <a:off x="7211716" y="2270942"/>
              <a:ext cx="482796" cy="16795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A7E41B75-F985-FE95-CEB7-8F306E3B9FFC}"/>
                </a:ext>
              </a:extLst>
            </p:cNvPr>
            <p:cNvSpPr txBox="1"/>
            <p:nvPr/>
          </p:nvSpPr>
          <p:spPr>
            <a:xfrm>
              <a:off x="5357635" y="4752770"/>
              <a:ext cx="1471160" cy="261610"/>
            </a:xfrm>
            <a:prstGeom prst="rect">
              <a:avLst/>
            </a:prstGeom>
            <a:solidFill>
              <a:schemeClr val="bg1">
                <a:lumMod val="95000"/>
              </a:schemeClr>
            </a:solidFill>
          </p:spPr>
          <p:txBody>
            <a:bodyPr wrap="square" rtlCol="0">
              <a:spAutoFit/>
            </a:bodyPr>
            <a:lstStyle/>
            <a:p>
              <a:pPr algn="ctr"/>
              <a:r>
                <a:rPr lang="de-DE" sz="1100" dirty="0"/>
                <a:t>Value creation</a:t>
              </a:r>
            </a:p>
          </p:txBody>
        </p:sp>
        <p:sp>
          <p:nvSpPr>
            <p:cNvPr id="38" name="TextBox 37">
              <a:extLst>
                <a:ext uri="{FF2B5EF4-FFF2-40B4-BE49-F238E27FC236}">
                  <a16:creationId xmlns:a16="http://schemas.microsoft.com/office/drawing/2014/main" id="{FC4E80C2-A891-BB87-6053-6CDE84EB5481}"/>
                </a:ext>
              </a:extLst>
            </p:cNvPr>
            <p:cNvSpPr txBox="1"/>
            <p:nvPr/>
          </p:nvSpPr>
          <p:spPr>
            <a:xfrm>
              <a:off x="5357635" y="5408874"/>
              <a:ext cx="1471160" cy="261610"/>
            </a:xfrm>
            <a:prstGeom prst="rect">
              <a:avLst/>
            </a:prstGeom>
            <a:solidFill>
              <a:schemeClr val="bg1">
                <a:lumMod val="95000"/>
              </a:schemeClr>
            </a:solidFill>
          </p:spPr>
          <p:txBody>
            <a:bodyPr wrap="square" rtlCol="0">
              <a:spAutoFit/>
            </a:bodyPr>
            <a:lstStyle/>
            <a:p>
              <a:pPr algn="ctr"/>
              <a:r>
                <a:rPr lang="de-DE" sz="1100" dirty="0"/>
                <a:t>Health impact</a:t>
              </a:r>
            </a:p>
          </p:txBody>
        </p:sp>
        <p:sp>
          <p:nvSpPr>
            <p:cNvPr id="39" name="Arrow: Down 38">
              <a:extLst>
                <a:ext uri="{FF2B5EF4-FFF2-40B4-BE49-F238E27FC236}">
                  <a16:creationId xmlns:a16="http://schemas.microsoft.com/office/drawing/2014/main" id="{B5952EDC-9FA4-58E7-E500-14C85B3E8D9A}"/>
                </a:ext>
              </a:extLst>
            </p:cNvPr>
            <p:cNvSpPr/>
            <p:nvPr/>
          </p:nvSpPr>
          <p:spPr>
            <a:xfrm>
              <a:off x="5846635" y="4454085"/>
              <a:ext cx="406125" cy="23058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Arrow: Down 39">
              <a:extLst>
                <a:ext uri="{FF2B5EF4-FFF2-40B4-BE49-F238E27FC236}">
                  <a16:creationId xmlns:a16="http://schemas.microsoft.com/office/drawing/2014/main" id="{D254D72E-BD89-1253-E0F7-84E401A9DE9A}"/>
                </a:ext>
              </a:extLst>
            </p:cNvPr>
            <p:cNvSpPr/>
            <p:nvPr/>
          </p:nvSpPr>
          <p:spPr>
            <a:xfrm>
              <a:off x="5873299" y="5084980"/>
              <a:ext cx="406125" cy="23058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2939616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C955CB1-0F0A-B9A9-D6A9-BCE9CA734609}"/>
              </a:ext>
            </a:extLst>
          </p:cNvPr>
          <p:cNvSpPr txBox="1"/>
          <p:nvPr/>
        </p:nvSpPr>
        <p:spPr>
          <a:xfrm>
            <a:off x="-162267" y="543945"/>
            <a:ext cx="12191999" cy="46166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4785"/>
                </a:solidFill>
                <a:effectLst/>
                <a:uLnTx/>
                <a:uFillTx/>
                <a:latin typeface="Arial Black" panose="020B0A04020102020204" pitchFamily="34" charset="0"/>
                <a:ea typeface="+mn-ea"/>
                <a:cs typeface="+mn-cs"/>
              </a:rPr>
              <a:t>Results </a:t>
            </a:r>
            <a:endParaRPr kumimoji="0" lang="en-US" sz="2400" b="1" i="0" u="none" strike="noStrike" kern="1200" cap="none" spc="0" normalizeH="0" baseline="0" noProof="0" dirty="0">
              <a:ln>
                <a:noFill/>
              </a:ln>
              <a:solidFill>
                <a:srgbClr val="004785"/>
              </a:solidFill>
              <a:effectLst/>
              <a:uLnTx/>
              <a:uFillTx/>
              <a:latin typeface="Arial Black" panose="020B0A04020102020204" pitchFamily="34" charset="0"/>
              <a:ea typeface="+mn-ea"/>
              <a:cs typeface="+mn-cs"/>
            </a:endParaRPr>
          </a:p>
        </p:txBody>
      </p:sp>
      <p:pic>
        <p:nvPicPr>
          <p:cNvPr id="4" name="Picture 3">
            <a:extLst>
              <a:ext uri="{FF2B5EF4-FFF2-40B4-BE49-F238E27FC236}">
                <a16:creationId xmlns:a16="http://schemas.microsoft.com/office/drawing/2014/main" id="{72363906-3619-2688-7784-2DEC75F70B22}"/>
              </a:ext>
            </a:extLst>
          </p:cNvPr>
          <p:cNvPicPr>
            <a:picLocks noChangeAspect="1"/>
          </p:cNvPicPr>
          <p:nvPr/>
        </p:nvPicPr>
        <p:blipFill>
          <a:blip r:embed="rId3"/>
          <a:stretch>
            <a:fillRect/>
          </a:stretch>
        </p:blipFill>
        <p:spPr>
          <a:xfrm>
            <a:off x="701749" y="2042839"/>
            <a:ext cx="3381972" cy="4483868"/>
          </a:xfrm>
          <a:prstGeom prst="rect">
            <a:avLst/>
          </a:prstGeom>
        </p:spPr>
      </p:pic>
      <p:sp>
        <p:nvSpPr>
          <p:cNvPr id="5" name="TextBox 4">
            <a:extLst>
              <a:ext uri="{FF2B5EF4-FFF2-40B4-BE49-F238E27FC236}">
                <a16:creationId xmlns:a16="http://schemas.microsoft.com/office/drawing/2014/main" id="{A8D7C945-D86F-2927-31C4-4C1242B67116}"/>
              </a:ext>
            </a:extLst>
          </p:cNvPr>
          <p:cNvSpPr txBox="1"/>
          <p:nvPr/>
        </p:nvSpPr>
        <p:spPr>
          <a:xfrm>
            <a:off x="511155" y="1293392"/>
            <a:ext cx="4464882" cy="46166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4785"/>
                </a:solidFill>
                <a:effectLst/>
                <a:uLnTx/>
                <a:uFillTx/>
                <a:latin typeface="Arial Black" panose="020B0A04020102020204" pitchFamily="34" charset="0"/>
                <a:ea typeface="+mn-ea"/>
                <a:cs typeface="+mn-cs"/>
              </a:rPr>
              <a:t>Global consumer reach </a:t>
            </a:r>
            <a:endParaRPr kumimoji="0" lang="en-US" sz="2400" b="1" i="0" u="none" strike="noStrike" kern="1200" cap="none" spc="0" normalizeH="0" baseline="0" noProof="0" dirty="0">
              <a:ln>
                <a:noFill/>
              </a:ln>
              <a:solidFill>
                <a:srgbClr val="004785"/>
              </a:solidFill>
              <a:effectLst/>
              <a:uLnTx/>
              <a:uFillTx/>
              <a:latin typeface="Arial Black" panose="020B0A04020102020204" pitchFamily="34" charset="0"/>
              <a:ea typeface="+mn-ea"/>
              <a:cs typeface="+mn-cs"/>
            </a:endParaRPr>
          </a:p>
        </p:txBody>
      </p:sp>
      <p:sp>
        <p:nvSpPr>
          <p:cNvPr id="6" name="TextBox 5">
            <a:extLst>
              <a:ext uri="{FF2B5EF4-FFF2-40B4-BE49-F238E27FC236}">
                <a16:creationId xmlns:a16="http://schemas.microsoft.com/office/drawing/2014/main" id="{13E4FD6C-5B99-E208-48B7-61B43C9FD8C6}"/>
              </a:ext>
            </a:extLst>
          </p:cNvPr>
          <p:cNvSpPr txBox="1"/>
          <p:nvPr/>
        </p:nvSpPr>
        <p:spPr>
          <a:xfrm>
            <a:off x="6309442" y="1286989"/>
            <a:ext cx="5460800" cy="83099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4785"/>
                </a:solidFill>
                <a:effectLst/>
                <a:uLnTx/>
                <a:uFillTx/>
                <a:latin typeface="Arial Black" panose="020B0A04020102020204" pitchFamily="34" charset="0"/>
                <a:ea typeface="+mn-ea"/>
                <a:cs typeface="+mn-cs"/>
              </a:rPr>
              <a:t>Commercial market status 2021 </a:t>
            </a:r>
            <a:endParaRPr kumimoji="0" lang="en-US" sz="2400" b="1" i="0" u="none" strike="noStrike" kern="1200" cap="none" spc="0" normalizeH="0" baseline="0" noProof="0" dirty="0">
              <a:ln>
                <a:noFill/>
              </a:ln>
              <a:solidFill>
                <a:srgbClr val="004785"/>
              </a:solidFill>
              <a:effectLst/>
              <a:uLnTx/>
              <a:uFillTx/>
              <a:latin typeface="Arial Black" panose="020B0A04020102020204" pitchFamily="34" charset="0"/>
              <a:ea typeface="+mn-ea"/>
              <a:cs typeface="+mn-cs"/>
            </a:endParaRPr>
          </a:p>
        </p:txBody>
      </p:sp>
      <p:graphicFrame>
        <p:nvGraphicFramePr>
          <p:cNvPr id="7" name="Table 7">
            <a:extLst>
              <a:ext uri="{FF2B5EF4-FFF2-40B4-BE49-F238E27FC236}">
                <a16:creationId xmlns:a16="http://schemas.microsoft.com/office/drawing/2014/main" id="{EEADF01E-DAF7-4A5A-3C66-ECADFD823899}"/>
              </a:ext>
            </a:extLst>
          </p:cNvPr>
          <p:cNvGraphicFramePr>
            <a:graphicFrameLocks noGrp="1"/>
          </p:cNvGraphicFramePr>
          <p:nvPr>
            <p:extLst>
              <p:ext uri="{D42A27DB-BD31-4B8C-83A1-F6EECF244321}">
                <p14:modId xmlns:p14="http://schemas.microsoft.com/office/powerpoint/2010/main" val="2816148315"/>
              </p:ext>
            </p:extLst>
          </p:nvPr>
        </p:nvGraphicFramePr>
        <p:xfrm>
          <a:off x="6421084" y="2399365"/>
          <a:ext cx="4961070" cy="2225040"/>
        </p:xfrm>
        <a:graphic>
          <a:graphicData uri="http://schemas.openxmlformats.org/drawingml/2006/table">
            <a:tbl>
              <a:tblPr firstRow="1" bandRow="1">
                <a:tableStyleId>{5C22544A-7EE6-4342-B048-85BDC9FD1C3A}</a:tableStyleId>
              </a:tblPr>
              <a:tblGrid>
                <a:gridCol w="2480535">
                  <a:extLst>
                    <a:ext uri="{9D8B030D-6E8A-4147-A177-3AD203B41FA5}">
                      <a16:colId xmlns:a16="http://schemas.microsoft.com/office/drawing/2014/main" val="730835029"/>
                    </a:ext>
                  </a:extLst>
                </a:gridCol>
                <a:gridCol w="2480535">
                  <a:extLst>
                    <a:ext uri="{9D8B030D-6E8A-4147-A177-3AD203B41FA5}">
                      <a16:colId xmlns:a16="http://schemas.microsoft.com/office/drawing/2014/main" val="1779336597"/>
                    </a:ext>
                  </a:extLst>
                </a:gridCol>
              </a:tblGrid>
              <a:tr h="370840">
                <a:tc>
                  <a:txBody>
                    <a:bodyPr/>
                    <a:lstStyle/>
                    <a:p>
                      <a:r>
                        <a:rPr lang="en-US" dirty="0"/>
                        <a:t>Country crop </a:t>
                      </a:r>
                    </a:p>
                  </a:txBody>
                  <a:tcPr/>
                </a:tc>
                <a:tc>
                  <a:txBody>
                    <a:bodyPr/>
                    <a:lstStyle/>
                    <a:p>
                      <a:r>
                        <a:rPr lang="en-US" dirty="0"/>
                        <a:t>Market share</a:t>
                      </a:r>
                    </a:p>
                  </a:txBody>
                  <a:tcPr/>
                </a:tc>
                <a:extLst>
                  <a:ext uri="{0D108BD9-81ED-4DB2-BD59-A6C34878D82A}">
                    <a16:rowId xmlns:a16="http://schemas.microsoft.com/office/drawing/2014/main" val="4087816256"/>
                  </a:ext>
                </a:extLst>
              </a:tr>
              <a:tr h="370840">
                <a:tc>
                  <a:txBody>
                    <a:bodyPr/>
                    <a:lstStyle/>
                    <a:p>
                      <a:r>
                        <a:rPr lang="en-US" dirty="0"/>
                        <a:t>Nigeria maize</a:t>
                      </a:r>
                    </a:p>
                  </a:txBody>
                  <a:tcPr/>
                </a:tc>
                <a:tc>
                  <a:txBody>
                    <a:bodyPr/>
                    <a:lstStyle/>
                    <a:p>
                      <a:r>
                        <a:rPr lang="en-US" dirty="0"/>
                        <a:t>7 % grain production </a:t>
                      </a:r>
                    </a:p>
                  </a:txBody>
                  <a:tcPr/>
                </a:tc>
                <a:extLst>
                  <a:ext uri="{0D108BD9-81ED-4DB2-BD59-A6C34878D82A}">
                    <a16:rowId xmlns:a16="http://schemas.microsoft.com/office/drawing/2014/main" val="81808891"/>
                  </a:ext>
                </a:extLst>
              </a:tr>
              <a:tr h="370840">
                <a:tc>
                  <a:txBody>
                    <a:bodyPr/>
                    <a:lstStyle/>
                    <a:p>
                      <a:r>
                        <a:rPr lang="en-US" dirty="0"/>
                        <a:t>Nigeria casava</a:t>
                      </a:r>
                    </a:p>
                  </a:txBody>
                  <a:tcPr/>
                </a:tc>
                <a:tc>
                  <a:txBody>
                    <a:bodyPr/>
                    <a:lstStyle/>
                    <a:p>
                      <a:r>
                        <a:rPr lang="en-US" dirty="0"/>
                        <a:t>22 % roots</a:t>
                      </a:r>
                    </a:p>
                  </a:txBody>
                  <a:tcPr/>
                </a:tc>
                <a:extLst>
                  <a:ext uri="{0D108BD9-81ED-4DB2-BD59-A6C34878D82A}">
                    <a16:rowId xmlns:a16="http://schemas.microsoft.com/office/drawing/2014/main" val="450193059"/>
                  </a:ext>
                </a:extLst>
              </a:tr>
              <a:tr h="370840">
                <a:tc>
                  <a:txBody>
                    <a:bodyPr/>
                    <a:lstStyle/>
                    <a:p>
                      <a:r>
                        <a:rPr lang="en-US" dirty="0"/>
                        <a:t>Bangladesh rice </a:t>
                      </a:r>
                    </a:p>
                  </a:txBody>
                  <a:tcPr/>
                </a:tc>
                <a:tc>
                  <a:txBody>
                    <a:bodyPr/>
                    <a:lstStyle/>
                    <a:p>
                      <a:r>
                        <a:rPr lang="en-US" dirty="0"/>
                        <a:t>10 % seed market </a:t>
                      </a:r>
                    </a:p>
                  </a:txBody>
                  <a:tcPr/>
                </a:tc>
                <a:extLst>
                  <a:ext uri="{0D108BD9-81ED-4DB2-BD59-A6C34878D82A}">
                    <a16:rowId xmlns:a16="http://schemas.microsoft.com/office/drawing/2014/main" val="364503485"/>
                  </a:ext>
                </a:extLst>
              </a:tr>
              <a:tr h="370840">
                <a:tc>
                  <a:txBody>
                    <a:bodyPr/>
                    <a:lstStyle/>
                    <a:p>
                      <a:r>
                        <a:rPr lang="en-US" dirty="0"/>
                        <a:t>Pakistan (Punjab) </a:t>
                      </a:r>
                    </a:p>
                  </a:txBody>
                  <a:tcPr/>
                </a:tc>
                <a:tc>
                  <a:txBody>
                    <a:bodyPr/>
                    <a:lstStyle/>
                    <a:p>
                      <a:r>
                        <a:rPr lang="en-US" dirty="0"/>
                        <a:t>28 % wheat production </a:t>
                      </a:r>
                    </a:p>
                  </a:txBody>
                  <a:tcPr/>
                </a:tc>
                <a:extLst>
                  <a:ext uri="{0D108BD9-81ED-4DB2-BD59-A6C34878D82A}">
                    <a16:rowId xmlns:a16="http://schemas.microsoft.com/office/drawing/2014/main" val="379828796"/>
                  </a:ext>
                </a:extLst>
              </a:tr>
              <a:tr h="370840">
                <a:tc>
                  <a:txBody>
                    <a:bodyPr/>
                    <a:lstStyle/>
                    <a:p>
                      <a:r>
                        <a:rPr lang="en-US" dirty="0"/>
                        <a:t>Rwanda </a:t>
                      </a:r>
                    </a:p>
                  </a:txBody>
                  <a:tcPr/>
                </a:tc>
                <a:tc>
                  <a:txBody>
                    <a:bodyPr/>
                    <a:lstStyle/>
                    <a:p>
                      <a:r>
                        <a:rPr lang="en-US" dirty="0"/>
                        <a:t>40 % dry bean market</a:t>
                      </a:r>
                    </a:p>
                  </a:txBody>
                  <a:tcPr/>
                </a:tc>
                <a:extLst>
                  <a:ext uri="{0D108BD9-81ED-4DB2-BD59-A6C34878D82A}">
                    <a16:rowId xmlns:a16="http://schemas.microsoft.com/office/drawing/2014/main" val="1610100236"/>
                  </a:ext>
                </a:extLst>
              </a:tr>
            </a:tbl>
          </a:graphicData>
        </a:graphic>
      </p:graphicFrame>
      <p:sp>
        <p:nvSpPr>
          <p:cNvPr id="9" name="TextBox 8">
            <a:extLst>
              <a:ext uri="{FF2B5EF4-FFF2-40B4-BE49-F238E27FC236}">
                <a16:creationId xmlns:a16="http://schemas.microsoft.com/office/drawing/2014/main" id="{0F019FC7-0618-B71D-8BBA-34188F0A2C1B}"/>
              </a:ext>
            </a:extLst>
          </p:cNvPr>
          <p:cNvSpPr txBox="1"/>
          <p:nvPr/>
        </p:nvSpPr>
        <p:spPr>
          <a:xfrm>
            <a:off x="6014484" y="4905784"/>
            <a:ext cx="6177516" cy="646331"/>
          </a:xfrm>
          <a:prstGeom prst="rect">
            <a:avLst/>
          </a:prstGeom>
          <a:noFill/>
        </p:spPr>
        <p:txBody>
          <a:bodyPr wrap="square">
            <a:spAutoFit/>
          </a:bodyPr>
          <a:lstStyle/>
          <a:p>
            <a:r>
              <a:rPr lang="en-US" sz="1800" dirty="0">
                <a:effectLst/>
                <a:latin typeface="Calibri" panose="020F0502020204030204" pitchFamily="34" charset="0"/>
                <a:ea typeface="Calibri" panose="020F0502020204030204" pitchFamily="34" charset="0"/>
              </a:rPr>
              <a:t>For every 100 people that eat on farm, 15 others will eat biofortified foods through purchasing from the market </a:t>
            </a:r>
            <a:endParaRPr lang="en-US" dirty="0"/>
          </a:p>
        </p:txBody>
      </p:sp>
    </p:spTree>
    <p:extLst>
      <p:ext uri="{BB962C8B-B14F-4D97-AF65-F5344CB8AC3E}">
        <p14:creationId xmlns:p14="http://schemas.microsoft.com/office/powerpoint/2010/main" val="3789098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194A062-6F03-2649-3352-143C73FEC8FA}"/>
              </a:ext>
            </a:extLst>
          </p:cNvPr>
          <p:cNvPicPr>
            <a:picLocks noChangeAspect="1"/>
          </p:cNvPicPr>
          <p:nvPr/>
        </p:nvPicPr>
        <p:blipFill>
          <a:blip r:embed="rId3"/>
          <a:stretch>
            <a:fillRect/>
          </a:stretch>
        </p:blipFill>
        <p:spPr>
          <a:xfrm>
            <a:off x="6991713" y="2773246"/>
            <a:ext cx="5637328" cy="4880344"/>
          </a:xfrm>
          <a:prstGeom prst="rect">
            <a:avLst/>
          </a:prstGeom>
        </p:spPr>
      </p:pic>
      <p:sp>
        <p:nvSpPr>
          <p:cNvPr id="2" name="TextBox 1">
            <a:extLst>
              <a:ext uri="{FF2B5EF4-FFF2-40B4-BE49-F238E27FC236}">
                <a16:creationId xmlns:a16="http://schemas.microsoft.com/office/drawing/2014/main" id="{E1919AEA-3882-468C-BE73-96DBEAB031CF}"/>
              </a:ext>
            </a:extLst>
          </p:cNvPr>
          <p:cNvSpPr txBox="1"/>
          <p:nvPr/>
        </p:nvSpPr>
        <p:spPr>
          <a:xfrm>
            <a:off x="180753" y="745964"/>
            <a:ext cx="11185451" cy="46166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4785"/>
                </a:solidFill>
                <a:effectLst/>
                <a:uLnTx/>
                <a:uFillTx/>
                <a:latin typeface="Arial Black" panose="020B0A04020102020204" pitchFamily="34" charset="0"/>
                <a:ea typeface="+mn-ea"/>
                <a:cs typeface="+mn-cs"/>
              </a:rPr>
              <a:t>Commercially available biofortified seed products </a:t>
            </a:r>
            <a:endParaRPr kumimoji="0" lang="en-US" sz="2400" b="1" i="0" u="none" strike="noStrike" kern="1200" cap="none" spc="0" normalizeH="0" baseline="0" noProof="0" dirty="0">
              <a:ln>
                <a:noFill/>
              </a:ln>
              <a:solidFill>
                <a:srgbClr val="004785"/>
              </a:solidFill>
              <a:effectLst/>
              <a:uLnTx/>
              <a:uFillTx/>
              <a:latin typeface="Arial Black" panose="020B0A04020102020204" pitchFamily="34" charset="0"/>
              <a:ea typeface="+mn-ea"/>
              <a:cs typeface="+mn-cs"/>
            </a:endParaRPr>
          </a:p>
        </p:txBody>
      </p:sp>
      <p:pic>
        <p:nvPicPr>
          <p:cNvPr id="1026" name="Picture 2">
            <a:extLst>
              <a:ext uri="{FF2B5EF4-FFF2-40B4-BE49-F238E27FC236}">
                <a16:creationId xmlns:a16="http://schemas.microsoft.com/office/drawing/2014/main" id="{CFE6B3B7-CCD4-AD77-8FAB-327F720B118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55704" y="1327960"/>
            <a:ext cx="2959457" cy="600927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1931A303-660B-3F82-F988-4210E099F57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0194" y="2500829"/>
            <a:ext cx="5809561" cy="435717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2B764387-19B7-4334-49A8-E2EE7DE34158}"/>
              </a:ext>
            </a:extLst>
          </p:cNvPr>
          <p:cNvPicPr>
            <a:picLocks noChangeAspect="1"/>
          </p:cNvPicPr>
          <p:nvPr/>
        </p:nvPicPr>
        <p:blipFill>
          <a:blip r:embed="rId6"/>
          <a:stretch>
            <a:fillRect/>
          </a:stretch>
        </p:blipFill>
        <p:spPr>
          <a:xfrm>
            <a:off x="-126527" y="1332496"/>
            <a:ext cx="3834831" cy="2336666"/>
          </a:xfrm>
          <a:prstGeom prst="rect">
            <a:avLst/>
          </a:prstGeom>
        </p:spPr>
      </p:pic>
      <p:pic>
        <p:nvPicPr>
          <p:cNvPr id="5" name="Picture 4" descr="A picture containing text, outdoor, building, bag&#10;&#10;Description automatically generated">
            <a:extLst>
              <a:ext uri="{FF2B5EF4-FFF2-40B4-BE49-F238E27FC236}">
                <a16:creationId xmlns:a16="http://schemas.microsoft.com/office/drawing/2014/main" id="{3EA63DEC-E203-E9BC-26BF-DA66B2B22FD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08304" y="1332496"/>
            <a:ext cx="5847400" cy="3289163"/>
          </a:xfrm>
          <a:prstGeom prst="rect">
            <a:avLst/>
          </a:prstGeom>
        </p:spPr>
      </p:pic>
      <p:pic>
        <p:nvPicPr>
          <p:cNvPr id="7" name="Picture 6" descr="A picture containing text, design&#10;&#10;Description automatically generated">
            <a:extLst>
              <a:ext uri="{FF2B5EF4-FFF2-40B4-BE49-F238E27FC236}">
                <a16:creationId xmlns:a16="http://schemas.microsoft.com/office/drawing/2014/main" id="{28F0433B-8108-00F3-6614-CA1F1C7521C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453631" y="3568836"/>
            <a:ext cx="3600909" cy="3289164"/>
          </a:xfrm>
          <a:prstGeom prst="rect">
            <a:avLst/>
          </a:prstGeom>
        </p:spPr>
      </p:pic>
    </p:spTree>
    <p:extLst>
      <p:ext uri="{BB962C8B-B14F-4D97-AF65-F5344CB8AC3E}">
        <p14:creationId xmlns:p14="http://schemas.microsoft.com/office/powerpoint/2010/main" val="26802568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9457C17-8E32-DD44-179F-C9BE46E76743}"/>
              </a:ext>
            </a:extLst>
          </p:cNvPr>
          <p:cNvSpPr txBox="1"/>
          <p:nvPr/>
        </p:nvSpPr>
        <p:spPr>
          <a:xfrm>
            <a:off x="0" y="448252"/>
            <a:ext cx="12192000" cy="1200329"/>
          </a:xfrm>
          <a:prstGeom prst="rect">
            <a:avLst/>
          </a:prstGeom>
          <a:solidFill>
            <a:schemeClr val="bg1"/>
          </a:solid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4785"/>
                </a:solidFill>
                <a:effectLst/>
                <a:uLnTx/>
                <a:uFillTx/>
                <a:latin typeface="Arial Black" panose="020B0A04020102020204" pitchFamily="34" charset="0"/>
                <a:ea typeface="+mn-ea"/>
                <a:cs typeface="+mn-cs"/>
              </a:rPr>
              <a:t>Commercially available biofortified Food products</a:t>
            </a:r>
          </a:p>
          <a:p>
            <a:pPr marL="0" marR="0" lvl="0" indent="0" algn="ctr" defTabSz="914400" rtl="0" eaLnBrk="1" fontAlgn="base" latinLnBrk="0" hangingPunct="1">
              <a:lnSpc>
                <a:spcPct val="100000"/>
              </a:lnSpc>
              <a:spcBef>
                <a:spcPct val="0"/>
              </a:spcBef>
              <a:spcAft>
                <a:spcPct val="0"/>
              </a:spcAft>
              <a:buClrTx/>
              <a:buSzTx/>
              <a:buFontTx/>
              <a:buNone/>
              <a:tabLst/>
              <a:defRPr/>
            </a:pPr>
            <a:endParaRPr lang="en-US" sz="2400" dirty="0">
              <a:solidFill>
                <a:srgbClr val="004785"/>
              </a:solidFill>
              <a:latin typeface="Arial Black" panose="020B0A040201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4785"/>
                </a:solidFill>
                <a:effectLst/>
                <a:uLnTx/>
                <a:uFillTx/>
                <a:latin typeface="Arial Black" panose="020B0A04020102020204" pitchFamily="34" charset="0"/>
                <a:ea typeface="+mn-ea"/>
                <a:cs typeface="+mn-cs"/>
              </a:rPr>
              <a:t> </a:t>
            </a:r>
            <a:endParaRPr kumimoji="0" lang="en-US" sz="2400" b="1" i="0" u="none" strike="noStrike" kern="1200" cap="none" spc="0" normalizeH="0" baseline="0" noProof="0" dirty="0">
              <a:ln>
                <a:noFill/>
              </a:ln>
              <a:solidFill>
                <a:srgbClr val="004785"/>
              </a:solidFill>
              <a:effectLst/>
              <a:uLnTx/>
              <a:uFillTx/>
              <a:latin typeface="Arial Black" panose="020B0A04020102020204" pitchFamily="34" charset="0"/>
              <a:ea typeface="+mn-ea"/>
              <a:cs typeface="+mn-cs"/>
            </a:endParaRPr>
          </a:p>
        </p:txBody>
      </p:sp>
      <p:pic>
        <p:nvPicPr>
          <p:cNvPr id="5" name="Picture 4" descr="A bag of corn on the cob&#10;&#10;Description automatically generated with medium confidence">
            <a:extLst>
              <a:ext uri="{FF2B5EF4-FFF2-40B4-BE49-F238E27FC236}">
                <a16:creationId xmlns:a16="http://schemas.microsoft.com/office/drawing/2014/main" id="{93E93532-77A2-1168-B04B-4A6339C80C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107200" y="2388212"/>
            <a:ext cx="4786829" cy="2393415"/>
          </a:xfrm>
          <a:prstGeom prst="rect">
            <a:avLst/>
          </a:prstGeom>
        </p:spPr>
      </p:pic>
      <p:pic>
        <p:nvPicPr>
          <p:cNvPr id="7" name="Picture 6" descr="A can of beans on a table&#10;&#10;Description automatically generated with medium confidence">
            <a:extLst>
              <a:ext uri="{FF2B5EF4-FFF2-40B4-BE49-F238E27FC236}">
                <a16:creationId xmlns:a16="http://schemas.microsoft.com/office/drawing/2014/main" id="{6653C546-DA9E-750C-8E49-F8F5BB49F1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86614" y="1206345"/>
            <a:ext cx="2812755" cy="4996149"/>
          </a:xfrm>
          <a:prstGeom prst="rect">
            <a:avLst/>
          </a:prstGeom>
        </p:spPr>
      </p:pic>
      <p:pic>
        <p:nvPicPr>
          <p:cNvPr id="9" name="Picture 8" descr="A picture containing text, food, bag, ground&#10;&#10;Description automatically generated">
            <a:extLst>
              <a:ext uri="{FF2B5EF4-FFF2-40B4-BE49-F238E27FC236}">
                <a16:creationId xmlns:a16="http://schemas.microsoft.com/office/drawing/2014/main" id="{9EA3A497-4C9B-CAFF-DCD4-3799EF4D5F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93506" y="1048416"/>
            <a:ext cx="2426121" cy="4313104"/>
          </a:xfrm>
          <a:prstGeom prst="rect">
            <a:avLst/>
          </a:prstGeom>
        </p:spPr>
      </p:pic>
      <p:pic>
        <p:nvPicPr>
          <p:cNvPr id="11" name="Picture 10" descr="A bag of beans on a red background&#10;&#10;Description automatically generated with medium confidence">
            <a:extLst>
              <a:ext uri="{FF2B5EF4-FFF2-40B4-BE49-F238E27FC236}">
                <a16:creationId xmlns:a16="http://schemas.microsoft.com/office/drawing/2014/main" id="{EF60417E-8917-7C04-F282-B51724578D4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08479" y="1044144"/>
            <a:ext cx="2559789" cy="4550735"/>
          </a:xfrm>
          <a:prstGeom prst="rect">
            <a:avLst/>
          </a:prstGeom>
        </p:spPr>
      </p:pic>
      <p:pic>
        <p:nvPicPr>
          <p:cNvPr id="12" name="Picture 11">
            <a:extLst>
              <a:ext uri="{FF2B5EF4-FFF2-40B4-BE49-F238E27FC236}">
                <a16:creationId xmlns:a16="http://schemas.microsoft.com/office/drawing/2014/main" id="{A1400C2A-A1CD-2905-937C-9E46D11E07E1}"/>
              </a:ext>
            </a:extLst>
          </p:cNvPr>
          <p:cNvPicPr>
            <a:picLocks noChangeAspect="1"/>
          </p:cNvPicPr>
          <p:nvPr/>
        </p:nvPicPr>
        <p:blipFill>
          <a:blip r:embed="rId7"/>
          <a:stretch>
            <a:fillRect/>
          </a:stretch>
        </p:blipFill>
        <p:spPr>
          <a:xfrm>
            <a:off x="1532047" y="3319512"/>
            <a:ext cx="2729861" cy="3641075"/>
          </a:xfrm>
          <a:prstGeom prst="rect">
            <a:avLst/>
          </a:prstGeom>
        </p:spPr>
      </p:pic>
      <p:pic>
        <p:nvPicPr>
          <p:cNvPr id="6" name="Picture 5">
            <a:extLst>
              <a:ext uri="{FF2B5EF4-FFF2-40B4-BE49-F238E27FC236}">
                <a16:creationId xmlns:a16="http://schemas.microsoft.com/office/drawing/2014/main" id="{3962F881-0C1C-5217-24F8-437240486CFB}"/>
              </a:ext>
            </a:extLst>
          </p:cNvPr>
          <p:cNvPicPr>
            <a:picLocks noChangeAspect="1"/>
          </p:cNvPicPr>
          <p:nvPr/>
        </p:nvPicPr>
        <p:blipFill>
          <a:blip r:embed="rId8"/>
          <a:stretch>
            <a:fillRect/>
          </a:stretch>
        </p:blipFill>
        <p:spPr>
          <a:xfrm>
            <a:off x="8966791" y="4282933"/>
            <a:ext cx="2431312" cy="2623891"/>
          </a:xfrm>
          <a:prstGeom prst="rect">
            <a:avLst/>
          </a:prstGeom>
        </p:spPr>
      </p:pic>
      <p:pic>
        <p:nvPicPr>
          <p:cNvPr id="8" name="Picture 7">
            <a:extLst>
              <a:ext uri="{FF2B5EF4-FFF2-40B4-BE49-F238E27FC236}">
                <a16:creationId xmlns:a16="http://schemas.microsoft.com/office/drawing/2014/main" id="{9BFC861A-2B07-DD5B-DDD1-ECB58F70D6BC}"/>
              </a:ext>
            </a:extLst>
          </p:cNvPr>
          <p:cNvPicPr>
            <a:picLocks noChangeAspect="1"/>
          </p:cNvPicPr>
          <p:nvPr/>
        </p:nvPicPr>
        <p:blipFill>
          <a:blip r:embed="rId9"/>
          <a:stretch>
            <a:fillRect/>
          </a:stretch>
        </p:blipFill>
        <p:spPr>
          <a:xfrm>
            <a:off x="5833868" y="3204968"/>
            <a:ext cx="3535986" cy="3987130"/>
          </a:xfrm>
          <a:prstGeom prst="rect">
            <a:avLst/>
          </a:prstGeom>
        </p:spPr>
      </p:pic>
      <p:pic>
        <p:nvPicPr>
          <p:cNvPr id="10" name="Picture 9">
            <a:extLst>
              <a:ext uri="{FF2B5EF4-FFF2-40B4-BE49-F238E27FC236}">
                <a16:creationId xmlns:a16="http://schemas.microsoft.com/office/drawing/2014/main" id="{4B01CCB7-1B0A-A22D-61AB-2AAAB15412D8}"/>
              </a:ext>
            </a:extLst>
          </p:cNvPr>
          <p:cNvPicPr>
            <a:picLocks noChangeAspect="1"/>
          </p:cNvPicPr>
          <p:nvPr/>
        </p:nvPicPr>
        <p:blipFill>
          <a:blip r:embed="rId10"/>
          <a:stretch>
            <a:fillRect/>
          </a:stretch>
        </p:blipFill>
        <p:spPr>
          <a:xfrm>
            <a:off x="3949045" y="3663363"/>
            <a:ext cx="2653976" cy="325193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3" name="Picture 12">
            <a:extLst>
              <a:ext uri="{FF2B5EF4-FFF2-40B4-BE49-F238E27FC236}">
                <a16:creationId xmlns:a16="http://schemas.microsoft.com/office/drawing/2014/main" id="{51A6F10E-9383-18DF-7E63-1FFE6934EC61}"/>
              </a:ext>
            </a:extLst>
          </p:cNvPr>
          <p:cNvPicPr>
            <a:picLocks noChangeAspect="1"/>
          </p:cNvPicPr>
          <p:nvPr/>
        </p:nvPicPr>
        <p:blipFill>
          <a:blip r:embed="rId11"/>
          <a:stretch>
            <a:fillRect/>
          </a:stretch>
        </p:blipFill>
        <p:spPr>
          <a:xfrm>
            <a:off x="4965600" y="1437841"/>
            <a:ext cx="3274842" cy="226657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4" name="Picture 13">
            <a:extLst>
              <a:ext uri="{FF2B5EF4-FFF2-40B4-BE49-F238E27FC236}">
                <a16:creationId xmlns:a16="http://schemas.microsoft.com/office/drawing/2014/main" id="{57891761-6129-F375-A027-2117415F26D6}"/>
              </a:ext>
            </a:extLst>
          </p:cNvPr>
          <p:cNvPicPr>
            <a:picLocks noChangeAspect="1"/>
          </p:cNvPicPr>
          <p:nvPr/>
        </p:nvPicPr>
        <p:blipFill>
          <a:blip r:embed="rId12"/>
          <a:stretch>
            <a:fillRect/>
          </a:stretch>
        </p:blipFill>
        <p:spPr>
          <a:xfrm>
            <a:off x="-87358" y="4420385"/>
            <a:ext cx="2099885" cy="2494913"/>
          </a:xfrm>
          <a:prstGeom prst="rect">
            <a:avLst/>
          </a:prstGeom>
        </p:spPr>
      </p:pic>
      <p:pic>
        <p:nvPicPr>
          <p:cNvPr id="15" name="Picture 14">
            <a:extLst>
              <a:ext uri="{FF2B5EF4-FFF2-40B4-BE49-F238E27FC236}">
                <a16:creationId xmlns:a16="http://schemas.microsoft.com/office/drawing/2014/main" id="{223E34C3-923D-0196-4C0B-9FBE5F64F089}"/>
              </a:ext>
            </a:extLst>
          </p:cNvPr>
          <p:cNvPicPr>
            <a:picLocks noChangeAspect="1"/>
          </p:cNvPicPr>
          <p:nvPr/>
        </p:nvPicPr>
        <p:blipFill>
          <a:blip r:embed="rId13"/>
          <a:stretch>
            <a:fillRect/>
          </a:stretch>
        </p:blipFill>
        <p:spPr>
          <a:xfrm>
            <a:off x="1599151" y="1206345"/>
            <a:ext cx="2292295" cy="2286198"/>
          </a:xfrm>
          <a:prstGeom prst="rect">
            <a:avLst/>
          </a:prstGeom>
        </p:spPr>
      </p:pic>
      <p:pic>
        <p:nvPicPr>
          <p:cNvPr id="1028" name="Picture 4">
            <a:extLst>
              <a:ext uri="{FF2B5EF4-FFF2-40B4-BE49-F238E27FC236}">
                <a16:creationId xmlns:a16="http://schemas.microsoft.com/office/drawing/2014/main" id="{C101820F-19DA-DBCF-C689-519B82817ED4}"/>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64330" y="3204968"/>
            <a:ext cx="3858287" cy="20843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122050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9YgGvtO2SX2rGF45kLWOgQ"/>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62UFiV1LQpeQk0LOPtiACQ"/>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HarvestPlus">
      <a:dk1>
        <a:sysClr val="windowText" lastClr="000000"/>
      </a:dk1>
      <a:lt1>
        <a:sysClr val="window" lastClr="FFFFFF"/>
      </a:lt1>
      <a:dk2>
        <a:srgbClr val="44546A"/>
      </a:dk2>
      <a:lt2>
        <a:srgbClr val="E7E6E6"/>
      </a:lt2>
      <a:accent1>
        <a:srgbClr val="004785"/>
      </a:accent1>
      <a:accent2>
        <a:srgbClr val="78A22F"/>
      </a:accent2>
      <a:accent3>
        <a:srgbClr val="553060"/>
      </a:accent3>
      <a:accent4>
        <a:srgbClr val="BFD0E0"/>
      </a:accent4>
      <a:accent5>
        <a:srgbClr val="CFE4A3"/>
      </a:accent5>
      <a:accent6>
        <a:srgbClr val="D7BFDF"/>
      </a:accent6>
      <a:hlink>
        <a:srgbClr val="0563C1"/>
      </a:hlink>
      <a:folHlink>
        <a:srgbClr val="00B05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3105</TotalTime>
  <Words>3393</Words>
  <Application>Microsoft Office PowerPoint</Application>
  <PresentationFormat>Widescreen</PresentationFormat>
  <Paragraphs>228</Paragraphs>
  <Slides>12</Slides>
  <Notes>12</Notes>
  <HiddenSlides>0</HiddenSlides>
  <MMClips>0</MMClips>
  <ScaleCrop>false</ScaleCrop>
  <HeadingPairs>
    <vt:vector size="8" baseType="variant">
      <vt:variant>
        <vt:lpstr>Fonts Used</vt:lpstr>
      </vt:variant>
      <vt:variant>
        <vt:i4>4</vt:i4>
      </vt:variant>
      <vt:variant>
        <vt:lpstr>Theme</vt:lpstr>
      </vt:variant>
      <vt:variant>
        <vt:i4>2</vt:i4>
      </vt:variant>
      <vt:variant>
        <vt:lpstr>Embedded OLE Servers</vt:lpstr>
      </vt:variant>
      <vt:variant>
        <vt:i4>1</vt:i4>
      </vt:variant>
      <vt:variant>
        <vt:lpstr>Slide Titles</vt:lpstr>
      </vt:variant>
      <vt:variant>
        <vt:i4>12</vt:i4>
      </vt:variant>
    </vt:vector>
  </HeadingPairs>
  <TitlesOfParts>
    <vt:vector size="19" baseType="lpstr">
      <vt:lpstr>Arial</vt:lpstr>
      <vt:lpstr>Arial Black</vt:lpstr>
      <vt:lpstr>Calibri</vt:lpstr>
      <vt:lpstr>Calibri Light</vt:lpstr>
      <vt:lpstr>Office Theme</vt:lpstr>
      <vt:lpstr>1_Office Theme</vt:lpstr>
      <vt:lpstr>think-cell Slide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Walton, Jenny (HarvestPlus)</dc:creator>
  <cp:lastModifiedBy>Walton, Jenny (HarvestPlus)</cp:lastModifiedBy>
  <cp:revision>31</cp:revision>
  <dcterms:created xsi:type="dcterms:W3CDTF">2022-08-11T19:12:29Z</dcterms:created>
  <dcterms:modified xsi:type="dcterms:W3CDTF">2023-06-19T21:39:02Z</dcterms:modified>
</cp:coreProperties>
</file>