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6" r:id="rId4"/>
    <p:sldMasterId id="2147483734" r:id="rId5"/>
    <p:sldMasterId id="2147483742" r:id="rId6"/>
    <p:sldMasterId id="2147483750" r:id="rId7"/>
  </p:sldMasterIdLst>
  <p:notesMasterIdLst>
    <p:notesMasterId r:id="rId17"/>
  </p:notesMasterIdLst>
  <p:sldIdLst>
    <p:sldId id="257" r:id="rId8"/>
    <p:sldId id="258" r:id="rId9"/>
    <p:sldId id="415" r:id="rId10"/>
    <p:sldId id="283" r:id="rId11"/>
    <p:sldId id="417" r:id="rId12"/>
    <p:sldId id="279" r:id="rId13"/>
    <p:sldId id="281" r:id="rId14"/>
    <p:sldId id="285" r:id="rId15"/>
    <p:sldId id="418" r:id="rId16"/>
  </p:sldIdLst>
  <p:sldSz cx="16257588" cy="9144000"/>
  <p:notesSz cx="6858000" cy="9144000"/>
  <p:embeddedFontLst>
    <p:embeddedFont>
      <p:font typeface="Calibri" panose="020F0502020204030204" pitchFamily="34" charset="0"/>
      <p:regular r:id="rId18"/>
      <p:bold r:id="rId19"/>
      <p:italic r:id="rId20"/>
      <p:boldItalic r:id="rId21"/>
    </p:embeddedFont>
    <p:embeddedFont>
      <p:font typeface="Sofia Pro" panose="00000500000000000000" pitchFamily="50" charset="0"/>
      <p:regular r:id="rId22"/>
      <p:bold r:id="rId23"/>
      <p:italic r:id="rId24"/>
      <p:boldItalic r:id="rId25"/>
    </p:embeddedFont>
    <p:embeddedFont>
      <p:font typeface="Sofia Pro Light" panose="00000400000000000000" pitchFamily="50"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088" autoAdjust="0"/>
  </p:normalViewPr>
  <p:slideViewPr>
    <p:cSldViewPr snapToGrid="0" snapToObjects="1">
      <p:cViewPr varScale="1">
        <p:scale>
          <a:sx n="62" d="100"/>
          <a:sy n="62" d="100"/>
        </p:scale>
        <p:origin x="15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FD953-CA3B-F544-808A-57FDAAAD5419}"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7361A-765F-D340-BADF-BC3B6CC3180B}" type="slidenum">
              <a:rPr lang="en-US" smtClean="0"/>
              <a:t>‹#›</a:t>
            </a:fld>
            <a:endParaRPr lang="en-US"/>
          </a:p>
        </p:txBody>
      </p:sp>
    </p:spTree>
    <p:extLst>
      <p:ext uri="{BB962C8B-B14F-4D97-AF65-F5344CB8AC3E}">
        <p14:creationId xmlns:p14="http://schemas.microsoft.com/office/powerpoint/2010/main" val="397343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3</a:t>
            </a:fld>
            <a:endParaRPr lang="en-US"/>
          </a:p>
        </p:txBody>
      </p:sp>
    </p:spTree>
    <p:extLst>
      <p:ext uri="{BB962C8B-B14F-4D97-AF65-F5344CB8AC3E}">
        <p14:creationId xmlns:p14="http://schemas.microsoft.com/office/powerpoint/2010/main" val="193957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4</a:t>
            </a:fld>
            <a:endParaRPr lang="en-US"/>
          </a:p>
        </p:txBody>
      </p:sp>
    </p:spTree>
    <p:extLst>
      <p:ext uri="{BB962C8B-B14F-4D97-AF65-F5344CB8AC3E}">
        <p14:creationId xmlns:p14="http://schemas.microsoft.com/office/powerpoint/2010/main" val="32239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and 2 =  2020 figs</a:t>
            </a:r>
          </a:p>
          <a:p>
            <a:r>
              <a:rPr lang="en-US" dirty="0"/>
              <a:t>2. it was 2% in 2013</a:t>
            </a:r>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5</a:t>
            </a:fld>
            <a:endParaRPr lang="en-US"/>
          </a:p>
        </p:txBody>
      </p:sp>
    </p:spTree>
    <p:extLst>
      <p:ext uri="{BB962C8B-B14F-4D97-AF65-F5344CB8AC3E}">
        <p14:creationId xmlns:p14="http://schemas.microsoft.com/office/powerpoint/2010/main" val="307070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Latest disbursement = 91% ODA; 75% Mitigation; 59% Adaptation</a:t>
            </a:r>
          </a:p>
          <a:p>
            <a:pPr marL="0" indent="0">
              <a:buNone/>
            </a:pPr>
            <a:r>
              <a:rPr lang="en-GB" dirty="0"/>
              <a:t>2. Also, loans in Climate = 68% vs 52% in ODA</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6</a:t>
            </a:fld>
            <a:endParaRPr lang="en-US"/>
          </a:p>
        </p:txBody>
      </p:sp>
    </p:spTree>
    <p:extLst>
      <p:ext uri="{BB962C8B-B14F-4D97-AF65-F5344CB8AC3E}">
        <p14:creationId xmlns:p14="http://schemas.microsoft.com/office/powerpoint/2010/main" val="230215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7</a:t>
            </a:fld>
            <a:endParaRPr lang="en-US"/>
          </a:p>
        </p:txBody>
      </p:sp>
    </p:spTree>
    <p:extLst>
      <p:ext uri="{BB962C8B-B14F-4D97-AF65-F5344CB8AC3E}">
        <p14:creationId xmlns:p14="http://schemas.microsoft.com/office/powerpoint/2010/main" val="330098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words: [add]</a:t>
            </a:r>
          </a:p>
          <a:p>
            <a:endParaRPr lang="en-US" dirty="0"/>
          </a:p>
          <a:p>
            <a:r>
              <a:rPr lang="en-GB" sz="1800" dirty="0">
                <a:effectLst/>
                <a:latin typeface="Calibri" panose="020F0502020204030204" pitchFamily="34" charset="0"/>
                <a:ea typeface="DengXian" panose="02010600030101010101" pitchFamily="2" charset="-122"/>
                <a:cs typeface="Times New Roman" panose="02020603050405020304" pitchFamily="18" charset="0"/>
              </a:rPr>
              <a:t>“even fewer systematic reviews which can synthesize findings across a variety of different financial sources and contexts so as to provide more general insights on the pre-conditions for climate project successes”</a:t>
            </a:r>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8</a:t>
            </a:fld>
            <a:endParaRPr lang="en-US"/>
          </a:p>
        </p:txBody>
      </p:sp>
    </p:spTree>
    <p:extLst>
      <p:ext uri="{BB962C8B-B14F-4D97-AF65-F5344CB8AC3E}">
        <p14:creationId xmlns:p14="http://schemas.microsoft.com/office/powerpoint/2010/main" val="388753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7361A-765F-D340-BADF-BC3B6CC3180B}" type="slidenum">
              <a:rPr lang="en-US" smtClean="0"/>
              <a:t>9</a:t>
            </a:fld>
            <a:endParaRPr lang="en-US"/>
          </a:p>
        </p:txBody>
      </p:sp>
    </p:spTree>
    <p:extLst>
      <p:ext uri="{BB962C8B-B14F-4D97-AF65-F5344CB8AC3E}">
        <p14:creationId xmlns:p14="http://schemas.microsoft.com/office/powerpoint/2010/main" val="437845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hem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092956-2E21-3D46-91C5-A17872F06A39}"/>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5A3EB4F3-ED8F-AD46-937B-4A1116FE004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
        <p:nvSpPr>
          <p:cNvPr id="13" name="Title 1">
            <a:extLst>
              <a:ext uri="{FF2B5EF4-FFF2-40B4-BE49-F238E27FC236}">
                <a16:creationId xmlns:a16="http://schemas.microsoft.com/office/drawing/2014/main" id="{9443E658-7F77-E747-9A0A-E04796C270C1}"/>
              </a:ext>
            </a:extLst>
          </p:cNvPr>
          <p:cNvSpPr>
            <a:spLocks noGrp="1"/>
          </p:cNvSpPr>
          <p:nvPr>
            <p:ph type="ctrTitle"/>
          </p:nvPr>
        </p:nvSpPr>
        <p:spPr>
          <a:xfrm>
            <a:off x="765103" y="3172691"/>
            <a:ext cx="14727382" cy="1399309"/>
          </a:xfrm>
          <a:prstGeom prst="rect">
            <a:avLst/>
          </a:prstGeom>
        </p:spPr>
        <p:txBody>
          <a:bodyPr/>
          <a:lstStyle>
            <a:lvl1pPr algn="ctr">
              <a:defRPr sz="6000" b="1" i="0" baseline="0">
                <a:latin typeface="Sofia Pro" panose="000005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49211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6" name="Title 1" descr="Title">
            <a:extLst>
              <a:ext uri="{FF2B5EF4-FFF2-40B4-BE49-F238E27FC236}">
                <a16:creationId xmlns:a16="http://schemas.microsoft.com/office/drawing/2014/main" id="{35489758-EF7E-464A-AF37-069E6CE3DB3D}"/>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EC981DB3-8507-284B-B8A0-F7B0C228A56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F2287584-AEEE-FB4F-8B1E-5553A4D8A4B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72769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7" name="Title 1" descr="Title">
            <a:extLst>
              <a:ext uri="{FF2B5EF4-FFF2-40B4-BE49-F238E27FC236}">
                <a16:creationId xmlns:a16="http://schemas.microsoft.com/office/drawing/2014/main" id="{EFB07BAC-4855-7B4E-87FD-702B4C8D8FA5}"/>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4AB986E5-642E-B54D-8C67-4A7144F1E5D6}"/>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74263A2F-5D3F-0E4D-94D0-6A0FD4F1F1FF}"/>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87477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latin typeface="Sofia Pro" panose="00000500000000000000" pitchFamily="50" charset="0"/>
              </a:defRPr>
            </a:lvl1pPr>
          </a:lstStyle>
          <a:p>
            <a:r>
              <a:rPr lang="en-US" dirty="0"/>
              <a:t>Section header or quote</a:t>
            </a:r>
          </a:p>
        </p:txBody>
      </p:sp>
      <p:pic>
        <p:nvPicPr>
          <p:cNvPr id="13" name="Picture 12">
            <a:extLst>
              <a:ext uri="{FF2B5EF4-FFF2-40B4-BE49-F238E27FC236}">
                <a16:creationId xmlns:a16="http://schemas.microsoft.com/office/drawing/2014/main" id="{E7D83551-66ED-114B-9638-CE5C8E038585}"/>
              </a:ext>
            </a:extLst>
          </p:cNvPr>
          <p:cNvPicPr>
            <a:picLocks noChangeAspect="1"/>
          </p:cNvPicPr>
          <p:nvPr userDrawn="1"/>
        </p:nvPicPr>
        <p:blipFill>
          <a:blip r:embed="rId2">
            <a:alphaModFix amt="10000"/>
          </a:blip>
          <a:src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24EBCD94-E13D-2046-8D75-C22CE38DB541}"/>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99770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5B4FE-AC99-894B-9D7F-1F2E5552A8EB}"/>
              </a:ext>
            </a:extLst>
          </p:cNvPr>
          <p:cNvPicPr>
            <a:picLocks noChangeAspect="1"/>
          </p:cNvPicPr>
          <p:nvPr userDrawn="1"/>
        </p:nvPicPr>
        <p:blipFill>
          <a:blip r:embed="rId2">
            <a:alphaModFix amt="10000"/>
          </a:blip>
          <a:src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ED62B120-A233-8343-AEA7-A058BAEE840B}"/>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18701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6D718-56F7-1243-84F7-D5079D1BD4F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5" name="Footer Placeholder 1">
            <a:extLst>
              <a:ext uri="{FF2B5EF4-FFF2-40B4-BE49-F238E27FC236}">
                <a16:creationId xmlns:a16="http://schemas.microsoft.com/office/drawing/2014/main" id="{7F97CA39-E457-874D-A431-C245CCCED3F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88902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Teal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solidFill>
                  <a:schemeClr val="bg1"/>
                </a:solidFill>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FD41D08C-2B7B-0644-B8E5-9C580C7B54D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F07A5BE9-F960-E34E-97D5-67C377B0BBA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92457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descr="Title">
            <a:extLst>
              <a:ext uri="{FF2B5EF4-FFF2-40B4-BE49-F238E27FC236}">
                <a16:creationId xmlns:a16="http://schemas.microsoft.com/office/drawing/2014/main" id="{2A875C42-A1E5-4C44-B78B-43BAB776AA92}"/>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A9133551-092F-FC4A-B2E3-FB03873AB18A}"/>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BFA5300B-C593-C643-A254-126D3ACCAA0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19186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5" name="Title 1" descr="Title">
            <a:extLst>
              <a:ext uri="{FF2B5EF4-FFF2-40B4-BE49-F238E27FC236}">
                <a16:creationId xmlns:a16="http://schemas.microsoft.com/office/drawing/2014/main" id="{90D27ADF-2DE7-CF45-A43F-340ECE18D3C9}"/>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6CEF8143-874E-874A-88A5-95B998BCF1E3}"/>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2" name="Footer Placeholder 1">
            <a:extLst>
              <a:ext uri="{FF2B5EF4-FFF2-40B4-BE49-F238E27FC236}">
                <a16:creationId xmlns:a16="http://schemas.microsoft.com/office/drawing/2014/main" id="{DDCC7700-847E-7748-B51B-F6A5EB4213B6}"/>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0073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6" name="Title 1" descr="Title">
            <a:extLst>
              <a:ext uri="{FF2B5EF4-FFF2-40B4-BE49-F238E27FC236}">
                <a16:creationId xmlns:a16="http://schemas.microsoft.com/office/drawing/2014/main" id="{D9986E00-03FA-3949-BC6A-A36B4E0C51DB}"/>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14B9C0B6-E013-0744-9744-735863D2A139}"/>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1BC08B65-AE36-124D-9B0B-324E0B19D7B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1114564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C0B284-3919-9B40-8FAC-0862D76D0381}"/>
              </a:ext>
            </a:extLst>
          </p:cNvPr>
          <p:cNvPicPr>
            <a:picLocks noChangeAspect="1"/>
          </p:cNvPicPr>
          <p:nvPr userDrawn="1"/>
        </p:nvPicPr>
        <p:blipFill>
          <a:blip r:embed="rId2">
            <a:alphaModFix amt="10000"/>
          </a:blip>
          <a:stretch>
            <a:fillRect/>
          </a:stretch>
        </p:blipFill>
        <p:spPr>
          <a:xfrm flipH="1">
            <a:off x="10518465" y="2883822"/>
            <a:ext cx="5295900" cy="5410200"/>
          </a:xfrm>
          <a:prstGeom prst="rect">
            <a:avLst/>
          </a:prstGeom>
        </p:spPr>
      </p:pic>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solidFill>
                  <a:schemeClr val="bg1"/>
                </a:solidFill>
                <a:latin typeface="Sofia Pro" panose="00000500000000000000" pitchFamily="50" charset="0"/>
              </a:defRPr>
            </a:lvl1pPr>
          </a:lstStyle>
          <a:p>
            <a:r>
              <a:rPr lang="en-US" dirty="0"/>
              <a:t>Section header or quote</a:t>
            </a:r>
          </a:p>
        </p:txBody>
      </p:sp>
      <p:sp>
        <p:nvSpPr>
          <p:cNvPr id="8" name="Footer Placeholder 1">
            <a:extLst>
              <a:ext uri="{FF2B5EF4-FFF2-40B4-BE49-F238E27FC236}">
                <a16:creationId xmlns:a16="http://schemas.microsoft.com/office/drawing/2014/main" id="{4CD00135-2112-DE4C-8623-5EAB2FF3E5C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79040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7" name="Title 1" descr="Title">
            <a:extLst>
              <a:ext uri="{FF2B5EF4-FFF2-40B4-BE49-F238E27FC236}">
                <a16:creationId xmlns:a16="http://schemas.microsoft.com/office/drawing/2014/main" id="{5D7038ED-0BB2-464A-8341-7A3970841968}"/>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90FB7257-B2A2-D244-A4E4-4595E918115B}"/>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4D5B701B-1FE4-9B4F-9428-BF874C69E0C5}"/>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170310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79872-B962-1249-864F-214F90C84E3E}"/>
              </a:ext>
            </a:extLst>
          </p:cNvPr>
          <p:cNvPicPr>
            <a:picLocks noChangeAspect="1"/>
          </p:cNvPicPr>
          <p:nvPr userDrawn="1"/>
        </p:nvPicPr>
        <p:blipFill>
          <a:blip r:embed="rId2">
            <a:alphaModFix amt="10000"/>
          </a:blip>
          <a:stretch>
            <a:fillRect/>
          </a:stretch>
        </p:blipFill>
        <p:spPr>
          <a:xfrm flipH="1">
            <a:off x="10518465" y="2883822"/>
            <a:ext cx="5295900" cy="5410200"/>
          </a:xfrm>
          <a:prstGeom prst="rect">
            <a:avLst/>
          </a:prstGeom>
        </p:spPr>
      </p:pic>
      <p:sp>
        <p:nvSpPr>
          <p:cNvPr id="5" name="Footer Placeholder 1">
            <a:extLst>
              <a:ext uri="{FF2B5EF4-FFF2-40B4-BE49-F238E27FC236}">
                <a16:creationId xmlns:a16="http://schemas.microsoft.com/office/drawing/2014/main" id="{629841C6-3667-D94B-9BEE-E4772A41FB7E}"/>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416624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C00297-1C90-FF40-80BB-60B4BB65172E}"/>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5" name="Footer Placeholder 1">
            <a:extLst>
              <a:ext uri="{FF2B5EF4-FFF2-40B4-BE49-F238E27FC236}">
                <a16:creationId xmlns:a16="http://schemas.microsoft.com/office/drawing/2014/main" id="{EB48AD4F-B5D6-DE4B-A930-A633F1FA4C2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19075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Teal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solidFill>
                  <a:schemeClr val="bg1"/>
                </a:solidFill>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5E5B628A-1B8B-0E42-A908-D95A04284C6C}"/>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95EF39BF-84CD-374A-A27D-55CCA7BBB2D1}"/>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1977016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descr="Title">
            <a:extLst>
              <a:ext uri="{FF2B5EF4-FFF2-40B4-BE49-F238E27FC236}">
                <a16:creationId xmlns:a16="http://schemas.microsoft.com/office/drawing/2014/main" id="{985659E6-9DAD-424F-9D43-AA62055415F1}"/>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7BF73CBD-36BD-2F46-B5E8-B7084E5A190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E9CA3E9B-5F33-134A-B415-CC0BA18D151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706146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bg1"/>
                </a:solidFill>
                <a:latin typeface="Sofia Pro Light"/>
              </a:defRPr>
            </a:lvl1pPr>
            <a:lvl2pPr>
              <a:defRPr sz="3000" baseline="0">
                <a:solidFill>
                  <a:schemeClr val="bg1"/>
                </a:solidFill>
                <a:latin typeface="Sofia Pro Light"/>
              </a:defRPr>
            </a:lvl2pPr>
            <a:lvl3pPr>
              <a:defRPr sz="3000" baseline="0">
                <a:solidFill>
                  <a:schemeClr val="bg1"/>
                </a:solidFill>
                <a:latin typeface="Sofia Pro Light"/>
              </a:defRPr>
            </a:lvl3pPr>
            <a:lvl4pPr>
              <a:defRPr sz="3000" baseline="0">
                <a:solidFill>
                  <a:schemeClr val="bg1"/>
                </a:solidFill>
                <a:latin typeface="Sofia Pro Light"/>
              </a:defRPr>
            </a:lvl4pPr>
            <a:lvl5pPr>
              <a:defRPr sz="3000" baseline="0">
                <a:solidFill>
                  <a:schemeClr val="bg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endParaRPr lang="en-US" dirty="0"/>
          </a:p>
        </p:txBody>
      </p:sp>
      <p:sp>
        <p:nvSpPr>
          <p:cNvPr id="5" name="Title 1" descr="Title">
            <a:extLst>
              <a:ext uri="{FF2B5EF4-FFF2-40B4-BE49-F238E27FC236}">
                <a16:creationId xmlns:a16="http://schemas.microsoft.com/office/drawing/2014/main" id="{DFE1836E-2A9A-EB4A-8178-D07A0199ED26}"/>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5FA3F3FC-22BA-1941-B5C7-048B1C250788}"/>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1" name="Footer Placeholder 1">
            <a:extLst>
              <a:ext uri="{FF2B5EF4-FFF2-40B4-BE49-F238E27FC236}">
                <a16:creationId xmlns:a16="http://schemas.microsoft.com/office/drawing/2014/main" id="{E075EE66-07D6-564C-A344-1CFD344B4DA2}"/>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180830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endParaRPr lang="en-US" dirty="0"/>
          </a:p>
        </p:txBody>
      </p:sp>
      <p:sp>
        <p:nvSpPr>
          <p:cNvPr id="6" name="Title 1" descr="Title">
            <a:extLst>
              <a:ext uri="{FF2B5EF4-FFF2-40B4-BE49-F238E27FC236}">
                <a16:creationId xmlns:a16="http://schemas.microsoft.com/office/drawing/2014/main" id="{F2559D2F-0C57-5D4C-B4C1-2432DD116F4A}"/>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solidFill>
                  <a:schemeClr val="bg1"/>
                </a:solidFill>
                <a:latin typeface="Sofia Pro" panose="00000500000000000000" pitchFamily="50" charset="0"/>
              </a:defRPr>
            </a:lvl1pPr>
          </a:lstStyle>
          <a:p>
            <a:r>
              <a:rPr lang="en-US" dirty="0"/>
              <a:t>Title</a:t>
            </a:r>
          </a:p>
        </p:txBody>
      </p:sp>
      <p:pic>
        <p:nvPicPr>
          <p:cNvPr id="8" name="Picture 7">
            <a:extLst>
              <a:ext uri="{FF2B5EF4-FFF2-40B4-BE49-F238E27FC236}">
                <a16:creationId xmlns:a16="http://schemas.microsoft.com/office/drawing/2014/main" id="{DB7A42CE-A1DA-5948-9CF1-30EBB7681847}"/>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3" name="Footer Placeholder 1">
            <a:extLst>
              <a:ext uri="{FF2B5EF4-FFF2-40B4-BE49-F238E27FC236}">
                <a16:creationId xmlns:a16="http://schemas.microsoft.com/office/drawing/2014/main" id="{80DE2D05-1B01-D840-8732-7EACBE94C5F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132228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or 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020F7A-B834-DE43-855C-657E1B9C2E47}"/>
              </a:ext>
            </a:extLst>
          </p:cNvPr>
          <p:cNvPicPr>
            <a:picLocks noChangeAspect="1"/>
          </p:cNvPicPr>
          <p:nvPr userDrawn="1"/>
        </p:nvPicPr>
        <p:blipFill>
          <a:blip r:embed="rId2">
            <a:alphaModFix amt="20000"/>
          </a:blip>
          <a:stretch>
            <a:fillRect/>
          </a:stretch>
        </p:blipFill>
        <p:spPr>
          <a:xfrm flipH="1">
            <a:off x="10518465" y="2883822"/>
            <a:ext cx="5295900" cy="5410200"/>
          </a:xfrm>
          <a:prstGeom prst="rect">
            <a:avLst/>
          </a:prstGeom>
        </p:spPr>
      </p:pic>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solidFill>
                  <a:schemeClr val="bg1"/>
                </a:solidFill>
                <a:latin typeface="Sofia Pro" panose="00000500000000000000" pitchFamily="50" charset="0"/>
              </a:defRPr>
            </a:lvl1pPr>
          </a:lstStyle>
          <a:p>
            <a:r>
              <a:rPr lang="en-US" dirty="0"/>
              <a:t>Section header or quote</a:t>
            </a:r>
          </a:p>
        </p:txBody>
      </p:sp>
      <p:sp>
        <p:nvSpPr>
          <p:cNvPr id="8" name="Footer Placeholder 1">
            <a:extLst>
              <a:ext uri="{FF2B5EF4-FFF2-40B4-BE49-F238E27FC236}">
                <a16:creationId xmlns:a16="http://schemas.microsoft.com/office/drawing/2014/main" id="{252FAE44-FA12-6D49-BF8F-0D8D1AC6CB0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60123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ith Arr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1061B-4D4B-5F40-BEAA-0B7B27CFA394}"/>
              </a:ext>
            </a:extLst>
          </p:cNvPr>
          <p:cNvPicPr>
            <a:picLocks noChangeAspect="1"/>
          </p:cNvPicPr>
          <p:nvPr userDrawn="1"/>
        </p:nvPicPr>
        <p:blipFill>
          <a:blip r:embed="rId2">
            <a:alphaModFix amt="20000"/>
          </a:blip>
          <a:stretch>
            <a:fill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BF9660EA-47A9-B144-86F4-71CF1232CCA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47511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3B4BB-785F-BE4C-BAC6-659CB115D1CE}"/>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4" name="Footer Placeholder 1">
            <a:extLst>
              <a:ext uri="{FF2B5EF4-FFF2-40B4-BE49-F238E27FC236}">
                <a16:creationId xmlns:a16="http://schemas.microsoft.com/office/drawing/2014/main" id="{912598B2-46ED-FA4C-A3EB-E496D62D03D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6496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9966960" y="2514600"/>
            <a:ext cx="552552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8881815" cy="5760720"/>
          </a:xfrm>
        </p:spPr>
        <p:txBody>
          <a:bodyPr/>
          <a:lstStyle/>
          <a:p>
            <a:r>
              <a:rPr lang="en-US"/>
              <a:t>Click icon to add picture</a:t>
            </a:r>
            <a:endParaRPr lang="en-US" dirty="0"/>
          </a:p>
        </p:txBody>
      </p:sp>
      <p:sp>
        <p:nvSpPr>
          <p:cNvPr id="5" name="Title 1" descr="Title">
            <a:extLst>
              <a:ext uri="{FF2B5EF4-FFF2-40B4-BE49-F238E27FC236}">
                <a16:creationId xmlns:a16="http://schemas.microsoft.com/office/drawing/2014/main" id="{B94D2A69-A1A6-3D49-B8E6-BB5EA222DB7D}"/>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6" name="Picture 5">
            <a:extLst>
              <a:ext uri="{FF2B5EF4-FFF2-40B4-BE49-F238E27FC236}">
                <a16:creationId xmlns:a16="http://schemas.microsoft.com/office/drawing/2014/main" id="{DCFA162E-4221-EA4A-802A-9DAECEDF99F4}"/>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2" name="Footer Placeholder 1">
            <a:extLst>
              <a:ext uri="{FF2B5EF4-FFF2-40B4-BE49-F238E27FC236}">
                <a16:creationId xmlns:a16="http://schemas.microsoft.com/office/drawing/2014/main" id="{896B0286-114C-F44A-B68D-B8F1773511E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11433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4242BF-9414-6040-8882-2F4BC6DB9210}"/>
              </a:ext>
            </a:extLst>
          </p:cNvPr>
          <p:cNvSpPr>
            <a:spLocks noGrp="1"/>
          </p:cNvSpPr>
          <p:nvPr>
            <p:ph type="pic" sz="quarter" idx="14"/>
          </p:nvPr>
        </p:nvSpPr>
        <p:spPr>
          <a:xfrm>
            <a:off x="765105" y="2514600"/>
            <a:ext cx="4606995" cy="5760720"/>
          </a:xfrm>
        </p:spPr>
        <p:txBody>
          <a:bodyPr/>
          <a:lstStyle/>
          <a:p>
            <a:r>
              <a:rPr lang="en-US"/>
              <a:t>Click icon to add picture</a:t>
            </a:r>
            <a:endParaRPr lang="en-US" dirty="0"/>
          </a:p>
        </p:txBody>
      </p:sp>
      <p:sp>
        <p:nvSpPr>
          <p:cNvPr id="10" name="Picture Placeholder 2">
            <a:extLst>
              <a:ext uri="{FF2B5EF4-FFF2-40B4-BE49-F238E27FC236}">
                <a16:creationId xmlns:a16="http://schemas.microsoft.com/office/drawing/2014/main" id="{A614CC67-3F6B-B342-888E-2FAC4563729C}"/>
              </a:ext>
            </a:extLst>
          </p:cNvPr>
          <p:cNvSpPr>
            <a:spLocks noGrp="1"/>
          </p:cNvSpPr>
          <p:nvPr>
            <p:ph type="pic" sz="quarter" idx="15"/>
          </p:nvPr>
        </p:nvSpPr>
        <p:spPr>
          <a:xfrm>
            <a:off x="5825296" y="2514600"/>
            <a:ext cx="4606995" cy="5760720"/>
          </a:xfrm>
        </p:spPr>
        <p:txBody>
          <a:bodyPr/>
          <a:lstStyle/>
          <a:p>
            <a:r>
              <a:rPr lang="en-US"/>
              <a:t>Click icon to add picture</a:t>
            </a:r>
            <a:endParaRPr lang="en-US" dirty="0"/>
          </a:p>
        </p:txBody>
      </p:sp>
      <p:sp>
        <p:nvSpPr>
          <p:cNvPr id="11" name="Picture Placeholder 2">
            <a:extLst>
              <a:ext uri="{FF2B5EF4-FFF2-40B4-BE49-F238E27FC236}">
                <a16:creationId xmlns:a16="http://schemas.microsoft.com/office/drawing/2014/main" id="{A1FDB7BA-4568-1D44-83BB-0CBE1627935D}"/>
              </a:ext>
            </a:extLst>
          </p:cNvPr>
          <p:cNvSpPr>
            <a:spLocks noGrp="1"/>
          </p:cNvSpPr>
          <p:nvPr>
            <p:ph type="pic" sz="quarter" idx="16"/>
          </p:nvPr>
        </p:nvSpPr>
        <p:spPr>
          <a:xfrm>
            <a:off x="10885488" y="2514600"/>
            <a:ext cx="4606995" cy="5760720"/>
          </a:xfrm>
        </p:spPr>
        <p:txBody>
          <a:bodyPr/>
          <a:lstStyle/>
          <a:p>
            <a:r>
              <a:rPr lang="en-US"/>
              <a:t>Click icon to add picture</a:t>
            </a:r>
            <a:endParaRPr lang="en-US" dirty="0"/>
          </a:p>
        </p:txBody>
      </p:sp>
      <p:sp>
        <p:nvSpPr>
          <p:cNvPr id="6" name="Title 1" descr="Title">
            <a:extLst>
              <a:ext uri="{FF2B5EF4-FFF2-40B4-BE49-F238E27FC236}">
                <a16:creationId xmlns:a16="http://schemas.microsoft.com/office/drawing/2014/main" id="{E88B781D-F787-6944-84B5-71E34F404CEE}"/>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7" name="Picture 6">
            <a:extLst>
              <a:ext uri="{FF2B5EF4-FFF2-40B4-BE49-F238E27FC236}">
                <a16:creationId xmlns:a16="http://schemas.microsoft.com/office/drawing/2014/main" id="{63D2C172-CD04-B745-9912-CE62D5AEC541}"/>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4" name="Footer Placeholder 1">
            <a:extLst>
              <a:ext uri="{FF2B5EF4-FFF2-40B4-BE49-F238E27FC236}">
                <a16:creationId xmlns:a16="http://schemas.microsoft.com/office/drawing/2014/main" id="{FDC879D7-1066-A848-BBB0-553CFDAE7FF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89531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or Quo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hasCustomPrompt="1"/>
          </p:nvPr>
        </p:nvSpPr>
        <p:spPr>
          <a:xfrm>
            <a:off x="2139474" y="3263054"/>
            <a:ext cx="11978640" cy="3410989"/>
          </a:xfrm>
          <a:prstGeom prst="rect">
            <a:avLst/>
          </a:prstGeom>
        </p:spPr>
        <p:txBody>
          <a:bodyPr/>
          <a:lstStyle>
            <a:lvl1pPr algn="l">
              <a:defRPr sz="6000" b="1" i="0" baseline="0">
                <a:latin typeface="Sofia Pro" panose="00000500000000000000" pitchFamily="50" charset="0"/>
              </a:defRPr>
            </a:lvl1pPr>
          </a:lstStyle>
          <a:p>
            <a:r>
              <a:rPr lang="en-US" dirty="0"/>
              <a:t>Section header or quote</a:t>
            </a:r>
          </a:p>
        </p:txBody>
      </p:sp>
      <p:pic>
        <p:nvPicPr>
          <p:cNvPr id="13" name="Picture 12">
            <a:extLst>
              <a:ext uri="{FF2B5EF4-FFF2-40B4-BE49-F238E27FC236}">
                <a16:creationId xmlns:a16="http://schemas.microsoft.com/office/drawing/2014/main" id="{E7D83551-66ED-114B-9638-CE5C8E038585}"/>
              </a:ext>
            </a:extLst>
          </p:cNvPr>
          <p:cNvPicPr>
            <a:picLocks noChangeAspect="1"/>
          </p:cNvPicPr>
          <p:nvPr userDrawn="1"/>
        </p:nvPicPr>
        <p:blipFill>
          <a:blip r:embed="rId2">
            <a:alphaModFix amt="15000"/>
          </a:blip>
          <a:stretch>
            <a:fillRect/>
          </a:stretch>
        </p:blipFill>
        <p:spPr>
          <a:xfrm flipH="1">
            <a:off x="10518465" y="2883822"/>
            <a:ext cx="5295900" cy="5410200"/>
          </a:xfrm>
          <a:prstGeom prst="rect">
            <a:avLst/>
          </a:prstGeom>
        </p:spPr>
      </p:pic>
      <p:sp>
        <p:nvSpPr>
          <p:cNvPr id="10" name="Footer Placeholder 1">
            <a:extLst>
              <a:ext uri="{FF2B5EF4-FFF2-40B4-BE49-F238E27FC236}">
                <a16:creationId xmlns:a16="http://schemas.microsoft.com/office/drawing/2014/main" id="{0C294BB5-0A5C-0F4F-890A-1FC5EC877D64}"/>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62711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Arrow">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43498-A4F8-1340-A7FC-2263E20D6EEE}"/>
              </a:ext>
            </a:extLst>
          </p:cNvPr>
          <p:cNvPicPr>
            <a:picLocks noChangeAspect="1"/>
          </p:cNvPicPr>
          <p:nvPr userDrawn="1"/>
        </p:nvPicPr>
        <p:blipFill>
          <a:blip r:embed="rId2">
            <a:alphaModFix amt="15000"/>
          </a:blip>
          <a:stretch>
            <a:fillRect/>
          </a:stretch>
        </p:blipFill>
        <p:spPr>
          <a:xfrm flipH="1">
            <a:off x="10518465" y="2883822"/>
            <a:ext cx="5295900" cy="5410200"/>
          </a:xfrm>
          <a:prstGeom prst="rect">
            <a:avLst/>
          </a:prstGeom>
        </p:spPr>
      </p:pic>
      <p:sp>
        <p:nvSpPr>
          <p:cNvPr id="6" name="Footer Placeholder 1">
            <a:extLst>
              <a:ext uri="{FF2B5EF4-FFF2-40B4-BE49-F238E27FC236}">
                <a16:creationId xmlns:a16="http://schemas.microsoft.com/office/drawing/2014/main" id="{CE49C1D8-8B09-D244-A2C1-A1197D36D638}"/>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2194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EE948-2264-B94E-AF5F-2BF959974226}"/>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6" name="Footer Placeholder 1">
            <a:extLst>
              <a:ext uri="{FF2B5EF4-FFF2-40B4-BE49-F238E27FC236}">
                <a16:creationId xmlns:a16="http://schemas.microsoft.com/office/drawing/2014/main" id="{EA012ADB-1D96-D440-833B-68A4AFB96D46}"/>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76122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Theme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7038ED-0BB2-464A-8341-7A3970841968}"/>
              </a:ext>
            </a:extLst>
          </p:cNvPr>
          <p:cNvSpPr>
            <a:spLocks noGrp="1"/>
          </p:cNvSpPr>
          <p:nvPr>
            <p:ph type="ctrTitle"/>
          </p:nvPr>
        </p:nvSpPr>
        <p:spPr>
          <a:xfrm>
            <a:off x="765103" y="3172691"/>
            <a:ext cx="14727382" cy="1399309"/>
          </a:xfrm>
          <a:prstGeom prst="rect">
            <a:avLst/>
          </a:prstGeom>
        </p:spPr>
        <p:txBody>
          <a:bodyPr/>
          <a:lstStyle>
            <a:lvl1pPr algn="ctr">
              <a:defRPr sz="6000" b="1" i="0" baseline="0">
                <a:latin typeface="Sofia Pro" panose="00000500000000000000" pitchFamily="50" charset="0"/>
              </a:defRPr>
            </a:lvl1pPr>
          </a:lstStyle>
          <a:p>
            <a:endParaRPr lang="en-US" dirty="0"/>
          </a:p>
        </p:txBody>
      </p:sp>
      <p:sp>
        <p:nvSpPr>
          <p:cNvPr id="2" name="TextBox 1">
            <a:extLst>
              <a:ext uri="{FF2B5EF4-FFF2-40B4-BE49-F238E27FC236}">
                <a16:creationId xmlns:a16="http://schemas.microsoft.com/office/drawing/2014/main" id="{D1FAEB43-D94E-194F-AE10-7192C53BEC47}"/>
              </a:ext>
            </a:extLst>
          </p:cNvPr>
          <p:cNvSpPr txBox="1"/>
          <p:nvPr userDrawn="1"/>
        </p:nvSpPr>
        <p:spPr>
          <a:xfrm>
            <a:off x="2332383" y="5393635"/>
            <a:ext cx="914400" cy="914400"/>
          </a:xfrm>
          <a:prstGeom prst="rect">
            <a:avLst/>
          </a:prstGeom>
          <a:noFill/>
        </p:spPr>
        <p:txBody>
          <a:bodyPr wrap="none" rtlCol="0">
            <a:noAutofit/>
          </a:bodyPr>
          <a:lstStyle/>
          <a:p>
            <a:pPr algn="l"/>
            <a:endParaRPr lang="en-US" sz="4000" baseline="0" dirty="0">
              <a:solidFill>
                <a:schemeClr val="tx1"/>
              </a:solidFill>
              <a:latin typeface="Sofia Pro Light"/>
            </a:endParaRPr>
          </a:p>
        </p:txBody>
      </p:sp>
      <p:pic>
        <p:nvPicPr>
          <p:cNvPr id="4" name="Picture 3">
            <a:extLst>
              <a:ext uri="{FF2B5EF4-FFF2-40B4-BE49-F238E27FC236}">
                <a16:creationId xmlns:a16="http://schemas.microsoft.com/office/drawing/2014/main" id="{32C9A220-E3A7-8F47-B345-D18520D4015B}"/>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8" name="Footer Placeholder 1">
            <a:extLst>
              <a:ext uri="{FF2B5EF4-FFF2-40B4-BE49-F238E27FC236}">
                <a16:creationId xmlns:a16="http://schemas.microsoft.com/office/drawing/2014/main" id="{4959300B-ACDF-334A-AA91-E65596B7741D}"/>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96709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79D4A4-F2EA-4F4D-8541-281F81D9B107}"/>
              </a:ext>
            </a:extLst>
          </p:cNvPr>
          <p:cNvSpPr>
            <a:spLocks noGrp="1"/>
          </p:cNvSpPr>
          <p:nvPr>
            <p:ph type="body" sz="quarter" idx="13"/>
          </p:nvPr>
        </p:nvSpPr>
        <p:spPr>
          <a:xfrm>
            <a:off x="754380" y="2514600"/>
            <a:ext cx="14738103" cy="5760720"/>
          </a:xfrm>
        </p:spPr>
        <p:txBody>
          <a:bodyPr/>
          <a:lstStyle>
            <a:lvl1pPr>
              <a:defRPr sz="4000" baseline="0">
                <a:solidFill>
                  <a:schemeClr val="tx1"/>
                </a:solidFill>
                <a:latin typeface="Sofia Pro Light"/>
              </a:defRPr>
            </a:lvl1pPr>
            <a:lvl2pPr>
              <a:defRPr sz="3000" baseline="0">
                <a:solidFill>
                  <a:schemeClr val="tx1"/>
                </a:solidFill>
                <a:latin typeface="Sofia Pro Light"/>
              </a:defRPr>
            </a:lvl2pPr>
            <a:lvl3pPr>
              <a:defRPr sz="3000" baseline="0">
                <a:solidFill>
                  <a:schemeClr val="tx1"/>
                </a:solidFill>
                <a:latin typeface="Sofia Pro Light"/>
              </a:defRPr>
            </a:lvl3pPr>
            <a:lvl4pPr>
              <a:defRPr sz="3000" baseline="0">
                <a:solidFill>
                  <a:schemeClr val="tx1"/>
                </a:solidFill>
                <a:latin typeface="Sofia Pro Light"/>
              </a:defRPr>
            </a:lvl4pPr>
            <a:lvl5pPr>
              <a:defRPr sz="3000" baseline="0">
                <a:solidFill>
                  <a:schemeClr val="tx1"/>
                </a:solidFill>
                <a:latin typeface="Sofia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descr="Title">
            <a:extLst>
              <a:ext uri="{FF2B5EF4-FFF2-40B4-BE49-F238E27FC236}">
                <a16:creationId xmlns:a16="http://schemas.microsoft.com/office/drawing/2014/main" id="{E5F5DDA4-5249-BA4D-82F9-65FEA6825E07}"/>
              </a:ext>
            </a:extLst>
          </p:cNvPr>
          <p:cNvSpPr>
            <a:spLocks noGrp="1"/>
          </p:cNvSpPr>
          <p:nvPr>
            <p:ph type="ctrTitle" hasCustomPrompt="1"/>
          </p:nvPr>
        </p:nvSpPr>
        <p:spPr>
          <a:xfrm>
            <a:off x="754380" y="449821"/>
            <a:ext cx="11733285" cy="1583931"/>
          </a:xfrm>
          <a:prstGeom prst="rect">
            <a:avLst/>
          </a:prstGeom>
        </p:spPr>
        <p:txBody>
          <a:bodyPr lIns="0" tIns="0" rIns="0" bIns="0" anchor="b"/>
          <a:lstStyle>
            <a:lvl1pPr algn="l">
              <a:defRPr sz="6000" b="1" i="0" baseline="0">
                <a:latin typeface="Sofia Pro" panose="00000500000000000000" pitchFamily="50" charset="0"/>
              </a:defRPr>
            </a:lvl1pPr>
          </a:lstStyle>
          <a:p>
            <a:r>
              <a:rPr lang="en-US" dirty="0"/>
              <a:t>Title</a:t>
            </a:r>
          </a:p>
        </p:txBody>
      </p:sp>
      <p:pic>
        <p:nvPicPr>
          <p:cNvPr id="5" name="Picture 4">
            <a:extLst>
              <a:ext uri="{FF2B5EF4-FFF2-40B4-BE49-F238E27FC236}">
                <a16:creationId xmlns:a16="http://schemas.microsoft.com/office/drawing/2014/main" id="{7D87FC27-AB15-404A-AD55-254D24FC77BC}"/>
              </a:ext>
            </a:extLst>
          </p:cNvPr>
          <p:cNvPicPr>
            <a:picLocks noChangeAspect="1"/>
          </p:cNvPicPr>
          <p:nvPr userDrawn="1"/>
        </p:nvPicPr>
        <p:blipFill>
          <a:blip r:embed="rId2">
            <a:alphaModFix amt="15000"/>
          </a:blip>
          <a:stretch>
            <a:fillRect/>
          </a:stretch>
        </p:blipFill>
        <p:spPr>
          <a:xfrm>
            <a:off x="13777605" y="6007676"/>
            <a:ext cx="2294282" cy="2294282"/>
          </a:xfrm>
          <a:prstGeom prst="rect">
            <a:avLst/>
          </a:prstGeom>
        </p:spPr>
      </p:pic>
      <p:sp>
        <p:nvSpPr>
          <p:cNvPr id="10" name="Footer Placeholder 1">
            <a:extLst>
              <a:ext uri="{FF2B5EF4-FFF2-40B4-BE49-F238E27FC236}">
                <a16:creationId xmlns:a16="http://schemas.microsoft.com/office/drawing/2014/main" id="{F7901160-959D-8349-AEA9-4661443160F0}"/>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256376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emf"/><Relationship Id="rId4" Type="http://schemas.openxmlformats.org/officeDocument/2006/relationships/slideLayout" Target="../slideLayouts/slideLayout25.xml"/><Relationship Id="rId9"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7AB7D1-0E16-FE41-AAEA-BD3914B12571}"/>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aseline="0" dirty="0">
              <a:solidFill>
                <a:schemeClr val="bg1"/>
              </a:solidFill>
            </a:endParaRPr>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596347" y="2434166"/>
            <a:ext cx="15073997" cy="5878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C028867-7879-3B4F-9299-CF9BEDFB3EBF}"/>
              </a:ext>
            </a:extLst>
          </p:cNvPr>
          <p:cNvPicPr>
            <a:picLocks noChangeAspect="1"/>
          </p:cNvPicPr>
          <p:nvPr userDrawn="1"/>
        </p:nvPicPr>
        <p:blipFill>
          <a:blip r:embed="rId9">
            <a:alphaModFix amt="50000"/>
          </a:blip>
          <a:stretch>
            <a:fillRect/>
          </a:stretch>
        </p:blipFill>
        <p:spPr>
          <a:xfrm>
            <a:off x="154771" y="181195"/>
            <a:ext cx="5082656" cy="1884088"/>
          </a:xfrm>
          <a:prstGeom prst="rect">
            <a:avLst/>
          </a:prstGeom>
        </p:spPr>
      </p:pic>
      <p:pic>
        <p:nvPicPr>
          <p:cNvPr id="16" name="Picture 15">
            <a:extLst>
              <a:ext uri="{FF2B5EF4-FFF2-40B4-BE49-F238E27FC236}">
                <a16:creationId xmlns:a16="http://schemas.microsoft.com/office/drawing/2014/main" id="{373D9F79-4D8A-9B42-BB56-8CDDADD53B94}"/>
              </a:ext>
            </a:extLst>
          </p:cNvPr>
          <p:cNvPicPr>
            <a:picLocks noChangeAspect="1"/>
          </p:cNvPicPr>
          <p:nvPr userDrawn="1"/>
        </p:nvPicPr>
        <p:blipFill>
          <a:blip r:embed="rId10"/>
          <a:srcRect/>
          <a:stretch/>
        </p:blipFill>
        <p:spPr>
          <a:xfrm>
            <a:off x="12886375" y="775243"/>
            <a:ext cx="2783970" cy="695992"/>
          </a:xfrm>
          <a:prstGeom prst="rect">
            <a:avLst/>
          </a:prstGeom>
        </p:spPr>
      </p:pic>
      <p:cxnSp>
        <p:nvCxnSpPr>
          <p:cNvPr id="19" name="Straight Connector 18">
            <a:extLst>
              <a:ext uri="{FF2B5EF4-FFF2-40B4-BE49-F238E27FC236}">
                <a16:creationId xmlns:a16="http://schemas.microsoft.com/office/drawing/2014/main" id="{51F0F8E0-1C58-8D41-829D-2068F6FE7804}"/>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5050A5D3-BA17-984D-889A-5DB0421C5293}"/>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537991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tx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tx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tx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84892"/>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0B3C58-AB02-7E4B-9CE8-D71FC7E3314D}"/>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7" name="Straight Connector 16">
            <a:extLst>
              <a:ext uri="{FF2B5EF4-FFF2-40B4-BE49-F238E27FC236}">
                <a16:creationId xmlns:a16="http://schemas.microsoft.com/office/drawing/2014/main" id="{71493491-62BD-DE4F-9D67-13C2333A78FA}"/>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2621B2F-01B9-784A-AA04-442BD28B9A89}"/>
              </a:ext>
            </a:extLst>
          </p:cNvPr>
          <p:cNvPicPr>
            <a:picLocks noChangeAspect="1"/>
          </p:cNvPicPr>
          <p:nvPr userDrawn="1"/>
        </p:nvPicPr>
        <p:blipFill>
          <a:blip r:embed="rId10">
            <a:alphaModFix amt="75000"/>
          </a:blip>
          <a:stretch>
            <a:fillRect/>
          </a:stretch>
        </p:blipFill>
        <p:spPr>
          <a:xfrm>
            <a:off x="154771" y="181195"/>
            <a:ext cx="5082656" cy="1884088"/>
          </a:xfrm>
          <a:prstGeom prst="rect">
            <a:avLst/>
          </a:prstGeom>
        </p:spPr>
      </p:pic>
      <p:sp>
        <p:nvSpPr>
          <p:cNvPr id="19" name="Footer Placeholder 1">
            <a:extLst>
              <a:ext uri="{FF2B5EF4-FFF2-40B4-BE49-F238E27FC236}">
                <a16:creationId xmlns:a16="http://schemas.microsoft.com/office/drawing/2014/main" id="{4B096561-1C0B-8947-A78B-74867D5BA65C}"/>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40832424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tx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tx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tx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tx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B164F1A-41FC-3A49-B72E-3FD73A2F7898}"/>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8" name="Straight Connector 17">
            <a:extLst>
              <a:ext uri="{FF2B5EF4-FFF2-40B4-BE49-F238E27FC236}">
                <a16:creationId xmlns:a16="http://schemas.microsoft.com/office/drawing/2014/main" id="{31CEE6A4-1C7E-7142-AD35-5164B0CAAA5E}"/>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9949FC8-CC78-B246-8FD6-3E623BCD1822}"/>
              </a:ext>
            </a:extLst>
          </p:cNvPr>
          <p:cNvPicPr>
            <a:picLocks noChangeAspect="1"/>
          </p:cNvPicPr>
          <p:nvPr userDrawn="1"/>
        </p:nvPicPr>
        <p:blipFill>
          <a:blip r:embed="rId10">
            <a:alphaModFix amt="50000"/>
          </a:blip>
          <a:stretch>
            <a:fillRect/>
          </a:stretch>
        </p:blipFill>
        <p:spPr>
          <a:xfrm>
            <a:off x="154771" y="181195"/>
            <a:ext cx="5082656" cy="1884088"/>
          </a:xfrm>
          <a:prstGeom prst="rect">
            <a:avLst/>
          </a:prstGeom>
        </p:spPr>
      </p:pic>
      <p:sp>
        <p:nvSpPr>
          <p:cNvPr id="14" name="Footer Placeholder 1">
            <a:extLst>
              <a:ext uri="{FF2B5EF4-FFF2-40B4-BE49-F238E27FC236}">
                <a16:creationId xmlns:a16="http://schemas.microsoft.com/office/drawing/2014/main" id="{B42EB105-9F71-5645-B0BE-A81F61256B62}"/>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5486923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bg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bg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bg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9B9E36-F457-5B42-8142-8F7AEF502608}"/>
              </a:ext>
            </a:extLst>
          </p:cNvPr>
          <p:cNvSpPr/>
          <p:nvPr userDrawn="1"/>
        </p:nvSpPr>
        <p:spPr>
          <a:xfrm>
            <a:off x="0" y="8448009"/>
            <a:ext cx="16257588" cy="695992"/>
          </a:xfrm>
          <a:prstGeom prst="rect">
            <a:avLst/>
          </a:prstGeom>
          <a:gradFill>
            <a:gsLst>
              <a:gs pos="0">
                <a:schemeClr val="accent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18A3F1D-EE0D-A143-94DE-9230D899D7B1}"/>
              </a:ext>
            </a:extLst>
          </p:cNvPr>
          <p:cNvSpPr>
            <a:spLocks noGrp="1"/>
          </p:cNvSpPr>
          <p:nvPr>
            <p:ph type="body" idx="1"/>
          </p:nvPr>
        </p:nvSpPr>
        <p:spPr>
          <a:xfrm>
            <a:off x="610393" y="2434166"/>
            <a:ext cx="15059098" cy="58785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6B9CA07-35E2-674A-8F8F-5A94CE901557}"/>
              </a:ext>
            </a:extLst>
          </p:cNvPr>
          <p:cNvPicPr>
            <a:picLocks noChangeAspect="1"/>
          </p:cNvPicPr>
          <p:nvPr userDrawn="1"/>
        </p:nvPicPr>
        <p:blipFill>
          <a:blip r:embed="rId9"/>
          <a:srcRect/>
          <a:stretch/>
        </p:blipFill>
        <p:spPr>
          <a:xfrm>
            <a:off x="12886376" y="775243"/>
            <a:ext cx="2783968" cy="695992"/>
          </a:xfrm>
          <a:prstGeom prst="rect">
            <a:avLst/>
          </a:prstGeom>
        </p:spPr>
      </p:pic>
      <p:cxnSp>
        <p:nvCxnSpPr>
          <p:cNvPr id="16" name="Straight Connector 15">
            <a:extLst>
              <a:ext uri="{FF2B5EF4-FFF2-40B4-BE49-F238E27FC236}">
                <a16:creationId xmlns:a16="http://schemas.microsoft.com/office/drawing/2014/main" id="{DC47D459-4E72-4A47-BD1A-7E64C3900FA1}"/>
              </a:ext>
            </a:extLst>
          </p:cNvPr>
          <p:cNvCxnSpPr>
            <a:cxnSpLocks/>
          </p:cNvCxnSpPr>
          <p:nvPr userDrawn="1"/>
        </p:nvCxnSpPr>
        <p:spPr>
          <a:xfrm>
            <a:off x="0" y="8432769"/>
            <a:ext cx="162575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A4F0271-95CA-7C4C-86D7-5F73BE2AA8C6}"/>
              </a:ext>
            </a:extLst>
          </p:cNvPr>
          <p:cNvPicPr>
            <a:picLocks noChangeAspect="1"/>
          </p:cNvPicPr>
          <p:nvPr userDrawn="1"/>
        </p:nvPicPr>
        <p:blipFill>
          <a:blip r:embed="rId10">
            <a:alphaModFix amt="50000"/>
          </a:blip>
          <a:stretch>
            <a:fillRect/>
          </a:stretch>
        </p:blipFill>
        <p:spPr>
          <a:xfrm>
            <a:off x="154771" y="181195"/>
            <a:ext cx="5082656" cy="1884088"/>
          </a:xfrm>
          <a:prstGeom prst="rect">
            <a:avLst/>
          </a:prstGeom>
        </p:spPr>
      </p:pic>
      <p:sp>
        <p:nvSpPr>
          <p:cNvPr id="18" name="Footer Placeholder 1">
            <a:extLst>
              <a:ext uri="{FF2B5EF4-FFF2-40B4-BE49-F238E27FC236}">
                <a16:creationId xmlns:a16="http://schemas.microsoft.com/office/drawing/2014/main" id="{C3DA8279-9DF0-C446-AD0E-073FFC026E47}"/>
              </a:ext>
            </a:extLst>
          </p:cNvPr>
          <p:cNvSpPr>
            <a:spLocks noGrp="1"/>
          </p:cNvSpPr>
          <p:nvPr>
            <p:ph type="ftr" sz="quarter" idx="3"/>
          </p:nvPr>
        </p:nvSpPr>
        <p:spPr>
          <a:xfrm>
            <a:off x="5285058" y="8553117"/>
            <a:ext cx="10385287" cy="485775"/>
          </a:xfrm>
          <a:prstGeom prst="rect">
            <a:avLst/>
          </a:prstGeom>
        </p:spPr>
        <p:txBody>
          <a:bodyPr vert="horz" lIns="0" tIns="0" rIns="0" bIns="0" rtlCol="0" anchor="ctr"/>
          <a:lstStyle>
            <a:lvl1pPr algn="r">
              <a:defRPr sz="1400" baseline="0">
                <a:solidFill>
                  <a:schemeClr val="bg1"/>
                </a:solidFill>
              </a:defRPr>
            </a:lvl1pPr>
          </a:lstStyle>
          <a:p>
            <a:r>
              <a:rPr lang="en-US" dirty="0"/>
              <a:t>Ian Mitchell | Feb 23 | CGDev.org</a:t>
            </a:r>
          </a:p>
        </p:txBody>
      </p:sp>
    </p:spTree>
    <p:extLst>
      <p:ext uri="{BB962C8B-B14F-4D97-AF65-F5344CB8AC3E}">
        <p14:creationId xmlns:p14="http://schemas.microsoft.com/office/powerpoint/2010/main" val="34416824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spcAft>
          <a:spcPts val="1200"/>
        </a:spcAft>
        <a:buFont typeface="Arial" panose="020B0604020202020204" pitchFamily="34" charset="0"/>
        <a:buChar char="•"/>
        <a:defRPr sz="3500" kern="1200" baseline="0">
          <a:solidFill>
            <a:schemeClr val="bg1"/>
          </a:solidFill>
          <a:latin typeface="Sofia Pro Light" pitchFamily="2" charset="0"/>
          <a:ea typeface="+mn-ea"/>
          <a:cs typeface="+mn-cs"/>
        </a:defRPr>
      </a:lvl1pPr>
      <a:lvl2pPr marL="914377" indent="-304792" algn="l" defTabSz="1219170" rtl="0" eaLnBrk="1" latinLnBrk="0" hangingPunct="1">
        <a:lnSpc>
          <a:spcPct val="90000"/>
        </a:lnSpc>
        <a:spcBef>
          <a:spcPts val="667"/>
        </a:spcBef>
        <a:spcAft>
          <a:spcPts val="1200"/>
        </a:spcAft>
        <a:buFont typeface="Arial" panose="020B0604020202020204" pitchFamily="34" charset="0"/>
        <a:buChar char="•"/>
        <a:defRPr sz="3200" kern="1200" baseline="0">
          <a:solidFill>
            <a:schemeClr val="bg1"/>
          </a:solidFill>
          <a:latin typeface="Sofia Pro Light" pitchFamily="2" charset="0"/>
          <a:ea typeface="+mn-ea"/>
          <a:cs typeface="+mn-cs"/>
        </a:defRPr>
      </a:lvl2pPr>
      <a:lvl3pPr marL="1523962" indent="-304792" algn="l" defTabSz="1219170" rtl="0" eaLnBrk="1" latinLnBrk="0" hangingPunct="1">
        <a:lnSpc>
          <a:spcPct val="90000"/>
        </a:lnSpc>
        <a:spcBef>
          <a:spcPts val="667"/>
        </a:spcBef>
        <a:spcAft>
          <a:spcPts val="600"/>
        </a:spcAft>
        <a:buFont typeface="Arial" panose="020B0604020202020204" pitchFamily="34" charset="0"/>
        <a:buChar char="•"/>
        <a:defRPr sz="2667" kern="1200" baseline="0">
          <a:solidFill>
            <a:schemeClr val="bg1"/>
          </a:solidFill>
          <a:latin typeface="Sofia Pro Light" pitchFamily="2" charset="0"/>
          <a:ea typeface="+mn-ea"/>
          <a:cs typeface="+mn-cs"/>
        </a:defRPr>
      </a:lvl3pPr>
      <a:lvl4pPr marL="2133547"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4pPr>
      <a:lvl5pPr marL="2743131" indent="-304792" algn="l" defTabSz="1219170" rtl="0" eaLnBrk="1" latinLnBrk="0" hangingPunct="1">
        <a:lnSpc>
          <a:spcPct val="90000"/>
        </a:lnSpc>
        <a:spcBef>
          <a:spcPts val="667"/>
        </a:spcBef>
        <a:spcAft>
          <a:spcPts val="600"/>
        </a:spcAft>
        <a:buFont typeface="Arial" panose="020B0604020202020204" pitchFamily="34" charset="0"/>
        <a:buChar char="•"/>
        <a:defRPr sz="2400" kern="1200" baseline="0">
          <a:solidFill>
            <a:schemeClr val="bg1"/>
          </a:solidFill>
          <a:latin typeface="Sofia Pro Light"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gdev.org/publication/climate-finance-effectiveness-six-challenging-tren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oxeu.org/article/why-are-economists-letting-down-world-climate-chan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1EBD-ABA0-0F25-73C3-3566FEF8F504}"/>
              </a:ext>
            </a:extLst>
          </p:cNvPr>
          <p:cNvSpPr>
            <a:spLocks noGrp="1"/>
          </p:cNvSpPr>
          <p:nvPr>
            <p:ph type="ctrTitle"/>
          </p:nvPr>
        </p:nvSpPr>
        <p:spPr/>
        <p:txBody>
          <a:bodyPr/>
          <a:lstStyle/>
          <a:p>
            <a:r>
              <a:rPr lang="en-US" sz="6000" dirty="0">
                <a:effectLst/>
                <a:latin typeface="Arial" panose="020B0604020202020204" pitchFamily="34" charset="0"/>
                <a:ea typeface="Calibri" panose="020F0502020204030204" pitchFamily="34" charset="0"/>
              </a:rPr>
              <a:t>Challenges fo</a:t>
            </a:r>
            <a:r>
              <a:rPr lang="en-US" dirty="0">
                <a:latin typeface="Arial" panose="020B0604020202020204" pitchFamily="34" charset="0"/>
                <a:ea typeface="Calibri" panose="020F0502020204030204" pitchFamily="34" charset="0"/>
              </a:rPr>
              <a:t>r the deployment of climate finance</a:t>
            </a:r>
            <a:br>
              <a:rPr lang="en-GB" sz="6000" dirty="0">
                <a:effectLst/>
                <a:latin typeface="Arial" panose="020B0604020202020204" pitchFamily="34" charset="0"/>
                <a:ea typeface="Calibri" panose="020F0502020204030204" pitchFamily="34" charset="0"/>
              </a:rPr>
            </a:br>
            <a:br>
              <a:rPr lang="en-GB" sz="6000" dirty="0">
                <a:effectLst/>
                <a:latin typeface="Arial" panose="020B0604020202020204" pitchFamily="34" charset="0"/>
                <a:ea typeface="Calibri" panose="020F0502020204030204" pitchFamily="34" charset="0"/>
              </a:rPr>
            </a:br>
            <a:r>
              <a:rPr lang="en-US" sz="2400" dirty="0"/>
              <a:t>Ian Mitchell</a:t>
            </a:r>
            <a:br>
              <a:rPr lang="en-US" sz="2400" dirty="0"/>
            </a:br>
            <a:r>
              <a:rPr lang="en-US" sz="2400" dirty="0"/>
              <a:t>Senior Policy Fellow; Co-Director, Europe Programme</a:t>
            </a:r>
            <a:br>
              <a:rPr lang="en-US" sz="2400" dirty="0"/>
            </a:br>
            <a:br>
              <a:rPr lang="en-US" sz="2400" dirty="0"/>
            </a:br>
            <a:r>
              <a:rPr lang="en-US" sz="2400" dirty="0"/>
              <a:t>Center for Global Development</a:t>
            </a:r>
            <a:br>
              <a:rPr lang="en-US" sz="2400" dirty="0"/>
            </a:br>
            <a:br>
              <a:rPr lang="en-US" sz="2400" b="0" i="0" u="none" strike="noStrike" cap="none" dirty="0">
                <a:solidFill>
                  <a:srgbClr val="888888"/>
                </a:solidFill>
                <a:latin typeface="Calibri"/>
                <a:ea typeface="Calibri"/>
                <a:cs typeface="Calibri"/>
                <a:sym typeface="Calibri"/>
              </a:rPr>
            </a:br>
            <a:r>
              <a:rPr lang="en-US" sz="2400" dirty="0">
                <a:sym typeface="Calibri"/>
              </a:rPr>
              <a:t>3 February 2023</a:t>
            </a:r>
            <a:br>
              <a:rPr lang="en-US" sz="2400" dirty="0">
                <a:sym typeface="Calibri"/>
              </a:rPr>
            </a:br>
            <a:br>
              <a:rPr lang="en-US" sz="2400" dirty="0">
                <a:sym typeface="Calibri"/>
              </a:rPr>
            </a:br>
            <a:r>
              <a:rPr lang="en-US" sz="2400" dirty="0">
                <a:sym typeface="Calibri"/>
              </a:rPr>
              <a:t> </a:t>
            </a:r>
            <a:endParaRPr lang="en-GB" dirty="0"/>
          </a:p>
        </p:txBody>
      </p:sp>
      <p:sp>
        <p:nvSpPr>
          <p:cNvPr id="3" name="Footer Placeholder 2">
            <a:extLst>
              <a:ext uri="{FF2B5EF4-FFF2-40B4-BE49-F238E27FC236}">
                <a16:creationId xmlns:a16="http://schemas.microsoft.com/office/drawing/2014/main" id="{2AB61153-7B72-3A07-D11F-C83E2CF2D136}"/>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313290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1134-E4E2-8DAF-41A5-F1BAE3450C04}"/>
              </a:ext>
            </a:extLst>
          </p:cNvPr>
          <p:cNvSpPr>
            <a:spLocks noGrp="1"/>
          </p:cNvSpPr>
          <p:nvPr>
            <p:ph type="ctrTitle"/>
          </p:nvPr>
        </p:nvSpPr>
        <p:spPr/>
        <p:txBody>
          <a:bodyPr/>
          <a:lstStyle/>
          <a:p>
            <a:r>
              <a:rPr lang="en-US" dirty="0"/>
              <a:t>Outline</a:t>
            </a:r>
            <a:endParaRPr lang="en-GB" dirty="0"/>
          </a:p>
        </p:txBody>
      </p:sp>
      <p:sp>
        <p:nvSpPr>
          <p:cNvPr id="3" name="Text Placeholder 2">
            <a:extLst>
              <a:ext uri="{FF2B5EF4-FFF2-40B4-BE49-F238E27FC236}">
                <a16:creationId xmlns:a16="http://schemas.microsoft.com/office/drawing/2014/main" id="{FB70C8C2-5C0E-F257-CB21-30ECCB1DA147}"/>
              </a:ext>
            </a:extLst>
          </p:cNvPr>
          <p:cNvSpPr>
            <a:spLocks noGrp="1"/>
          </p:cNvSpPr>
          <p:nvPr>
            <p:ph type="body" sz="quarter" idx="13"/>
          </p:nvPr>
        </p:nvSpPr>
        <p:spPr/>
        <p:txBody>
          <a:bodyPr>
            <a:normAutofit/>
          </a:bodyPr>
          <a:lstStyle/>
          <a:p>
            <a:pPr marL="0" indent="0">
              <a:buNone/>
            </a:pPr>
            <a:endParaRPr lang="en-US" dirty="0"/>
          </a:p>
          <a:p>
            <a:pPr marL="742950" indent="-742950">
              <a:buFont typeface="+mj-lt"/>
              <a:buAutoNum type="arabicPeriod"/>
            </a:pPr>
            <a:r>
              <a:rPr lang="en-US" dirty="0"/>
              <a:t>Impact at Scale - UN and ODA architecture matters</a:t>
            </a:r>
          </a:p>
          <a:p>
            <a:pPr marL="742950" indent="-742950">
              <a:buFont typeface="+mj-lt"/>
              <a:buAutoNum type="arabicPeriod"/>
            </a:pPr>
            <a:endParaRPr lang="en-US" dirty="0"/>
          </a:p>
          <a:p>
            <a:pPr marL="742950" indent="-742950">
              <a:buFont typeface="+mj-lt"/>
              <a:buAutoNum type="arabicPeriod"/>
            </a:pPr>
            <a:r>
              <a:rPr lang="en-US" dirty="0"/>
              <a:t>Effectiveness – how could finance be better-deployed?</a:t>
            </a:r>
          </a:p>
          <a:p>
            <a:pPr marL="742950" indent="-742950">
              <a:buFont typeface="+mj-lt"/>
              <a:buAutoNum type="arabicPeriod"/>
            </a:pPr>
            <a:endParaRPr lang="en-US" dirty="0"/>
          </a:p>
        </p:txBody>
      </p:sp>
      <p:sp>
        <p:nvSpPr>
          <p:cNvPr id="4" name="Footer Placeholder 3">
            <a:extLst>
              <a:ext uri="{FF2B5EF4-FFF2-40B4-BE49-F238E27FC236}">
                <a16:creationId xmlns:a16="http://schemas.microsoft.com/office/drawing/2014/main" id="{92AF7825-61A7-316A-B6A6-0C17B3F1689C}"/>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42000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Scale: UN and ODA architecture matters</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p:txBody>
          <a:bodyPr>
            <a:normAutofit fontScale="85000" lnSpcReduction="20000"/>
          </a:bodyPr>
          <a:lstStyle/>
          <a:p>
            <a:r>
              <a:rPr lang="en-US" sz="3200" dirty="0"/>
              <a:t>UN and ODA architecture matters</a:t>
            </a:r>
          </a:p>
          <a:p>
            <a:pPr lvl="1"/>
            <a:r>
              <a:rPr lang="en-US" sz="2400" dirty="0"/>
              <a:t>Climate money isn’t really new and additional</a:t>
            </a:r>
          </a:p>
          <a:p>
            <a:pPr lvl="1"/>
            <a:r>
              <a:rPr lang="en-US" sz="2400" dirty="0"/>
              <a:t>Official climate finance was </a:t>
            </a:r>
          </a:p>
          <a:p>
            <a:pPr lvl="2"/>
            <a:r>
              <a:rPr lang="en-US" sz="2400" dirty="0"/>
              <a:t>~$83bn, but TOTAL </a:t>
            </a:r>
            <a:r>
              <a:rPr lang="en-US" sz="2400" dirty="0" err="1"/>
              <a:t>devt</a:t>
            </a:r>
            <a:r>
              <a:rPr lang="en-US" sz="2400" dirty="0"/>
              <a:t> finance increased by $47bn since 2009</a:t>
            </a:r>
          </a:p>
          <a:p>
            <a:pPr lvl="2"/>
            <a:r>
              <a:rPr lang="en-US" sz="2400" dirty="0" err="1"/>
              <a:t>Devt</a:t>
            </a:r>
            <a:r>
              <a:rPr lang="en-US" sz="2400" dirty="0"/>
              <a:t> finance 0.3 per cent of GNI in 2009, same now</a:t>
            </a:r>
          </a:p>
          <a:p>
            <a:pPr lvl="2"/>
            <a:endParaRPr lang="en-US" sz="2400" dirty="0"/>
          </a:p>
          <a:p>
            <a:pPr lvl="1"/>
            <a:r>
              <a:rPr lang="en-US" sz="2400" dirty="0"/>
              <a:t>UN COP $100bn per year climate finance target </a:t>
            </a:r>
          </a:p>
          <a:p>
            <a:pPr lvl="2"/>
            <a:r>
              <a:rPr lang="en-US" sz="2400" dirty="0"/>
              <a:t>expressed in terms of face value: incentivized lending. </a:t>
            </a:r>
          </a:p>
          <a:p>
            <a:pPr lvl="2"/>
            <a:r>
              <a:rPr lang="en-US" sz="2400" dirty="0"/>
              <a:t>ODA rules also incentivized lending by over-counting loans. </a:t>
            </a:r>
          </a:p>
          <a:p>
            <a:pPr lvl="2"/>
            <a:r>
              <a:rPr lang="en-US" sz="2400" dirty="0"/>
              <a:t>Mitigation easier to do in middle income countries.</a:t>
            </a:r>
          </a:p>
          <a:p>
            <a:pPr lvl="2"/>
            <a:r>
              <a:rPr lang="en-US" sz="2400" dirty="0"/>
              <a:t>Now adaptation target by 2025 ($40bn).</a:t>
            </a:r>
          </a:p>
          <a:p>
            <a:pPr lvl="2"/>
            <a:endParaRPr lang="en-US" sz="2400" dirty="0"/>
          </a:p>
          <a:p>
            <a:pPr lvl="1"/>
            <a:r>
              <a:rPr lang="en-US" sz="2400" dirty="0"/>
              <a:t>Implications – agree post-2025 target with better incentives; new funding mechanism for L&amp;D; Ensure coherence with ODA and with climate finance, reform ODA; </a:t>
            </a:r>
          </a:p>
          <a:p>
            <a:pPr marL="0" indent="0">
              <a:buNone/>
            </a:pPr>
            <a:endParaRPr lang="en-US" sz="3200" dirty="0"/>
          </a:p>
          <a:p>
            <a:pPr lvl="1"/>
            <a:endParaRPr lang="en-US" sz="2400" dirty="0"/>
          </a:p>
          <a:p>
            <a:endParaRPr lang="en-US" sz="3200" dirty="0"/>
          </a:p>
          <a:p>
            <a:endParaRPr lang="en-US" sz="3200"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128195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Climate Finance Effectiveness</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p:txBody>
          <a:bodyPr>
            <a:normAutofit fontScale="92500" lnSpcReduction="20000"/>
          </a:bodyPr>
          <a:lstStyle/>
          <a:p>
            <a:r>
              <a:rPr lang="en-US" dirty="0"/>
              <a:t>How could it be better deployed? Lots of ways!</a:t>
            </a:r>
          </a:p>
          <a:p>
            <a:endParaRPr lang="en-US" dirty="0"/>
          </a:p>
          <a:p>
            <a:r>
              <a:rPr lang="en-US" dirty="0"/>
              <a:t>Climate development finance still relatively new</a:t>
            </a:r>
          </a:p>
          <a:p>
            <a:pPr lvl="1"/>
            <a:r>
              <a:rPr lang="en-US" dirty="0"/>
              <a:t>From low $tens of billions, to $80bn, at least quadrupled in a decade</a:t>
            </a:r>
          </a:p>
          <a:p>
            <a:pPr lvl="1"/>
            <a:r>
              <a:rPr lang="en-US" dirty="0"/>
              <a:t>New </a:t>
            </a:r>
            <a:r>
              <a:rPr lang="en-US" dirty="0" err="1"/>
              <a:t>organisations</a:t>
            </a:r>
            <a:r>
              <a:rPr lang="en-US" dirty="0"/>
              <a:t> (</a:t>
            </a:r>
            <a:r>
              <a:rPr lang="en-US" dirty="0" err="1"/>
              <a:t>inc</a:t>
            </a:r>
            <a:r>
              <a:rPr lang="en-US" dirty="0"/>
              <a:t> GCF, but also CTF)</a:t>
            </a:r>
          </a:p>
          <a:p>
            <a:pPr lvl="1"/>
            <a:r>
              <a:rPr lang="en-US" dirty="0"/>
              <a:t>US, the largest provider, but essentially new to the scene</a:t>
            </a:r>
          </a:p>
          <a:p>
            <a:pPr lvl="1"/>
            <a:endParaRPr lang="en-US" dirty="0"/>
          </a:p>
          <a:p>
            <a:r>
              <a:rPr lang="en-US" dirty="0"/>
              <a:t>Already big challenges to development effectiveness, some tackled, some not – not surprising climate finance needs to overcome them</a:t>
            </a:r>
          </a:p>
          <a:p>
            <a:endParaRPr lang="en-US" dirty="0"/>
          </a:p>
          <a:p>
            <a:endParaRPr lang="en-US" dirty="0"/>
          </a:p>
          <a:p>
            <a:endParaRPr lang="en-US" dirty="0"/>
          </a:p>
          <a:p>
            <a:endParaRPr lang="en-US" dirty="0"/>
          </a:p>
          <a:p>
            <a:endParaRPr lang="en-US" dirty="0"/>
          </a:p>
          <a:p>
            <a:pPr lvl="1"/>
            <a:endParaRPr lang="en-US" dirty="0"/>
          </a:p>
          <a:p>
            <a:pPr marL="742950" indent="-742950">
              <a:buFont typeface="+mj-lt"/>
              <a:buAutoNum type="arabicPeriod"/>
            </a:pPr>
            <a:endParaRPr lang="en-US" dirty="0"/>
          </a:p>
          <a:p>
            <a:pPr marL="742950" indent="-742950">
              <a:buFont typeface="+mj-lt"/>
              <a:buAutoNum type="arabicPeriod"/>
            </a:pPr>
            <a:endParaRPr lang="en-US"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413696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How does climate finance compare to </a:t>
            </a:r>
            <a:r>
              <a:rPr lang="en-US" dirty="0" err="1"/>
              <a:t>devt</a:t>
            </a:r>
            <a:r>
              <a:rPr lang="en-US" dirty="0"/>
              <a:t> finance?</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p:txBody>
          <a:bodyPr>
            <a:normAutofit fontScale="55000" lnSpcReduction="20000"/>
          </a:bodyPr>
          <a:lstStyle/>
          <a:p>
            <a:r>
              <a:rPr lang="en-US" dirty="0"/>
              <a:t>Beata Cichocka and I highlight six in our </a:t>
            </a:r>
            <a:r>
              <a:rPr lang="en-US" dirty="0">
                <a:hlinkClick r:id="rId3"/>
              </a:rPr>
              <a:t>paper</a:t>
            </a:r>
            <a:endParaRPr lang="en-US" dirty="0"/>
          </a:p>
          <a:p>
            <a:pPr lvl="1"/>
            <a:endParaRPr lang="en-US" dirty="0"/>
          </a:p>
          <a:p>
            <a:pPr marL="742950" indent="-742950">
              <a:buFont typeface="+mj-lt"/>
              <a:buAutoNum type="arabicPeriod"/>
            </a:pPr>
            <a:r>
              <a:rPr lang="en-US" dirty="0"/>
              <a:t>Low disbursement – 59% on adaptation vs 91% on all ODA.</a:t>
            </a:r>
          </a:p>
          <a:p>
            <a:pPr marL="742950" indent="-742950">
              <a:buFont typeface="+mj-lt"/>
              <a:buAutoNum type="arabicPeriod"/>
            </a:pPr>
            <a:r>
              <a:rPr lang="en-US" dirty="0"/>
              <a:t>Debt sustainability – for highly-indebted LICs, 30% of finance was loan-based</a:t>
            </a:r>
          </a:p>
          <a:p>
            <a:pPr marL="742950" indent="-742950">
              <a:buFont typeface="+mj-lt"/>
              <a:buAutoNum type="arabicPeriod"/>
            </a:pPr>
            <a:r>
              <a:rPr lang="en-US" dirty="0"/>
              <a:t>More providers, smaller projects</a:t>
            </a:r>
          </a:p>
          <a:p>
            <a:pPr lvl="1"/>
            <a:r>
              <a:rPr lang="en-US" dirty="0"/>
              <a:t>59 vs 47 on </a:t>
            </a:r>
            <a:r>
              <a:rPr lang="en-US" dirty="0" err="1"/>
              <a:t>edu</a:t>
            </a:r>
            <a:r>
              <a:rPr lang="en-US" dirty="0"/>
              <a:t>/ health </a:t>
            </a:r>
          </a:p>
          <a:p>
            <a:pPr lvl="1"/>
            <a:r>
              <a:rPr lang="en-US" dirty="0"/>
              <a:t>Project size under $3m in LICS, down 25% since 2015 (</a:t>
            </a:r>
          </a:p>
          <a:p>
            <a:pPr marL="742950" indent="-742950">
              <a:buFont typeface="+mj-lt"/>
              <a:buAutoNum type="arabicPeriod"/>
            </a:pPr>
            <a:endParaRPr lang="en-US" dirty="0"/>
          </a:p>
          <a:p>
            <a:pPr marL="742950" indent="-742950">
              <a:buFont typeface="+mj-lt"/>
              <a:buAutoNum type="arabicPeriod"/>
            </a:pPr>
            <a:r>
              <a:rPr lang="en-US" dirty="0"/>
              <a:t>High and rising unidentified recipients (29% for mitigation vs 18% for all official flows)</a:t>
            </a:r>
          </a:p>
          <a:p>
            <a:pPr marL="742950" indent="-742950">
              <a:buFont typeface="+mj-lt"/>
              <a:buAutoNum type="arabicPeriod"/>
            </a:pPr>
            <a:r>
              <a:rPr lang="en-US" dirty="0"/>
              <a:t>Lower use of country institutions (80% project-type vs 62% all ODA; all ODA = 15% budget support, climate = 7)</a:t>
            </a:r>
          </a:p>
          <a:p>
            <a:pPr marL="742950" indent="-742950">
              <a:buFont typeface="+mj-lt"/>
              <a:buAutoNum type="arabicPeriod"/>
            </a:pPr>
            <a:r>
              <a:rPr lang="en-US" dirty="0"/>
              <a:t>Evidence on impact - </a:t>
            </a:r>
          </a:p>
          <a:p>
            <a:pPr lvl="1"/>
            <a:endParaRPr lang="en-US" dirty="0"/>
          </a:p>
          <a:p>
            <a:endParaRPr lang="en-US" dirty="0"/>
          </a:p>
          <a:p>
            <a:endParaRPr lang="en-US" dirty="0"/>
          </a:p>
          <a:p>
            <a:endParaRPr lang="en-US" dirty="0"/>
          </a:p>
          <a:p>
            <a:endParaRPr lang="en-US" dirty="0"/>
          </a:p>
          <a:p>
            <a:pPr lvl="1"/>
            <a:endParaRPr lang="en-US" dirty="0"/>
          </a:p>
          <a:p>
            <a:pPr marL="742950" indent="-742950">
              <a:buFont typeface="+mj-lt"/>
              <a:buAutoNum type="arabicPeriod"/>
            </a:pPr>
            <a:endParaRPr lang="en-US" dirty="0"/>
          </a:p>
          <a:p>
            <a:pPr marL="742950" indent="-742950">
              <a:buFont typeface="+mj-lt"/>
              <a:buAutoNum type="arabicPeriod"/>
            </a:pPr>
            <a:endParaRPr lang="en-US"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361039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1. Low disbursement</a:t>
            </a:r>
            <a:endParaRPr lang="en-GB"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pic>
        <p:nvPicPr>
          <p:cNvPr id="7" name="Picture 6">
            <a:extLst>
              <a:ext uri="{FF2B5EF4-FFF2-40B4-BE49-F238E27FC236}">
                <a16:creationId xmlns:a16="http://schemas.microsoft.com/office/drawing/2014/main" id="{B6A8DE6A-55DF-2645-EFBF-A17424BDD804}"/>
              </a:ext>
            </a:extLst>
          </p:cNvPr>
          <p:cNvPicPr>
            <a:picLocks noChangeAspect="1"/>
          </p:cNvPicPr>
          <p:nvPr/>
        </p:nvPicPr>
        <p:blipFill>
          <a:blip r:embed="rId3"/>
          <a:stretch>
            <a:fillRect/>
          </a:stretch>
        </p:blipFill>
        <p:spPr>
          <a:xfrm>
            <a:off x="2104208" y="2272687"/>
            <a:ext cx="11054648" cy="6041494"/>
          </a:xfrm>
          <a:prstGeom prst="rect">
            <a:avLst/>
          </a:prstGeom>
        </p:spPr>
      </p:pic>
    </p:spTree>
    <p:extLst>
      <p:ext uri="{BB962C8B-B14F-4D97-AF65-F5344CB8AC3E}">
        <p14:creationId xmlns:p14="http://schemas.microsoft.com/office/powerpoint/2010/main" val="72481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D98DD0-1634-9B58-5AA9-8BF10DC7BF13}"/>
              </a:ext>
            </a:extLst>
          </p:cNvPr>
          <p:cNvPicPr>
            <a:picLocks noChangeAspect="1"/>
          </p:cNvPicPr>
          <p:nvPr/>
        </p:nvPicPr>
        <p:blipFill>
          <a:blip r:embed="rId3"/>
          <a:stretch>
            <a:fillRect/>
          </a:stretch>
        </p:blipFill>
        <p:spPr>
          <a:xfrm>
            <a:off x="2936150" y="2158575"/>
            <a:ext cx="10385287" cy="6255644"/>
          </a:xfrm>
          <a:prstGeom prst="rect">
            <a:avLst/>
          </a:prstGeom>
        </p:spPr>
      </p:pic>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a:xfrm>
            <a:off x="754380" y="449821"/>
            <a:ext cx="12903563" cy="1583931"/>
          </a:xfrm>
        </p:spPr>
        <p:txBody>
          <a:bodyPr/>
          <a:lstStyle/>
          <a:p>
            <a:r>
              <a:rPr lang="en-US" dirty="0"/>
              <a:t>3. More providers, smaller projects</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a:xfrm>
            <a:off x="754380" y="2514600"/>
            <a:ext cx="6949905" cy="5760720"/>
          </a:xfrm>
        </p:spPr>
        <p:txBody>
          <a:bodyPr>
            <a:normAutofit/>
          </a:bodyPr>
          <a:lstStyle/>
          <a:p>
            <a:pPr marL="742950" indent="-742950">
              <a:buFont typeface="+mj-lt"/>
              <a:buAutoNum type="arabicPeriod"/>
            </a:pPr>
            <a:endParaRPr lang="en-US" dirty="0"/>
          </a:p>
          <a:p>
            <a:pPr marL="742950" indent="-742950">
              <a:buFont typeface="+mj-lt"/>
              <a:buAutoNum type="arabicPeriod"/>
            </a:pPr>
            <a:endParaRPr lang="en-US"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216900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6. Evidence on impact</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a:xfrm>
            <a:off x="9677617" y="2236803"/>
            <a:ext cx="6374840" cy="5760720"/>
          </a:xfrm>
        </p:spPr>
        <p:txBody>
          <a:bodyPr>
            <a:normAutofit fontScale="85000" lnSpcReduction="10000"/>
          </a:bodyPr>
          <a:lstStyle/>
          <a:p>
            <a:r>
              <a:rPr lang="en-US" dirty="0"/>
              <a:t>Surprisingly little.</a:t>
            </a:r>
          </a:p>
          <a:p>
            <a:pPr lvl="1"/>
            <a:endParaRPr lang="en-US" dirty="0"/>
          </a:p>
          <a:p>
            <a:r>
              <a:rPr lang="en-US" dirty="0"/>
              <a:t>High quality evaluations:</a:t>
            </a:r>
          </a:p>
          <a:p>
            <a:pPr lvl="1"/>
            <a:r>
              <a:rPr lang="en-US" dirty="0"/>
              <a:t>&lt;120 impact studies out of 10,000</a:t>
            </a:r>
          </a:p>
          <a:p>
            <a:pPr lvl="1"/>
            <a:endParaRPr lang="en-US" dirty="0"/>
          </a:p>
          <a:p>
            <a:r>
              <a:rPr lang="en-US" dirty="0"/>
              <a:t>Very few synthesis papers</a:t>
            </a:r>
          </a:p>
          <a:p>
            <a:pPr lvl="1"/>
            <a:endParaRPr lang="en-US" dirty="0"/>
          </a:p>
          <a:p>
            <a:r>
              <a:rPr lang="en-US" dirty="0"/>
              <a:t>Partly an economics problem</a:t>
            </a:r>
          </a:p>
          <a:p>
            <a:pPr marL="742950" lvl="1" indent="-285750">
              <a:lnSpc>
                <a:spcPct val="100000"/>
              </a:lnSpc>
              <a:spcBef>
                <a:spcPts val="0"/>
              </a:spcBef>
              <a:buFont typeface="Arial,Sans-Serif"/>
              <a:buChar char="•"/>
            </a:pPr>
            <a:r>
              <a:rPr lang="en-US" sz="2000" dirty="0">
                <a:solidFill>
                  <a:srgbClr val="44546A"/>
                </a:solidFill>
              </a:rPr>
              <a:t>By </a:t>
            </a:r>
            <a:r>
              <a:rPr lang="en-US" sz="1600" dirty="0">
                <a:solidFill>
                  <a:srgbClr val="44546A"/>
                </a:solidFill>
              </a:rPr>
              <a:t>Aug 2019, just 57 articles of ~77,000 published </a:t>
            </a:r>
            <a:r>
              <a:rPr lang="en-US" sz="1600" b="0" i="0" dirty="0">
                <a:solidFill>
                  <a:srgbClr val="000000"/>
                </a:solidFill>
                <a:effectLst/>
                <a:latin typeface="Calibri" panose="020F0502020204030204" pitchFamily="34" charset="0"/>
                <a:cs typeface="Calibri" panose="020F0502020204030204" pitchFamily="34" charset="0"/>
              </a:rPr>
              <a:t>(</a:t>
            </a:r>
            <a:r>
              <a:rPr lang="en-US" sz="1600" b="0" i="0" u="sng" dirty="0">
                <a:effectLst/>
                <a:latin typeface="Calibri" panose="020F0502020204030204" pitchFamily="34" charset="0"/>
                <a:cs typeface="Calibri" panose="020F0502020204030204" pitchFamily="34" charset="0"/>
                <a:hlinkClick r:id="rId3"/>
              </a:rPr>
              <a:t>Oswald and Stern, 2019)</a:t>
            </a:r>
            <a:endParaRPr lang="en-US" sz="1600" dirty="0">
              <a:solidFill>
                <a:srgbClr val="44546A"/>
              </a:solidFill>
              <a:latin typeface="Calibri" panose="020F0502020204030204" pitchFamily="34" charset="0"/>
              <a:cs typeface="Calibri" panose="020F0502020204030204" pitchFamily="34" charset="0"/>
            </a:endParaRP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pic>
        <p:nvPicPr>
          <p:cNvPr id="6" name="Picture 5">
            <a:extLst>
              <a:ext uri="{FF2B5EF4-FFF2-40B4-BE49-F238E27FC236}">
                <a16:creationId xmlns:a16="http://schemas.microsoft.com/office/drawing/2014/main" id="{41592BBF-4E01-2D13-0BEF-B8AB0D7402D3}"/>
              </a:ext>
            </a:extLst>
          </p:cNvPr>
          <p:cNvPicPr>
            <a:picLocks noChangeAspect="1"/>
          </p:cNvPicPr>
          <p:nvPr/>
        </p:nvPicPr>
        <p:blipFill>
          <a:blip r:embed="rId4"/>
          <a:stretch>
            <a:fillRect/>
          </a:stretch>
        </p:blipFill>
        <p:spPr>
          <a:xfrm>
            <a:off x="754380" y="2033752"/>
            <a:ext cx="8923237" cy="6461654"/>
          </a:xfrm>
          <a:prstGeom prst="rect">
            <a:avLst/>
          </a:prstGeom>
        </p:spPr>
      </p:pic>
    </p:spTree>
    <p:extLst>
      <p:ext uri="{BB962C8B-B14F-4D97-AF65-F5344CB8AC3E}">
        <p14:creationId xmlns:p14="http://schemas.microsoft.com/office/powerpoint/2010/main" val="114635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9DA-637E-BF7B-8C98-24793509387C}"/>
              </a:ext>
            </a:extLst>
          </p:cNvPr>
          <p:cNvSpPr>
            <a:spLocks noGrp="1"/>
          </p:cNvSpPr>
          <p:nvPr>
            <p:ph type="ctrTitle"/>
          </p:nvPr>
        </p:nvSpPr>
        <p:spPr/>
        <p:txBody>
          <a:bodyPr/>
          <a:lstStyle/>
          <a:p>
            <a:r>
              <a:rPr lang="en-US" dirty="0"/>
              <a:t>What actions will make a difference?</a:t>
            </a:r>
            <a:endParaRPr lang="en-GB" dirty="0"/>
          </a:p>
        </p:txBody>
      </p:sp>
      <p:sp>
        <p:nvSpPr>
          <p:cNvPr id="3" name="Text Placeholder 2">
            <a:extLst>
              <a:ext uri="{FF2B5EF4-FFF2-40B4-BE49-F238E27FC236}">
                <a16:creationId xmlns:a16="http://schemas.microsoft.com/office/drawing/2014/main" id="{C2AFBEAA-1D28-1E70-ED5C-7C811E794F59}"/>
              </a:ext>
            </a:extLst>
          </p:cNvPr>
          <p:cNvSpPr>
            <a:spLocks noGrp="1"/>
          </p:cNvSpPr>
          <p:nvPr>
            <p:ph type="body" sz="quarter" idx="13"/>
          </p:nvPr>
        </p:nvSpPr>
        <p:spPr/>
        <p:txBody>
          <a:bodyPr>
            <a:normAutofit/>
          </a:bodyPr>
          <a:lstStyle/>
          <a:p>
            <a:r>
              <a:rPr lang="en-US" sz="1800" dirty="0"/>
              <a:t>UN Target and ODA architecture</a:t>
            </a:r>
          </a:p>
          <a:p>
            <a:pPr lvl="1"/>
            <a:r>
              <a:rPr lang="en-US" sz="1400" dirty="0"/>
              <a:t>– agree post-2025 target with better incentives; new funding mechanism for Loss and Damage; </a:t>
            </a:r>
          </a:p>
          <a:p>
            <a:pPr lvl="1"/>
            <a:r>
              <a:rPr lang="en-US" sz="1400" dirty="0"/>
              <a:t>Ensure coherence with ODA and with climate finance, reform measurement of ODA; </a:t>
            </a:r>
          </a:p>
          <a:p>
            <a:r>
              <a:rPr lang="en-US" sz="1800" dirty="0"/>
              <a:t>Bigger, quicker projects. Some promising efforts</a:t>
            </a:r>
          </a:p>
          <a:p>
            <a:pPr lvl="1"/>
            <a:r>
              <a:rPr lang="en-US" sz="1400" dirty="0"/>
              <a:t>Core tension – quality of projects and willingness of providers to support budgets/ policy change</a:t>
            </a:r>
          </a:p>
          <a:p>
            <a:pPr lvl="1"/>
            <a:r>
              <a:rPr lang="en-US" sz="1400" dirty="0"/>
              <a:t>$100bn delivery action Plan (Canada and Germany) </a:t>
            </a:r>
          </a:p>
          <a:p>
            <a:pPr lvl="1"/>
            <a:r>
              <a:rPr lang="en-US" sz="1400" dirty="0"/>
              <a:t>Access taskforce –  COP26/ UK led effort, some promise but lacking buy-in</a:t>
            </a:r>
          </a:p>
          <a:p>
            <a:pPr lvl="1"/>
            <a:r>
              <a:rPr lang="en-US" sz="1400" dirty="0"/>
              <a:t>JETP promising, large, - but must evaluate/ learn</a:t>
            </a:r>
          </a:p>
          <a:p>
            <a:r>
              <a:rPr lang="en-US" sz="1800" dirty="0"/>
              <a:t>But need a step change in evaluation effort, sharing and learning </a:t>
            </a:r>
          </a:p>
          <a:p>
            <a:pPr lvl="1"/>
            <a:r>
              <a:rPr lang="en-US" sz="1400" dirty="0"/>
              <a:t>Multilaterals and bilateral invest in evaluation</a:t>
            </a:r>
          </a:p>
          <a:p>
            <a:pPr lvl="1"/>
            <a:r>
              <a:rPr lang="en-US" sz="1400" dirty="0"/>
              <a:t>Publish their data –  (GCF a model)</a:t>
            </a:r>
          </a:p>
          <a:p>
            <a:pPr lvl="1"/>
            <a:r>
              <a:rPr lang="en-US" sz="1400" dirty="0"/>
              <a:t>But also collate and share evaluation findings</a:t>
            </a:r>
          </a:p>
        </p:txBody>
      </p:sp>
      <p:sp>
        <p:nvSpPr>
          <p:cNvPr id="4" name="Footer Placeholder 3">
            <a:extLst>
              <a:ext uri="{FF2B5EF4-FFF2-40B4-BE49-F238E27FC236}">
                <a16:creationId xmlns:a16="http://schemas.microsoft.com/office/drawing/2014/main" id="{619F01AA-E6B0-9DC6-BCEF-C684912F0741}"/>
              </a:ext>
            </a:extLst>
          </p:cNvPr>
          <p:cNvSpPr>
            <a:spLocks noGrp="1"/>
          </p:cNvSpPr>
          <p:nvPr>
            <p:ph type="ftr" sz="quarter" idx="3"/>
          </p:nvPr>
        </p:nvSpPr>
        <p:spPr/>
        <p:txBody>
          <a:bodyPr/>
          <a:lstStyle/>
          <a:p>
            <a:r>
              <a:rPr lang="en-US" dirty="0"/>
              <a:t>Ian Mitchell | Feb 23 | CGDev.org</a:t>
            </a:r>
          </a:p>
        </p:txBody>
      </p:sp>
    </p:spTree>
    <p:extLst>
      <p:ext uri="{BB962C8B-B14F-4D97-AF65-F5344CB8AC3E}">
        <p14:creationId xmlns:p14="http://schemas.microsoft.com/office/powerpoint/2010/main" val="1777348543"/>
      </p:ext>
    </p:extLst>
  </p:cSld>
  <p:clrMapOvr>
    <a:masterClrMapping/>
  </p:clrMapOvr>
</p:sld>
</file>

<file path=ppt/theme/theme1.xml><?xml version="1.0" encoding="utf-8"?>
<a:theme xmlns:a="http://schemas.openxmlformats.org/drawingml/2006/main" name="CGD Light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Presentation1" id="{97259FCA-C075-4BB5-9095-73C7D1F8C936}" vid="{00415000-8AF8-4761-BDFB-ED72CD710074}"/>
    </a:ext>
  </a:extLst>
</a:theme>
</file>

<file path=ppt/theme/theme2.xml><?xml version="1.0" encoding="utf-8"?>
<a:theme xmlns:a="http://schemas.openxmlformats.org/drawingml/2006/main" name="Gray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Presentation1" id="{97259FCA-C075-4BB5-9095-73C7D1F8C936}" vid="{232A361B-7F1B-49D2-96A5-9C5089E9F310}"/>
    </a:ext>
  </a:extLst>
</a:theme>
</file>

<file path=ppt/theme/theme3.xml><?xml version="1.0" encoding="utf-8"?>
<a:theme xmlns:a="http://schemas.openxmlformats.org/drawingml/2006/main" name="Light Teal Theme Master">
  <a:themeElements>
    <a:clrScheme name="Center for Global Development">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384749"/>
      </a:hlink>
      <a:folHlink>
        <a:srgbClr val="8180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Presentation1" id="{97259FCA-C075-4BB5-9095-73C7D1F8C936}" vid="{89F31FB4-7D38-4358-A44D-A11D55BCA6CB}"/>
    </a:ext>
  </a:extLst>
</a:theme>
</file>

<file path=ppt/theme/theme4.xml><?xml version="1.0" encoding="utf-8"?>
<a:theme xmlns:a="http://schemas.openxmlformats.org/drawingml/2006/main" name="Dark Teal Theme Master">
  <a:themeElements>
    <a:clrScheme name="Custom 1">
      <a:dk1>
        <a:srgbClr val="384749"/>
      </a:dk1>
      <a:lt1>
        <a:srgbClr val="F3F7F9"/>
      </a:lt1>
      <a:dk2>
        <a:srgbClr val="0E4C5C"/>
      </a:dk2>
      <a:lt2>
        <a:srgbClr val="BFDEE0"/>
      </a:lt2>
      <a:accent1>
        <a:srgbClr val="FDB52B"/>
      </a:accent1>
      <a:accent2>
        <a:srgbClr val="016970"/>
      </a:accent2>
      <a:accent3>
        <a:srgbClr val="289AB6"/>
      </a:accent3>
      <a:accent4>
        <a:srgbClr val="83A5AD"/>
      </a:accent4>
      <a:accent5>
        <a:srgbClr val="384749"/>
      </a:accent5>
      <a:accent6>
        <a:srgbClr val="FDB52B"/>
      </a:accent6>
      <a:hlink>
        <a:srgbClr val="289AB6"/>
      </a:hlink>
      <a:folHlink>
        <a:srgbClr val="83A5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4000" baseline="0" dirty="0" smtClean="0">
            <a:solidFill>
              <a:schemeClr val="tx1"/>
            </a:solidFill>
            <a:latin typeface="Sofia Pro Light"/>
          </a:defRPr>
        </a:defPPr>
      </a:lstStyle>
    </a:txDef>
  </a:objectDefaults>
  <a:extraClrSchemeLst/>
  <a:extLst>
    <a:ext uri="{05A4C25C-085E-4340-85A3-A5531E510DB2}">
      <thm15:themeFamily xmlns:thm15="http://schemas.microsoft.com/office/thememl/2012/main" name="Presentation1" id="{97259FCA-C075-4BB5-9095-73C7D1F8C936}" vid="{8416E96E-B323-48CB-91B9-5C115A6F7D5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1ADAF7CDC05F468DC4656A04C1CC40" ma:contentTypeVersion="15" ma:contentTypeDescription="Create a new document." ma:contentTypeScope="" ma:versionID="f5d93dc2fdc57d118bdf01f6a2e87710">
  <xsd:schema xmlns:xsd="http://www.w3.org/2001/XMLSchema" xmlns:xs="http://www.w3.org/2001/XMLSchema" xmlns:p="http://schemas.microsoft.com/office/2006/metadata/properties" xmlns:ns2="06b04f7f-0f64-4a5e-bf04-53db9ee74c0c" xmlns:ns3="40aef5c5-d752-4158-9074-039719beadaa" targetNamespace="http://schemas.microsoft.com/office/2006/metadata/properties" ma:root="true" ma:fieldsID="ab91a0ca4a4452fed98a6779f7e3668a" ns2:_="" ns3:_="">
    <xsd:import namespace="06b04f7f-0f64-4a5e-bf04-53db9ee74c0c"/>
    <xsd:import namespace="40aef5c5-d752-4158-9074-039719bead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04f7f-0f64-4a5e-bf04-53db9ee74c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735d8b-15eb-4829-8bca-35ad924c0e94}" ma:internalName="TaxCatchAll" ma:showField="CatchAllData" ma:web="06b04f7f-0f64-4a5e-bf04-53db9ee74c0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aef5c5-d752-4158-9074-039719bead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b87d99-7d78-42b6-8830-566c1c7d098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6b04f7f-0f64-4a5e-bf04-53db9ee74c0c" xsi:nil="true"/>
    <lcf76f155ced4ddcb4097134ff3c332f xmlns="40aef5c5-d752-4158-9074-039719bead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AAFB3-40F8-45C8-99C1-D7949CC56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b04f7f-0f64-4a5e-bf04-53db9ee74c0c"/>
    <ds:schemaRef ds:uri="40aef5c5-d752-4158-9074-039719bead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563B1A-2755-4F79-A504-D5B503757127}">
  <ds:schemaRefs>
    <ds:schemaRef ds:uri="http://schemas.microsoft.com/office/2006/metadata/properties"/>
    <ds:schemaRef ds:uri="http://schemas.microsoft.com/office/infopath/2007/PartnerControls"/>
    <ds:schemaRef ds:uri="06b04f7f-0f64-4a5e-bf04-53db9ee74c0c"/>
    <ds:schemaRef ds:uri="40aef5c5-d752-4158-9074-039719beadaa"/>
  </ds:schemaRefs>
</ds:datastoreItem>
</file>

<file path=customXml/itemProps3.xml><?xml version="1.0" encoding="utf-8"?>
<ds:datastoreItem xmlns:ds="http://schemas.openxmlformats.org/officeDocument/2006/customXml" ds:itemID="{A72449B6-7D0A-4076-B13E-BF6B919F68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CGD_PPT_Template_2022+</Template>
  <TotalTime>9662</TotalTime>
  <Words>737</Words>
  <Application>Microsoft Office PowerPoint</Application>
  <PresentationFormat>Custom</PresentationFormat>
  <Paragraphs>113</Paragraphs>
  <Slides>9</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Sofia Pro Light</vt:lpstr>
      <vt:lpstr>Arial,Sans-Serif</vt:lpstr>
      <vt:lpstr>Calibri</vt:lpstr>
      <vt:lpstr>arial</vt:lpstr>
      <vt:lpstr>Sofia Pro</vt:lpstr>
      <vt:lpstr>CGD Light Theme Master</vt:lpstr>
      <vt:lpstr>Gray Theme Master</vt:lpstr>
      <vt:lpstr>Light Teal Theme Master</vt:lpstr>
      <vt:lpstr>Dark Teal Theme Master</vt:lpstr>
      <vt:lpstr>Challenges for the deployment of climate finance  Ian Mitchell Senior Policy Fellow; Co-Director, Europe Programme  Center for Global Development  3 February 2023   </vt:lpstr>
      <vt:lpstr>Outline</vt:lpstr>
      <vt:lpstr>Scale: UN and ODA architecture matters</vt:lpstr>
      <vt:lpstr>Climate Finance Effectiveness</vt:lpstr>
      <vt:lpstr>How does climate finance compare to devt finance?</vt:lpstr>
      <vt:lpstr>1. Low disbursement</vt:lpstr>
      <vt:lpstr>3. More providers, smaller projects</vt:lpstr>
      <vt:lpstr>6. Evidence on impact</vt:lpstr>
      <vt:lpstr>What actions will make a difference?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and hunger amid conflicts and the climate crisis  Ian Mitchell Senior Policy Fellow Center for Global Development  16 May 2022   “Implementation of the Third United Nations Decade for the Eradication of Poverty (2018-2027)"</dc:title>
  <dc:creator>Ian Mitchell (imitchell@CGDEV.ORG)</dc:creator>
  <cp:lastModifiedBy>Ian Mitchell (imitchell@CGDEV.ORG)</cp:lastModifiedBy>
  <cp:revision>8</cp:revision>
  <dcterms:created xsi:type="dcterms:W3CDTF">2022-05-13T10:12:23Z</dcterms:created>
  <dcterms:modified xsi:type="dcterms:W3CDTF">2023-02-03T14:18:47Z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0x010100FD1ADAF7CDC05F468DC4656A04C1CC40</vt:lpwstr>
  </property>
  <property fmtid="{D5CDD505-2E9C-101B-9397-08002B2CF9AE}" pid="3" name="MediaServiceImageTags">
    <vt:lpwstr/>
  </property>
</Properties>
</file>