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5"/>
  </p:notesMasterIdLst>
  <p:sldIdLst>
    <p:sldId id="312" r:id="rId2"/>
    <p:sldId id="318" r:id="rId3"/>
    <p:sldId id="260" r:id="rId4"/>
    <p:sldId id="323" r:id="rId5"/>
    <p:sldId id="320" r:id="rId6"/>
    <p:sldId id="321" r:id="rId7"/>
    <p:sldId id="322" r:id="rId8"/>
    <p:sldId id="302" r:id="rId9"/>
    <p:sldId id="324" r:id="rId10"/>
    <p:sldId id="315" r:id="rId11"/>
    <p:sldId id="325" r:id="rId12"/>
    <p:sldId id="326" r:id="rId13"/>
    <p:sldId id="311" r:id="rId1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15A72"/>
    <a:srgbClr val="1D4B75"/>
    <a:srgbClr val="1D4971"/>
    <a:srgbClr val="215483"/>
    <a:srgbClr val="2969A3"/>
    <a:srgbClr val="9C5BCD"/>
    <a:srgbClr val="D1B2E8"/>
    <a:srgbClr val="1C476E"/>
    <a:srgbClr val="325A73"/>
    <a:srgbClr val="8439B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70479" autoAdjust="0"/>
  </p:normalViewPr>
  <p:slideViewPr>
    <p:cSldViewPr snapToGrid="0">
      <p:cViewPr varScale="1">
        <p:scale>
          <a:sx n="28" d="100"/>
          <a:sy n="28" d="100"/>
        </p:scale>
        <p:origin x="1316" y="4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A041A15-10B5-482D-9229-FF46253A9E20}" type="datetimeFigureOut">
              <a:rPr lang="en-US" smtClean="0"/>
              <a:t>2/3/2023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C8B58E3-4F4E-485E-91C1-323190AB35EB}" type="slidenum">
              <a:rPr lang="en-US" smtClean="0"/>
              <a:t>‹#›</a:t>
            </a:fld>
            <a:endParaRPr lang="en-US"/>
          </a:p>
        </p:txBody>
      </p:sp>
    </p:spTree>
    <p:extLst>
      <p:ext uri="{BB962C8B-B14F-4D97-AF65-F5344CB8AC3E}">
        <p14:creationId xmlns:p14="http://schemas.microsoft.com/office/powerpoint/2010/main" val="263756895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C8B58E3-4F4E-485E-91C1-323190AB35EB}" type="slidenum">
              <a:rPr lang="en-US" smtClean="0"/>
              <a:t>1</a:t>
            </a:fld>
            <a:endParaRPr lang="en-US"/>
          </a:p>
        </p:txBody>
      </p:sp>
    </p:spTree>
    <p:extLst>
      <p:ext uri="{BB962C8B-B14F-4D97-AF65-F5344CB8AC3E}">
        <p14:creationId xmlns:p14="http://schemas.microsoft.com/office/powerpoint/2010/main" val="382379747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a:solidFill>
                  <a:schemeClr val="tx1"/>
                </a:solidFill>
                <a:latin typeface="+mn-lt"/>
                <a:ea typeface="+mn-ea"/>
                <a:cs typeface="+mn-cs"/>
              </a:rPr>
              <a:t>engage with external organizations to evaluate more rigorously the impact of the interventions. Many governments don't have formal program evaluation units. The NGOs leveraged their networks with domestic and international academic institutions and consultants, and their technical expertise, to help governments more effectively evaluate impact at scale through RCTs and other methods, and to understand the scaling process better through the integration of implementation science research. </a:t>
            </a:r>
            <a:endParaRPr lang="en-US" dirty="0"/>
          </a:p>
        </p:txBody>
      </p:sp>
      <p:sp>
        <p:nvSpPr>
          <p:cNvPr id="4" name="Slide Number Placeholder 3"/>
          <p:cNvSpPr>
            <a:spLocks noGrp="1"/>
          </p:cNvSpPr>
          <p:nvPr>
            <p:ph type="sldNum" sz="quarter" idx="5"/>
          </p:nvPr>
        </p:nvSpPr>
        <p:spPr/>
        <p:txBody>
          <a:bodyPr/>
          <a:lstStyle/>
          <a:p>
            <a:fld id="{7C8B58E3-4F4E-485E-91C1-323190AB35EB}" type="slidenum">
              <a:rPr lang="en-US" smtClean="0"/>
              <a:t>11</a:t>
            </a:fld>
            <a:endParaRPr lang="en-US"/>
          </a:p>
        </p:txBody>
      </p:sp>
    </p:spTree>
    <p:extLst>
      <p:ext uri="{BB962C8B-B14F-4D97-AF65-F5344CB8AC3E}">
        <p14:creationId xmlns:p14="http://schemas.microsoft.com/office/powerpoint/2010/main" val="200024015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C8B58E3-4F4E-485E-91C1-323190AB35EB}" type="slidenum">
              <a:rPr lang="en-US" smtClean="0"/>
              <a:t>12</a:t>
            </a:fld>
            <a:endParaRPr lang="en-US"/>
          </a:p>
        </p:txBody>
      </p:sp>
    </p:spTree>
    <p:extLst>
      <p:ext uri="{BB962C8B-B14F-4D97-AF65-F5344CB8AC3E}">
        <p14:creationId xmlns:p14="http://schemas.microsoft.com/office/powerpoint/2010/main" val="275005729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C8B58E3-4F4E-485E-91C1-323190AB35EB}" type="slidenum">
              <a:rPr lang="en-US" smtClean="0"/>
              <a:t>13</a:t>
            </a:fld>
            <a:endParaRPr lang="en-US"/>
          </a:p>
        </p:txBody>
      </p:sp>
    </p:spTree>
    <p:extLst>
      <p:ext uri="{BB962C8B-B14F-4D97-AF65-F5344CB8AC3E}">
        <p14:creationId xmlns:p14="http://schemas.microsoft.com/office/powerpoint/2010/main" val="378811222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C8B58E3-4F4E-485E-91C1-323190AB35EB}" type="slidenum">
              <a:rPr lang="en-US" smtClean="0"/>
              <a:t>2</a:t>
            </a:fld>
            <a:endParaRPr lang="en-US"/>
          </a:p>
        </p:txBody>
      </p:sp>
    </p:spTree>
    <p:extLst>
      <p:ext uri="{BB962C8B-B14F-4D97-AF65-F5344CB8AC3E}">
        <p14:creationId xmlns:p14="http://schemas.microsoft.com/office/powerpoint/2010/main" val="385808779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58750" indent="0">
              <a:buNone/>
            </a:pPr>
            <a:r>
              <a:rPr lang="en-US" dirty="0"/>
              <a:t>Not always working through gov’t approach</a:t>
            </a:r>
          </a:p>
          <a:p>
            <a:pPr marL="158750" indent="0">
              <a:buNone/>
            </a:pPr>
            <a:r>
              <a:rPr lang="en-US" dirty="0"/>
              <a:t>Last mile health program model 2013-2014</a:t>
            </a:r>
          </a:p>
          <a:p>
            <a:endParaRPr lang="en-US" dirty="0"/>
          </a:p>
        </p:txBody>
      </p:sp>
      <p:sp>
        <p:nvSpPr>
          <p:cNvPr id="4" name="Slide Number Placeholder 3"/>
          <p:cNvSpPr>
            <a:spLocks noGrp="1"/>
          </p:cNvSpPr>
          <p:nvPr>
            <p:ph type="sldNum" sz="quarter" idx="5"/>
          </p:nvPr>
        </p:nvSpPr>
        <p:spPr/>
        <p:txBody>
          <a:bodyPr/>
          <a:lstStyle/>
          <a:p>
            <a:fld id="{7C8B58E3-4F4E-485E-91C1-323190AB35EB}" type="slidenum">
              <a:rPr lang="en-US" smtClean="0"/>
              <a:t>4</a:t>
            </a:fld>
            <a:endParaRPr lang="en-US"/>
          </a:p>
        </p:txBody>
      </p:sp>
    </p:spTree>
    <p:extLst>
      <p:ext uri="{BB962C8B-B14F-4D97-AF65-F5344CB8AC3E}">
        <p14:creationId xmlns:p14="http://schemas.microsoft.com/office/powerpoint/2010/main" val="315707914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Current theory of change</a:t>
            </a:r>
          </a:p>
          <a:p>
            <a:r>
              <a:rPr lang="en-US" dirty="0"/>
              <a:t>Upskilling and training workforce and leaders</a:t>
            </a:r>
          </a:p>
          <a:p>
            <a:r>
              <a:rPr lang="en-US" dirty="0"/>
              <a:t>Strengthening the health system function</a:t>
            </a:r>
          </a:p>
        </p:txBody>
      </p:sp>
      <p:sp>
        <p:nvSpPr>
          <p:cNvPr id="4" name="Slide Number Placeholder 3"/>
          <p:cNvSpPr>
            <a:spLocks noGrp="1"/>
          </p:cNvSpPr>
          <p:nvPr>
            <p:ph type="sldNum" sz="quarter" idx="5"/>
          </p:nvPr>
        </p:nvSpPr>
        <p:spPr/>
        <p:txBody>
          <a:bodyPr/>
          <a:lstStyle/>
          <a:p>
            <a:fld id="{7C8B58E3-4F4E-485E-91C1-323190AB35EB}" type="slidenum">
              <a:rPr lang="en-US" smtClean="0"/>
              <a:t>5</a:t>
            </a:fld>
            <a:endParaRPr lang="en-US"/>
          </a:p>
        </p:txBody>
      </p:sp>
    </p:spTree>
    <p:extLst>
      <p:ext uri="{BB962C8B-B14F-4D97-AF65-F5344CB8AC3E}">
        <p14:creationId xmlns:p14="http://schemas.microsoft.com/office/powerpoint/2010/main" val="266456148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solidFill>
                  <a:srgbClr val="000000"/>
                </a:solidFill>
                <a:latin typeface="Arial"/>
                <a:ea typeface="Arial"/>
                <a:cs typeface="Arial"/>
                <a:sym typeface="Arial"/>
              </a:rPr>
              <a:t>New metrics -- 21 domains with indicators</a:t>
            </a:r>
          </a:p>
          <a:p>
            <a:endParaRPr lang="en-US" dirty="0"/>
          </a:p>
        </p:txBody>
      </p:sp>
      <p:sp>
        <p:nvSpPr>
          <p:cNvPr id="4" name="Slide Number Placeholder 3"/>
          <p:cNvSpPr>
            <a:spLocks noGrp="1"/>
          </p:cNvSpPr>
          <p:nvPr>
            <p:ph type="sldNum" sz="quarter" idx="5"/>
          </p:nvPr>
        </p:nvSpPr>
        <p:spPr/>
        <p:txBody>
          <a:bodyPr/>
          <a:lstStyle/>
          <a:p>
            <a:fld id="{7C8B58E3-4F4E-485E-91C1-323190AB35EB}" type="slidenum">
              <a:rPr lang="en-US" smtClean="0"/>
              <a:t>6</a:t>
            </a:fld>
            <a:endParaRPr lang="en-US"/>
          </a:p>
        </p:txBody>
      </p:sp>
    </p:spTree>
    <p:extLst>
      <p:ext uri="{BB962C8B-B14F-4D97-AF65-F5344CB8AC3E}">
        <p14:creationId xmlns:p14="http://schemas.microsoft.com/office/powerpoint/2010/main" val="39594405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Moving from delivery to a systems strengthening</a:t>
            </a:r>
          </a:p>
          <a:p>
            <a:r>
              <a:rPr lang="en-US" dirty="0"/>
              <a:t>M&amp;E approaches need to adapt on the reality on the right – one factor is when you move to delivery through you are moving to systems beyond direct control</a:t>
            </a:r>
          </a:p>
          <a:p>
            <a:pPr marL="457200" marR="0" lvl="0" indent="-298450" algn="l" defTabSz="914400" rtl="0" eaLnBrk="1" fontAlgn="auto" latinLnBrk="0" hangingPunct="1">
              <a:lnSpc>
                <a:spcPct val="100000"/>
              </a:lnSpc>
              <a:spcBef>
                <a:spcPts val="0"/>
              </a:spcBef>
              <a:spcAft>
                <a:spcPts val="0"/>
              </a:spcAft>
              <a:buClr>
                <a:srgbClr val="000000"/>
              </a:buClr>
              <a:buSzPts val="1100"/>
              <a:buFont typeface="Arial"/>
              <a:buChar char="●"/>
              <a:tabLst/>
              <a:defRPr/>
            </a:pPr>
            <a:r>
              <a:rPr lang="en-US" dirty="0"/>
              <a:t>Contribution and attribution (Nan, </a:t>
            </a:r>
            <a:r>
              <a:rPr lang="en-US" dirty="0" err="1"/>
              <a:t>Anglela</a:t>
            </a:r>
            <a:r>
              <a:rPr lang="en-US" dirty="0"/>
              <a:t>)</a:t>
            </a:r>
          </a:p>
          <a:p>
            <a:r>
              <a:rPr lang="en-US" dirty="0" err="1"/>
              <a:t>Anglela</a:t>
            </a:r>
            <a:r>
              <a:rPr lang="en-US" dirty="0"/>
              <a:t>: Process – Spectrum (not binary)</a:t>
            </a:r>
          </a:p>
        </p:txBody>
      </p:sp>
      <p:sp>
        <p:nvSpPr>
          <p:cNvPr id="4" name="Slide Number Placeholder 3"/>
          <p:cNvSpPr>
            <a:spLocks noGrp="1"/>
          </p:cNvSpPr>
          <p:nvPr>
            <p:ph type="sldNum" sz="quarter" idx="5"/>
          </p:nvPr>
        </p:nvSpPr>
        <p:spPr/>
        <p:txBody>
          <a:bodyPr/>
          <a:lstStyle/>
          <a:p>
            <a:fld id="{7C8B58E3-4F4E-485E-91C1-323190AB35EB}" type="slidenum">
              <a:rPr lang="en-US" smtClean="0"/>
              <a:t>7</a:t>
            </a:fld>
            <a:endParaRPr lang="en-US"/>
          </a:p>
        </p:txBody>
      </p:sp>
    </p:spTree>
    <p:extLst>
      <p:ext uri="{BB962C8B-B14F-4D97-AF65-F5344CB8AC3E}">
        <p14:creationId xmlns:p14="http://schemas.microsoft.com/office/powerpoint/2010/main" val="241098536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C8B58E3-4F4E-485E-91C1-323190AB35EB}" type="slidenum">
              <a:rPr lang="en-US" smtClean="0"/>
              <a:t>8</a:t>
            </a:fld>
            <a:endParaRPr lang="en-US"/>
          </a:p>
        </p:txBody>
      </p:sp>
    </p:spTree>
    <p:extLst>
      <p:ext uri="{BB962C8B-B14F-4D97-AF65-F5344CB8AC3E}">
        <p14:creationId xmlns:p14="http://schemas.microsoft.com/office/powerpoint/2010/main" val="385808779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C8B58E3-4F4E-485E-91C1-323190AB35EB}" type="slidenum">
              <a:rPr lang="en-US" smtClean="0"/>
              <a:t>9</a:t>
            </a:fld>
            <a:endParaRPr lang="en-US"/>
          </a:p>
        </p:txBody>
      </p:sp>
    </p:spTree>
    <p:extLst>
      <p:ext uri="{BB962C8B-B14F-4D97-AF65-F5344CB8AC3E}">
        <p14:creationId xmlns:p14="http://schemas.microsoft.com/office/powerpoint/2010/main" val="106974134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C8B58E3-4F4E-485E-91C1-323190AB35EB}" type="slidenum">
              <a:rPr lang="en-US" smtClean="0"/>
              <a:t>10</a:t>
            </a:fld>
            <a:endParaRPr lang="en-US"/>
          </a:p>
        </p:txBody>
      </p:sp>
    </p:spTree>
    <p:extLst>
      <p:ext uri="{BB962C8B-B14F-4D97-AF65-F5344CB8AC3E}">
        <p14:creationId xmlns:p14="http://schemas.microsoft.com/office/powerpoint/2010/main" val="68287729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F95CE5-184C-4BAF-AD8D-8B435681EEC3}"/>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5350E7C9-4F5C-4CBF-A2C7-52830917894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B8C443EC-70BB-422E-A26D-DD3334BAF707}"/>
              </a:ext>
            </a:extLst>
          </p:cNvPr>
          <p:cNvSpPr>
            <a:spLocks noGrp="1"/>
          </p:cNvSpPr>
          <p:nvPr>
            <p:ph type="dt" sz="half" idx="10"/>
          </p:nvPr>
        </p:nvSpPr>
        <p:spPr/>
        <p:txBody>
          <a:bodyPr/>
          <a:lstStyle/>
          <a:p>
            <a:fld id="{DA4EC14D-F35D-47C0-8C3E-EC164352ADEA}" type="datetimeFigureOut">
              <a:rPr lang="en-US" smtClean="0"/>
              <a:t>2/3/2023</a:t>
            </a:fld>
            <a:endParaRPr lang="en-US"/>
          </a:p>
        </p:txBody>
      </p:sp>
      <p:sp>
        <p:nvSpPr>
          <p:cNvPr id="5" name="Footer Placeholder 4">
            <a:extLst>
              <a:ext uri="{FF2B5EF4-FFF2-40B4-BE49-F238E27FC236}">
                <a16:creationId xmlns:a16="http://schemas.microsoft.com/office/drawing/2014/main" id="{84DA28B9-EDBD-497B-B093-D965D99B56C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DDBADC7-7FD1-43FF-9701-4E5B66DCAA62}"/>
              </a:ext>
            </a:extLst>
          </p:cNvPr>
          <p:cNvSpPr>
            <a:spLocks noGrp="1"/>
          </p:cNvSpPr>
          <p:nvPr>
            <p:ph type="sldNum" sz="quarter" idx="12"/>
          </p:nvPr>
        </p:nvSpPr>
        <p:spPr/>
        <p:txBody>
          <a:bodyPr/>
          <a:lstStyle/>
          <a:p>
            <a:fld id="{94C969A4-2280-462B-9C0D-4DEA7FD52F6D}" type="slidenum">
              <a:rPr lang="en-US" smtClean="0"/>
              <a:t>‹#›</a:t>
            </a:fld>
            <a:endParaRPr lang="en-US"/>
          </a:p>
        </p:txBody>
      </p:sp>
    </p:spTree>
    <p:extLst>
      <p:ext uri="{BB962C8B-B14F-4D97-AF65-F5344CB8AC3E}">
        <p14:creationId xmlns:p14="http://schemas.microsoft.com/office/powerpoint/2010/main" val="203695856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165C49-5586-4EDB-9A73-1BE283C19DA4}"/>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F3AE19E1-FCDD-4373-9942-A8021CCCED2F}"/>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FAC0539-8A73-4FAE-A570-07652D22A419}"/>
              </a:ext>
            </a:extLst>
          </p:cNvPr>
          <p:cNvSpPr>
            <a:spLocks noGrp="1"/>
          </p:cNvSpPr>
          <p:nvPr>
            <p:ph type="dt" sz="half" idx="10"/>
          </p:nvPr>
        </p:nvSpPr>
        <p:spPr/>
        <p:txBody>
          <a:bodyPr/>
          <a:lstStyle/>
          <a:p>
            <a:fld id="{DA4EC14D-F35D-47C0-8C3E-EC164352ADEA}" type="datetimeFigureOut">
              <a:rPr lang="en-US" smtClean="0"/>
              <a:t>2/3/2023</a:t>
            </a:fld>
            <a:endParaRPr lang="en-US"/>
          </a:p>
        </p:txBody>
      </p:sp>
      <p:sp>
        <p:nvSpPr>
          <p:cNvPr id="5" name="Footer Placeholder 4">
            <a:extLst>
              <a:ext uri="{FF2B5EF4-FFF2-40B4-BE49-F238E27FC236}">
                <a16:creationId xmlns:a16="http://schemas.microsoft.com/office/drawing/2014/main" id="{AB2B7251-27B1-49EB-82A4-031DD6FB6D5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5ADB1F6-5189-4178-AD00-3A9B75D78C19}"/>
              </a:ext>
            </a:extLst>
          </p:cNvPr>
          <p:cNvSpPr>
            <a:spLocks noGrp="1"/>
          </p:cNvSpPr>
          <p:nvPr>
            <p:ph type="sldNum" sz="quarter" idx="12"/>
          </p:nvPr>
        </p:nvSpPr>
        <p:spPr/>
        <p:txBody>
          <a:bodyPr/>
          <a:lstStyle/>
          <a:p>
            <a:fld id="{94C969A4-2280-462B-9C0D-4DEA7FD52F6D}" type="slidenum">
              <a:rPr lang="en-US" smtClean="0"/>
              <a:t>‹#›</a:t>
            </a:fld>
            <a:endParaRPr lang="en-US"/>
          </a:p>
        </p:txBody>
      </p:sp>
    </p:spTree>
    <p:extLst>
      <p:ext uri="{BB962C8B-B14F-4D97-AF65-F5344CB8AC3E}">
        <p14:creationId xmlns:p14="http://schemas.microsoft.com/office/powerpoint/2010/main" val="229201680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96AF5F56-93DB-4AF1-A88A-6100A8DD6C30}"/>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3DF3D617-B38C-4421-900F-2A44BE510875}"/>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BA904CA-B868-4DE7-9FBF-64866D4CA45C}"/>
              </a:ext>
            </a:extLst>
          </p:cNvPr>
          <p:cNvSpPr>
            <a:spLocks noGrp="1"/>
          </p:cNvSpPr>
          <p:nvPr>
            <p:ph type="dt" sz="half" idx="10"/>
          </p:nvPr>
        </p:nvSpPr>
        <p:spPr/>
        <p:txBody>
          <a:bodyPr/>
          <a:lstStyle/>
          <a:p>
            <a:fld id="{DA4EC14D-F35D-47C0-8C3E-EC164352ADEA}" type="datetimeFigureOut">
              <a:rPr lang="en-US" smtClean="0"/>
              <a:t>2/3/2023</a:t>
            </a:fld>
            <a:endParaRPr lang="en-US"/>
          </a:p>
        </p:txBody>
      </p:sp>
      <p:sp>
        <p:nvSpPr>
          <p:cNvPr id="5" name="Footer Placeholder 4">
            <a:extLst>
              <a:ext uri="{FF2B5EF4-FFF2-40B4-BE49-F238E27FC236}">
                <a16:creationId xmlns:a16="http://schemas.microsoft.com/office/drawing/2014/main" id="{A1B1DC1E-03ED-49D4-8911-A0D11BEC9D5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74E0512-886F-41E8-AE2B-23FA9A7A7FE4}"/>
              </a:ext>
            </a:extLst>
          </p:cNvPr>
          <p:cNvSpPr>
            <a:spLocks noGrp="1"/>
          </p:cNvSpPr>
          <p:nvPr>
            <p:ph type="sldNum" sz="quarter" idx="12"/>
          </p:nvPr>
        </p:nvSpPr>
        <p:spPr/>
        <p:txBody>
          <a:bodyPr/>
          <a:lstStyle/>
          <a:p>
            <a:fld id="{94C969A4-2280-462B-9C0D-4DEA7FD52F6D}" type="slidenum">
              <a:rPr lang="en-US" smtClean="0"/>
              <a:t>‹#›</a:t>
            </a:fld>
            <a:endParaRPr lang="en-US"/>
          </a:p>
        </p:txBody>
      </p:sp>
    </p:spTree>
    <p:extLst>
      <p:ext uri="{BB962C8B-B14F-4D97-AF65-F5344CB8AC3E}">
        <p14:creationId xmlns:p14="http://schemas.microsoft.com/office/powerpoint/2010/main" val="92908950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E42D98-6171-4B18-B57C-4C1D44E326B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6978230-21E0-4295-AD86-65242F824EE5}"/>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0E2DC37-5FB3-4A4D-9DCE-255924E764EF}"/>
              </a:ext>
            </a:extLst>
          </p:cNvPr>
          <p:cNvSpPr>
            <a:spLocks noGrp="1"/>
          </p:cNvSpPr>
          <p:nvPr>
            <p:ph type="dt" sz="half" idx="10"/>
          </p:nvPr>
        </p:nvSpPr>
        <p:spPr/>
        <p:txBody>
          <a:bodyPr/>
          <a:lstStyle/>
          <a:p>
            <a:fld id="{DA4EC14D-F35D-47C0-8C3E-EC164352ADEA}" type="datetimeFigureOut">
              <a:rPr lang="en-US" smtClean="0"/>
              <a:t>2/3/2023</a:t>
            </a:fld>
            <a:endParaRPr lang="en-US"/>
          </a:p>
        </p:txBody>
      </p:sp>
      <p:sp>
        <p:nvSpPr>
          <p:cNvPr id="5" name="Footer Placeholder 4">
            <a:extLst>
              <a:ext uri="{FF2B5EF4-FFF2-40B4-BE49-F238E27FC236}">
                <a16:creationId xmlns:a16="http://schemas.microsoft.com/office/drawing/2014/main" id="{04A3AD96-E871-4C31-A3A1-EEE6F50D1BC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AA0C5A8-5B63-4C78-8906-5124FDE0106E}"/>
              </a:ext>
            </a:extLst>
          </p:cNvPr>
          <p:cNvSpPr>
            <a:spLocks noGrp="1"/>
          </p:cNvSpPr>
          <p:nvPr>
            <p:ph type="sldNum" sz="quarter" idx="12"/>
          </p:nvPr>
        </p:nvSpPr>
        <p:spPr/>
        <p:txBody>
          <a:bodyPr/>
          <a:lstStyle/>
          <a:p>
            <a:fld id="{94C969A4-2280-462B-9C0D-4DEA7FD52F6D}" type="slidenum">
              <a:rPr lang="en-US" smtClean="0"/>
              <a:t>‹#›</a:t>
            </a:fld>
            <a:endParaRPr lang="en-US"/>
          </a:p>
        </p:txBody>
      </p:sp>
    </p:spTree>
    <p:extLst>
      <p:ext uri="{BB962C8B-B14F-4D97-AF65-F5344CB8AC3E}">
        <p14:creationId xmlns:p14="http://schemas.microsoft.com/office/powerpoint/2010/main" val="291939264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F17A3B-161D-4A9B-950A-694AAF6C0FB1}"/>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B5BB63CF-7835-484F-BAE9-5B24D5610E89}"/>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ECACFF0A-E571-40FB-A322-26408CCB6FF0}"/>
              </a:ext>
            </a:extLst>
          </p:cNvPr>
          <p:cNvSpPr>
            <a:spLocks noGrp="1"/>
          </p:cNvSpPr>
          <p:nvPr>
            <p:ph type="dt" sz="half" idx="10"/>
          </p:nvPr>
        </p:nvSpPr>
        <p:spPr/>
        <p:txBody>
          <a:bodyPr/>
          <a:lstStyle/>
          <a:p>
            <a:fld id="{DA4EC14D-F35D-47C0-8C3E-EC164352ADEA}" type="datetimeFigureOut">
              <a:rPr lang="en-US" smtClean="0"/>
              <a:t>2/3/2023</a:t>
            </a:fld>
            <a:endParaRPr lang="en-US"/>
          </a:p>
        </p:txBody>
      </p:sp>
      <p:sp>
        <p:nvSpPr>
          <p:cNvPr id="5" name="Footer Placeholder 4">
            <a:extLst>
              <a:ext uri="{FF2B5EF4-FFF2-40B4-BE49-F238E27FC236}">
                <a16:creationId xmlns:a16="http://schemas.microsoft.com/office/drawing/2014/main" id="{65730032-94F3-428E-B08C-F1C13F44267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11F880C-666C-43FF-8844-3F7BB20783F0}"/>
              </a:ext>
            </a:extLst>
          </p:cNvPr>
          <p:cNvSpPr>
            <a:spLocks noGrp="1"/>
          </p:cNvSpPr>
          <p:nvPr>
            <p:ph type="sldNum" sz="quarter" idx="12"/>
          </p:nvPr>
        </p:nvSpPr>
        <p:spPr/>
        <p:txBody>
          <a:bodyPr/>
          <a:lstStyle/>
          <a:p>
            <a:fld id="{94C969A4-2280-462B-9C0D-4DEA7FD52F6D}" type="slidenum">
              <a:rPr lang="en-US" smtClean="0"/>
              <a:t>‹#›</a:t>
            </a:fld>
            <a:endParaRPr lang="en-US"/>
          </a:p>
        </p:txBody>
      </p:sp>
    </p:spTree>
    <p:extLst>
      <p:ext uri="{BB962C8B-B14F-4D97-AF65-F5344CB8AC3E}">
        <p14:creationId xmlns:p14="http://schemas.microsoft.com/office/powerpoint/2010/main" val="76044863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26F7E4-3367-4E04-B2C9-D1BF22327CE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2EE1466-FEE0-4C70-869B-945E52490733}"/>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70E12F31-3018-4989-8F0B-52A5DA692620}"/>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1332D44A-7DF1-4DFE-BE11-A42783F47B74}"/>
              </a:ext>
            </a:extLst>
          </p:cNvPr>
          <p:cNvSpPr>
            <a:spLocks noGrp="1"/>
          </p:cNvSpPr>
          <p:nvPr>
            <p:ph type="dt" sz="half" idx="10"/>
          </p:nvPr>
        </p:nvSpPr>
        <p:spPr/>
        <p:txBody>
          <a:bodyPr/>
          <a:lstStyle/>
          <a:p>
            <a:fld id="{DA4EC14D-F35D-47C0-8C3E-EC164352ADEA}" type="datetimeFigureOut">
              <a:rPr lang="en-US" smtClean="0"/>
              <a:t>2/3/2023</a:t>
            </a:fld>
            <a:endParaRPr lang="en-US"/>
          </a:p>
        </p:txBody>
      </p:sp>
      <p:sp>
        <p:nvSpPr>
          <p:cNvPr id="6" name="Footer Placeholder 5">
            <a:extLst>
              <a:ext uri="{FF2B5EF4-FFF2-40B4-BE49-F238E27FC236}">
                <a16:creationId xmlns:a16="http://schemas.microsoft.com/office/drawing/2014/main" id="{889DFB64-E24E-4527-8FD7-8EA20ECAAD2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CC2C537-3569-4CC6-B3E4-67E4AE2AA956}"/>
              </a:ext>
            </a:extLst>
          </p:cNvPr>
          <p:cNvSpPr>
            <a:spLocks noGrp="1"/>
          </p:cNvSpPr>
          <p:nvPr>
            <p:ph type="sldNum" sz="quarter" idx="12"/>
          </p:nvPr>
        </p:nvSpPr>
        <p:spPr/>
        <p:txBody>
          <a:bodyPr/>
          <a:lstStyle/>
          <a:p>
            <a:fld id="{94C969A4-2280-462B-9C0D-4DEA7FD52F6D}" type="slidenum">
              <a:rPr lang="en-US" smtClean="0"/>
              <a:t>‹#›</a:t>
            </a:fld>
            <a:endParaRPr lang="en-US"/>
          </a:p>
        </p:txBody>
      </p:sp>
    </p:spTree>
    <p:extLst>
      <p:ext uri="{BB962C8B-B14F-4D97-AF65-F5344CB8AC3E}">
        <p14:creationId xmlns:p14="http://schemas.microsoft.com/office/powerpoint/2010/main" val="401500204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A78A93-77F2-42DA-ABA2-7FD1C7A44716}"/>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480DEFB3-E22E-43D5-93EE-E0F16A2AA51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3815A29F-18E8-4450-BCB5-30F63A2EEBF0}"/>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ED268E3B-F2A0-4631-90CB-4480DDF729B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C610A9B1-3BAC-46F1-836A-1188E5905B97}"/>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6605A0F0-C398-4822-9477-586D13CE76FA}"/>
              </a:ext>
            </a:extLst>
          </p:cNvPr>
          <p:cNvSpPr>
            <a:spLocks noGrp="1"/>
          </p:cNvSpPr>
          <p:nvPr>
            <p:ph type="dt" sz="half" idx="10"/>
          </p:nvPr>
        </p:nvSpPr>
        <p:spPr/>
        <p:txBody>
          <a:bodyPr/>
          <a:lstStyle/>
          <a:p>
            <a:fld id="{DA4EC14D-F35D-47C0-8C3E-EC164352ADEA}" type="datetimeFigureOut">
              <a:rPr lang="en-US" smtClean="0"/>
              <a:t>2/3/2023</a:t>
            </a:fld>
            <a:endParaRPr lang="en-US"/>
          </a:p>
        </p:txBody>
      </p:sp>
      <p:sp>
        <p:nvSpPr>
          <p:cNvPr id="8" name="Footer Placeholder 7">
            <a:extLst>
              <a:ext uri="{FF2B5EF4-FFF2-40B4-BE49-F238E27FC236}">
                <a16:creationId xmlns:a16="http://schemas.microsoft.com/office/drawing/2014/main" id="{3192B967-93D9-4489-8903-B658AAF5A759}"/>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C7543EF1-DAD3-4870-B191-967DF063CAFA}"/>
              </a:ext>
            </a:extLst>
          </p:cNvPr>
          <p:cNvSpPr>
            <a:spLocks noGrp="1"/>
          </p:cNvSpPr>
          <p:nvPr>
            <p:ph type="sldNum" sz="quarter" idx="12"/>
          </p:nvPr>
        </p:nvSpPr>
        <p:spPr/>
        <p:txBody>
          <a:bodyPr/>
          <a:lstStyle/>
          <a:p>
            <a:fld id="{94C969A4-2280-462B-9C0D-4DEA7FD52F6D}" type="slidenum">
              <a:rPr lang="en-US" smtClean="0"/>
              <a:t>‹#›</a:t>
            </a:fld>
            <a:endParaRPr lang="en-US"/>
          </a:p>
        </p:txBody>
      </p:sp>
    </p:spTree>
    <p:extLst>
      <p:ext uri="{BB962C8B-B14F-4D97-AF65-F5344CB8AC3E}">
        <p14:creationId xmlns:p14="http://schemas.microsoft.com/office/powerpoint/2010/main" val="203091719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B3CA8F-A3BA-4B81-907D-9BB005E24AC6}"/>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814732C0-707E-4F93-8DF4-D9216FA2CBAB}"/>
              </a:ext>
            </a:extLst>
          </p:cNvPr>
          <p:cNvSpPr>
            <a:spLocks noGrp="1"/>
          </p:cNvSpPr>
          <p:nvPr>
            <p:ph type="dt" sz="half" idx="10"/>
          </p:nvPr>
        </p:nvSpPr>
        <p:spPr/>
        <p:txBody>
          <a:bodyPr/>
          <a:lstStyle/>
          <a:p>
            <a:fld id="{DA4EC14D-F35D-47C0-8C3E-EC164352ADEA}" type="datetimeFigureOut">
              <a:rPr lang="en-US" smtClean="0"/>
              <a:t>2/3/2023</a:t>
            </a:fld>
            <a:endParaRPr lang="en-US"/>
          </a:p>
        </p:txBody>
      </p:sp>
      <p:sp>
        <p:nvSpPr>
          <p:cNvPr id="4" name="Footer Placeholder 3">
            <a:extLst>
              <a:ext uri="{FF2B5EF4-FFF2-40B4-BE49-F238E27FC236}">
                <a16:creationId xmlns:a16="http://schemas.microsoft.com/office/drawing/2014/main" id="{56738B92-D30E-4274-B598-00E62EB4FCED}"/>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AC887EB5-EB11-4EE8-A802-3092BA046C4A}"/>
              </a:ext>
            </a:extLst>
          </p:cNvPr>
          <p:cNvSpPr>
            <a:spLocks noGrp="1"/>
          </p:cNvSpPr>
          <p:nvPr>
            <p:ph type="sldNum" sz="quarter" idx="12"/>
          </p:nvPr>
        </p:nvSpPr>
        <p:spPr/>
        <p:txBody>
          <a:bodyPr/>
          <a:lstStyle/>
          <a:p>
            <a:fld id="{94C969A4-2280-462B-9C0D-4DEA7FD52F6D}" type="slidenum">
              <a:rPr lang="en-US" smtClean="0"/>
              <a:t>‹#›</a:t>
            </a:fld>
            <a:endParaRPr lang="en-US"/>
          </a:p>
        </p:txBody>
      </p:sp>
    </p:spTree>
    <p:extLst>
      <p:ext uri="{BB962C8B-B14F-4D97-AF65-F5344CB8AC3E}">
        <p14:creationId xmlns:p14="http://schemas.microsoft.com/office/powerpoint/2010/main" val="140322145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7A2755F-9FEE-4247-B6FB-DF8307883924}"/>
              </a:ext>
            </a:extLst>
          </p:cNvPr>
          <p:cNvSpPr>
            <a:spLocks noGrp="1"/>
          </p:cNvSpPr>
          <p:nvPr>
            <p:ph type="dt" sz="half" idx="10"/>
          </p:nvPr>
        </p:nvSpPr>
        <p:spPr/>
        <p:txBody>
          <a:bodyPr/>
          <a:lstStyle/>
          <a:p>
            <a:fld id="{DA4EC14D-F35D-47C0-8C3E-EC164352ADEA}" type="datetimeFigureOut">
              <a:rPr lang="en-US" smtClean="0"/>
              <a:t>2/3/2023</a:t>
            </a:fld>
            <a:endParaRPr lang="en-US"/>
          </a:p>
        </p:txBody>
      </p:sp>
      <p:sp>
        <p:nvSpPr>
          <p:cNvPr id="3" name="Footer Placeholder 2">
            <a:extLst>
              <a:ext uri="{FF2B5EF4-FFF2-40B4-BE49-F238E27FC236}">
                <a16:creationId xmlns:a16="http://schemas.microsoft.com/office/drawing/2014/main" id="{E35ED8D8-1EB3-4365-9FB7-124CC3D5CCFB}"/>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6852E651-26FE-4323-81CB-9B2D5603DE57}"/>
              </a:ext>
            </a:extLst>
          </p:cNvPr>
          <p:cNvSpPr>
            <a:spLocks noGrp="1"/>
          </p:cNvSpPr>
          <p:nvPr>
            <p:ph type="sldNum" sz="quarter" idx="12"/>
          </p:nvPr>
        </p:nvSpPr>
        <p:spPr/>
        <p:txBody>
          <a:bodyPr/>
          <a:lstStyle/>
          <a:p>
            <a:fld id="{94C969A4-2280-462B-9C0D-4DEA7FD52F6D}" type="slidenum">
              <a:rPr lang="en-US" smtClean="0"/>
              <a:t>‹#›</a:t>
            </a:fld>
            <a:endParaRPr lang="en-US"/>
          </a:p>
        </p:txBody>
      </p:sp>
    </p:spTree>
    <p:extLst>
      <p:ext uri="{BB962C8B-B14F-4D97-AF65-F5344CB8AC3E}">
        <p14:creationId xmlns:p14="http://schemas.microsoft.com/office/powerpoint/2010/main" val="307054314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5006A8-06F2-4C5A-83AF-2E8635E05B9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85324750-CDC5-44B2-AFF7-FD4396BA0FD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A8E6B21F-E79A-4643-9EC7-BF3255977D1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043D27C-A145-4AF6-B5CC-F11B7CE7AF66}"/>
              </a:ext>
            </a:extLst>
          </p:cNvPr>
          <p:cNvSpPr>
            <a:spLocks noGrp="1"/>
          </p:cNvSpPr>
          <p:nvPr>
            <p:ph type="dt" sz="half" idx="10"/>
          </p:nvPr>
        </p:nvSpPr>
        <p:spPr/>
        <p:txBody>
          <a:bodyPr/>
          <a:lstStyle/>
          <a:p>
            <a:fld id="{DA4EC14D-F35D-47C0-8C3E-EC164352ADEA}" type="datetimeFigureOut">
              <a:rPr lang="en-US" smtClean="0"/>
              <a:t>2/3/2023</a:t>
            </a:fld>
            <a:endParaRPr lang="en-US"/>
          </a:p>
        </p:txBody>
      </p:sp>
      <p:sp>
        <p:nvSpPr>
          <p:cNvPr id="6" name="Footer Placeholder 5">
            <a:extLst>
              <a:ext uri="{FF2B5EF4-FFF2-40B4-BE49-F238E27FC236}">
                <a16:creationId xmlns:a16="http://schemas.microsoft.com/office/drawing/2014/main" id="{8BC092BC-01C6-4019-A6BF-474E14164E0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0DA1398-8E6B-4F70-A0C8-A7EC8780D668}"/>
              </a:ext>
            </a:extLst>
          </p:cNvPr>
          <p:cNvSpPr>
            <a:spLocks noGrp="1"/>
          </p:cNvSpPr>
          <p:nvPr>
            <p:ph type="sldNum" sz="quarter" idx="12"/>
          </p:nvPr>
        </p:nvSpPr>
        <p:spPr/>
        <p:txBody>
          <a:bodyPr/>
          <a:lstStyle/>
          <a:p>
            <a:fld id="{94C969A4-2280-462B-9C0D-4DEA7FD52F6D}" type="slidenum">
              <a:rPr lang="en-US" smtClean="0"/>
              <a:t>‹#›</a:t>
            </a:fld>
            <a:endParaRPr lang="en-US"/>
          </a:p>
        </p:txBody>
      </p:sp>
    </p:spTree>
    <p:extLst>
      <p:ext uri="{BB962C8B-B14F-4D97-AF65-F5344CB8AC3E}">
        <p14:creationId xmlns:p14="http://schemas.microsoft.com/office/powerpoint/2010/main" val="232240816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3ADE88-50F5-407F-B64A-8F3AC8FEF4B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58F40210-2228-4D5F-922A-B219068CDB94}"/>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953F004F-37A1-47F9-AD68-294BCA4A6DC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2A848FB-8833-4975-949F-58F3B75F9C2B}"/>
              </a:ext>
            </a:extLst>
          </p:cNvPr>
          <p:cNvSpPr>
            <a:spLocks noGrp="1"/>
          </p:cNvSpPr>
          <p:nvPr>
            <p:ph type="dt" sz="half" idx="10"/>
          </p:nvPr>
        </p:nvSpPr>
        <p:spPr/>
        <p:txBody>
          <a:bodyPr/>
          <a:lstStyle/>
          <a:p>
            <a:fld id="{DA4EC14D-F35D-47C0-8C3E-EC164352ADEA}" type="datetimeFigureOut">
              <a:rPr lang="en-US" smtClean="0"/>
              <a:t>2/3/2023</a:t>
            </a:fld>
            <a:endParaRPr lang="en-US"/>
          </a:p>
        </p:txBody>
      </p:sp>
      <p:sp>
        <p:nvSpPr>
          <p:cNvPr id="6" name="Footer Placeholder 5">
            <a:extLst>
              <a:ext uri="{FF2B5EF4-FFF2-40B4-BE49-F238E27FC236}">
                <a16:creationId xmlns:a16="http://schemas.microsoft.com/office/drawing/2014/main" id="{A24E74C9-89F8-421B-97D6-42217A6046C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EDA8331-101D-4974-BDB8-D69816E2D424}"/>
              </a:ext>
            </a:extLst>
          </p:cNvPr>
          <p:cNvSpPr>
            <a:spLocks noGrp="1"/>
          </p:cNvSpPr>
          <p:nvPr>
            <p:ph type="sldNum" sz="quarter" idx="12"/>
          </p:nvPr>
        </p:nvSpPr>
        <p:spPr/>
        <p:txBody>
          <a:bodyPr/>
          <a:lstStyle/>
          <a:p>
            <a:fld id="{94C969A4-2280-462B-9C0D-4DEA7FD52F6D}" type="slidenum">
              <a:rPr lang="en-US" smtClean="0"/>
              <a:t>‹#›</a:t>
            </a:fld>
            <a:endParaRPr lang="en-US"/>
          </a:p>
        </p:txBody>
      </p:sp>
    </p:spTree>
    <p:extLst>
      <p:ext uri="{BB962C8B-B14F-4D97-AF65-F5344CB8AC3E}">
        <p14:creationId xmlns:p14="http://schemas.microsoft.com/office/powerpoint/2010/main" val="388186250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3E493E62-3C76-4127-9C8C-567193B2644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D99FE181-948A-4472-9CA5-269C753A287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338FBB2-704C-4521-92EB-C9D3DAB1749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A4EC14D-F35D-47C0-8C3E-EC164352ADEA}" type="datetimeFigureOut">
              <a:rPr lang="en-US" smtClean="0"/>
              <a:t>2/3/2023</a:t>
            </a:fld>
            <a:endParaRPr lang="en-US"/>
          </a:p>
        </p:txBody>
      </p:sp>
      <p:sp>
        <p:nvSpPr>
          <p:cNvPr id="5" name="Footer Placeholder 4">
            <a:extLst>
              <a:ext uri="{FF2B5EF4-FFF2-40B4-BE49-F238E27FC236}">
                <a16:creationId xmlns:a16="http://schemas.microsoft.com/office/drawing/2014/main" id="{1C0695E0-60A7-48C0-A313-390428E2138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CFB93B73-C0A9-4435-B4A1-3A718AB2F21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4C969A4-2280-462B-9C0D-4DEA7FD52F6D}" type="slidenum">
              <a:rPr lang="en-US" smtClean="0"/>
              <a:t>‹#›</a:t>
            </a:fld>
            <a:endParaRPr lang="en-US"/>
          </a:p>
        </p:txBody>
      </p:sp>
    </p:spTree>
    <p:extLst>
      <p:ext uri="{BB962C8B-B14F-4D97-AF65-F5344CB8AC3E}">
        <p14:creationId xmlns:p14="http://schemas.microsoft.com/office/powerpoint/2010/main" val="300933312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A01FAC32-0AE7-44C9-8E31-6C7C1A1FDB63}"/>
              </a:ext>
            </a:extLst>
          </p:cNvPr>
          <p:cNvPicPr>
            <a:picLocks noChangeAspect="1"/>
          </p:cNvPicPr>
          <p:nvPr/>
        </p:nvPicPr>
        <p:blipFill rotWithShape="1">
          <a:blip r:embed="rId3"/>
          <a:srcRect l="23883" t="18580" r="39856"/>
          <a:stretch/>
        </p:blipFill>
        <p:spPr>
          <a:xfrm>
            <a:off x="2953407" y="200734"/>
            <a:ext cx="5580993" cy="6657266"/>
          </a:xfrm>
          <a:prstGeom prst="rect">
            <a:avLst/>
          </a:prstGeom>
        </p:spPr>
      </p:pic>
    </p:spTree>
    <p:extLst>
      <p:ext uri="{BB962C8B-B14F-4D97-AF65-F5344CB8AC3E}">
        <p14:creationId xmlns:p14="http://schemas.microsoft.com/office/powerpoint/2010/main" val="144767988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E5229E13-3D08-5445-A39C-E4F20230AAC0}"/>
              </a:ext>
            </a:extLst>
          </p:cNvPr>
          <p:cNvSpPr/>
          <p:nvPr/>
        </p:nvSpPr>
        <p:spPr>
          <a:xfrm>
            <a:off x="-26342" y="0"/>
            <a:ext cx="12218342" cy="6858000"/>
          </a:xfrm>
          <a:prstGeom prst="rect">
            <a:avLst/>
          </a:prstGeom>
          <a:solidFill>
            <a:srgbClr val="3258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a:extLst>
              <a:ext uri="{FF2B5EF4-FFF2-40B4-BE49-F238E27FC236}">
                <a16:creationId xmlns:a16="http://schemas.microsoft.com/office/drawing/2014/main" id="{9CB9A177-A086-D24B-8E93-BC0A72966B61}"/>
              </a:ext>
            </a:extLst>
          </p:cNvPr>
          <p:cNvGrpSpPr/>
          <p:nvPr/>
        </p:nvGrpSpPr>
        <p:grpSpPr>
          <a:xfrm>
            <a:off x="-26342" y="0"/>
            <a:ext cx="12218342" cy="1396364"/>
            <a:chOff x="-26342" y="0"/>
            <a:chExt cx="12218342" cy="1396364"/>
          </a:xfrm>
        </p:grpSpPr>
        <p:pic>
          <p:nvPicPr>
            <p:cNvPr id="11" name="Picture 10" descr="Background pattern&#10;&#10;Description automatically generated">
              <a:extLst>
                <a:ext uri="{FF2B5EF4-FFF2-40B4-BE49-F238E27FC236}">
                  <a16:creationId xmlns:a16="http://schemas.microsoft.com/office/drawing/2014/main" id="{848FD46F-9FA9-6A42-A9E7-85DCAFF371A6}"/>
                </a:ext>
              </a:extLst>
            </p:cNvPr>
            <p:cNvPicPr>
              <a:picLocks noChangeAspect="1"/>
            </p:cNvPicPr>
            <p:nvPr/>
          </p:nvPicPr>
          <p:blipFill>
            <a:blip r:embed="rId3"/>
            <a:stretch>
              <a:fillRect/>
            </a:stretch>
          </p:blipFill>
          <p:spPr>
            <a:xfrm>
              <a:off x="-26342" y="0"/>
              <a:ext cx="263892" cy="1396364"/>
            </a:xfrm>
            <a:prstGeom prst="rect">
              <a:avLst/>
            </a:prstGeom>
          </p:spPr>
        </p:pic>
        <p:grpSp>
          <p:nvGrpSpPr>
            <p:cNvPr id="12" name="Group 11">
              <a:extLst>
                <a:ext uri="{FF2B5EF4-FFF2-40B4-BE49-F238E27FC236}">
                  <a16:creationId xmlns:a16="http://schemas.microsoft.com/office/drawing/2014/main" id="{853A7FA6-D363-CA43-B4E3-3B8AB8EE9F73}"/>
                </a:ext>
              </a:extLst>
            </p:cNvPr>
            <p:cNvGrpSpPr/>
            <p:nvPr/>
          </p:nvGrpSpPr>
          <p:grpSpPr>
            <a:xfrm>
              <a:off x="0" y="0"/>
              <a:ext cx="12192000" cy="1396364"/>
              <a:chOff x="0" y="2717403"/>
              <a:chExt cx="12192000" cy="1396364"/>
            </a:xfrm>
          </p:grpSpPr>
          <p:pic>
            <p:nvPicPr>
              <p:cNvPr id="13" name="Picture 12">
                <a:extLst>
                  <a:ext uri="{FF2B5EF4-FFF2-40B4-BE49-F238E27FC236}">
                    <a16:creationId xmlns:a16="http://schemas.microsoft.com/office/drawing/2014/main" id="{FFC2CB80-31BA-8749-A81D-A6B6398DAB9F}"/>
                  </a:ext>
                </a:extLst>
              </p:cNvPr>
              <p:cNvPicPr>
                <a:picLocks noChangeAspect="1"/>
              </p:cNvPicPr>
              <p:nvPr/>
            </p:nvPicPr>
            <p:blipFill>
              <a:blip r:embed="rId4"/>
              <a:stretch>
                <a:fillRect/>
              </a:stretch>
            </p:blipFill>
            <p:spPr>
              <a:xfrm>
                <a:off x="0" y="2717403"/>
                <a:ext cx="12192000" cy="1396364"/>
              </a:xfrm>
              <a:prstGeom prst="rect">
                <a:avLst/>
              </a:prstGeom>
            </p:spPr>
          </p:pic>
          <p:pic>
            <p:nvPicPr>
              <p:cNvPr id="14" name="Picture 13">
                <a:extLst>
                  <a:ext uri="{FF2B5EF4-FFF2-40B4-BE49-F238E27FC236}">
                    <a16:creationId xmlns:a16="http://schemas.microsoft.com/office/drawing/2014/main" id="{6D30AB9C-C80D-1749-BC49-9B8BCFBF8E26}"/>
                  </a:ext>
                </a:extLst>
              </p:cNvPr>
              <p:cNvPicPr>
                <a:picLocks noChangeAspect="1"/>
              </p:cNvPicPr>
              <p:nvPr/>
            </p:nvPicPr>
            <p:blipFill>
              <a:blip r:embed="rId5"/>
              <a:stretch>
                <a:fillRect/>
              </a:stretch>
            </p:blipFill>
            <p:spPr>
              <a:xfrm>
                <a:off x="10021713" y="3761046"/>
                <a:ext cx="1371600" cy="279400"/>
              </a:xfrm>
              <a:prstGeom prst="rect">
                <a:avLst/>
              </a:prstGeom>
            </p:spPr>
          </p:pic>
          <p:pic>
            <p:nvPicPr>
              <p:cNvPr id="15" name="Picture 14" descr="Background pattern&#10;&#10;Description automatically generated">
                <a:extLst>
                  <a:ext uri="{FF2B5EF4-FFF2-40B4-BE49-F238E27FC236}">
                    <a16:creationId xmlns:a16="http://schemas.microsoft.com/office/drawing/2014/main" id="{5FCBBFC9-E62C-0A4B-A296-4E5EA5702141}"/>
                  </a:ext>
                </a:extLst>
              </p:cNvPr>
              <p:cNvPicPr>
                <a:picLocks noChangeAspect="1"/>
              </p:cNvPicPr>
              <p:nvPr/>
            </p:nvPicPr>
            <p:blipFill>
              <a:blip r:embed="rId6"/>
              <a:stretch>
                <a:fillRect/>
              </a:stretch>
            </p:blipFill>
            <p:spPr>
              <a:xfrm>
                <a:off x="2911665" y="2938793"/>
                <a:ext cx="6311361" cy="965512"/>
              </a:xfrm>
              <a:prstGeom prst="rect">
                <a:avLst/>
              </a:prstGeom>
            </p:spPr>
          </p:pic>
        </p:grpSp>
      </p:grpSp>
      <p:cxnSp>
        <p:nvCxnSpPr>
          <p:cNvPr id="16" name="Straight Connector 15">
            <a:extLst>
              <a:ext uri="{FF2B5EF4-FFF2-40B4-BE49-F238E27FC236}">
                <a16:creationId xmlns:a16="http://schemas.microsoft.com/office/drawing/2014/main" id="{28A16535-33AC-E041-A3B6-738DCD6F5719}"/>
              </a:ext>
            </a:extLst>
          </p:cNvPr>
          <p:cNvCxnSpPr>
            <a:cxnSpLocks/>
          </p:cNvCxnSpPr>
          <p:nvPr/>
        </p:nvCxnSpPr>
        <p:spPr>
          <a:xfrm>
            <a:off x="0" y="1396364"/>
            <a:ext cx="12192000" cy="0"/>
          </a:xfrm>
          <a:prstGeom prst="line">
            <a:avLst/>
          </a:prstGeom>
          <a:ln w="25400">
            <a:solidFill>
              <a:srgbClr val="315970"/>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DCBB4652-095E-409B-9DDC-F059C118C3C3}"/>
              </a:ext>
            </a:extLst>
          </p:cNvPr>
          <p:cNvSpPr>
            <a:spLocks noGrp="1"/>
          </p:cNvSpPr>
          <p:nvPr>
            <p:ph idx="1"/>
          </p:nvPr>
        </p:nvSpPr>
        <p:spPr>
          <a:xfrm>
            <a:off x="423333" y="1639879"/>
            <a:ext cx="10828020" cy="4996731"/>
          </a:xfrm>
        </p:spPr>
        <p:txBody>
          <a:bodyPr>
            <a:normAutofit/>
          </a:bodyPr>
          <a:lstStyle/>
          <a:p>
            <a:pPr marL="457200" lvl="1" indent="-457200"/>
            <a:r>
              <a:rPr lang="en-US" sz="2800" dirty="0">
                <a:solidFill>
                  <a:schemeClr val="bg1"/>
                </a:solidFill>
              </a:rPr>
              <a:t>How to get good actionable data in the system? (</a:t>
            </a:r>
            <a:r>
              <a:rPr lang="en-US" sz="2800" dirty="0" err="1">
                <a:solidFill>
                  <a:schemeClr val="bg1"/>
                </a:solidFill>
              </a:rPr>
              <a:t>Moitshepi</a:t>
            </a:r>
            <a:r>
              <a:rPr lang="en-US" sz="2800" dirty="0">
                <a:solidFill>
                  <a:schemeClr val="bg1"/>
                </a:solidFill>
              </a:rPr>
              <a:t>, Young1ove)</a:t>
            </a:r>
          </a:p>
          <a:p>
            <a:pPr marL="457200" lvl="1" indent="-457200"/>
            <a:endParaRPr lang="en-US" sz="2800" dirty="0">
              <a:solidFill>
                <a:schemeClr val="bg1"/>
              </a:solidFill>
            </a:endParaRPr>
          </a:p>
          <a:p>
            <a:pPr marL="457200" lvl="1" indent="-457200"/>
            <a:r>
              <a:rPr lang="en-US" sz="2800" dirty="0">
                <a:solidFill>
                  <a:schemeClr val="bg1"/>
                </a:solidFill>
              </a:rPr>
              <a:t>Move from external monitoring to improving govt’s own data collection </a:t>
            </a:r>
          </a:p>
          <a:p>
            <a:pPr marL="457200" lvl="1" indent="-457200"/>
            <a:endParaRPr lang="en-US" sz="2800" dirty="0">
              <a:solidFill>
                <a:schemeClr val="bg1"/>
              </a:solidFill>
            </a:endParaRPr>
          </a:p>
          <a:p>
            <a:pPr marL="457200" lvl="1" indent="-457200"/>
            <a:r>
              <a:rPr lang="en-US" sz="2800" dirty="0">
                <a:solidFill>
                  <a:schemeClr val="bg1"/>
                </a:solidFill>
              </a:rPr>
              <a:t>Developing shared questions with the govt – helping to build data systems to answer their questions (Nan, Last Mile Health)</a:t>
            </a:r>
          </a:p>
          <a:p>
            <a:pPr marL="0" lvl="1" indent="0">
              <a:buNone/>
            </a:pPr>
            <a:endParaRPr lang="en-US" sz="2800" dirty="0">
              <a:solidFill>
                <a:schemeClr val="bg1"/>
              </a:solidFill>
            </a:endParaRPr>
          </a:p>
          <a:p>
            <a:pPr marL="457200" lvl="1" indent="-457200"/>
            <a:r>
              <a:rPr lang="en-US" sz="2800" dirty="0">
                <a:solidFill>
                  <a:schemeClr val="bg1"/>
                </a:solidFill>
              </a:rPr>
              <a:t>Capacity building and data review meetings at national and local levels</a:t>
            </a:r>
            <a:endParaRPr lang="en-US" sz="2400" dirty="0">
              <a:solidFill>
                <a:schemeClr val="bg1"/>
              </a:solidFill>
            </a:endParaRPr>
          </a:p>
          <a:p>
            <a:pPr marL="0" lvl="1" indent="0">
              <a:buNone/>
            </a:pPr>
            <a:endParaRPr lang="en-US" sz="2800" dirty="0">
              <a:solidFill>
                <a:schemeClr val="bg1"/>
              </a:solidFill>
            </a:endParaRPr>
          </a:p>
          <a:p>
            <a:pPr marL="0" lvl="1" indent="0">
              <a:buNone/>
            </a:pPr>
            <a:endParaRPr lang="en-US" sz="2800" dirty="0">
              <a:solidFill>
                <a:schemeClr val="bg1"/>
              </a:solidFill>
            </a:endParaRPr>
          </a:p>
          <a:p>
            <a:pPr marL="0" lvl="1" indent="0">
              <a:buNone/>
            </a:pPr>
            <a:endParaRPr lang="en-US" sz="2800" dirty="0">
              <a:solidFill>
                <a:schemeClr val="bg1"/>
              </a:solidFill>
            </a:endParaRPr>
          </a:p>
        </p:txBody>
      </p:sp>
      <p:sp>
        <p:nvSpPr>
          <p:cNvPr id="17" name="Subtitle 19">
            <a:extLst>
              <a:ext uri="{FF2B5EF4-FFF2-40B4-BE49-F238E27FC236}">
                <a16:creationId xmlns:a16="http://schemas.microsoft.com/office/drawing/2014/main" id="{98653E63-A644-42B0-8793-7CD0A60C212D}"/>
              </a:ext>
            </a:extLst>
          </p:cNvPr>
          <p:cNvSpPr txBox="1">
            <a:spLocks/>
          </p:cNvSpPr>
          <p:nvPr/>
        </p:nvSpPr>
        <p:spPr>
          <a:xfrm>
            <a:off x="423333" y="243508"/>
            <a:ext cx="9768882" cy="1097397"/>
          </a:xfrm>
          <a:prstGeom prst="rect">
            <a:avLst/>
          </a:prstGeom>
        </p:spPr>
        <p:txBody>
          <a:bodyPr vert="horz" lIns="91440" tIns="45720" rIns="91440" bIns="45720" rtlCol="0" anchor="b">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spcBef>
                <a:spcPts val="400"/>
              </a:spcBef>
              <a:spcAft>
                <a:spcPts val="600"/>
              </a:spcAft>
            </a:pPr>
            <a:r>
              <a:rPr lang="en-US" sz="3600" dirty="0"/>
              <a:t>M&amp;E of institutionalization: Building monitoring systems</a:t>
            </a:r>
          </a:p>
        </p:txBody>
      </p:sp>
    </p:spTree>
    <p:extLst>
      <p:ext uri="{BB962C8B-B14F-4D97-AF65-F5344CB8AC3E}">
        <p14:creationId xmlns:p14="http://schemas.microsoft.com/office/powerpoint/2010/main" val="15132880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E5229E13-3D08-5445-A39C-E4F20230AAC0}"/>
              </a:ext>
            </a:extLst>
          </p:cNvPr>
          <p:cNvSpPr/>
          <p:nvPr/>
        </p:nvSpPr>
        <p:spPr>
          <a:xfrm>
            <a:off x="-26342" y="0"/>
            <a:ext cx="12218342" cy="6858000"/>
          </a:xfrm>
          <a:prstGeom prst="rect">
            <a:avLst/>
          </a:prstGeom>
          <a:solidFill>
            <a:srgbClr val="3258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a:extLst>
              <a:ext uri="{FF2B5EF4-FFF2-40B4-BE49-F238E27FC236}">
                <a16:creationId xmlns:a16="http://schemas.microsoft.com/office/drawing/2014/main" id="{9CB9A177-A086-D24B-8E93-BC0A72966B61}"/>
              </a:ext>
            </a:extLst>
          </p:cNvPr>
          <p:cNvGrpSpPr/>
          <p:nvPr/>
        </p:nvGrpSpPr>
        <p:grpSpPr>
          <a:xfrm>
            <a:off x="-26342" y="0"/>
            <a:ext cx="12218342" cy="1396364"/>
            <a:chOff x="-26342" y="0"/>
            <a:chExt cx="12218342" cy="1396364"/>
          </a:xfrm>
        </p:grpSpPr>
        <p:pic>
          <p:nvPicPr>
            <p:cNvPr id="11" name="Picture 10" descr="Background pattern&#10;&#10;Description automatically generated">
              <a:extLst>
                <a:ext uri="{FF2B5EF4-FFF2-40B4-BE49-F238E27FC236}">
                  <a16:creationId xmlns:a16="http://schemas.microsoft.com/office/drawing/2014/main" id="{848FD46F-9FA9-6A42-A9E7-85DCAFF371A6}"/>
                </a:ext>
              </a:extLst>
            </p:cNvPr>
            <p:cNvPicPr>
              <a:picLocks noChangeAspect="1"/>
            </p:cNvPicPr>
            <p:nvPr/>
          </p:nvPicPr>
          <p:blipFill>
            <a:blip r:embed="rId3"/>
            <a:stretch>
              <a:fillRect/>
            </a:stretch>
          </p:blipFill>
          <p:spPr>
            <a:xfrm>
              <a:off x="-26342" y="0"/>
              <a:ext cx="263892" cy="1396364"/>
            </a:xfrm>
            <a:prstGeom prst="rect">
              <a:avLst/>
            </a:prstGeom>
          </p:spPr>
        </p:pic>
        <p:grpSp>
          <p:nvGrpSpPr>
            <p:cNvPr id="12" name="Group 11">
              <a:extLst>
                <a:ext uri="{FF2B5EF4-FFF2-40B4-BE49-F238E27FC236}">
                  <a16:creationId xmlns:a16="http://schemas.microsoft.com/office/drawing/2014/main" id="{853A7FA6-D363-CA43-B4E3-3B8AB8EE9F73}"/>
                </a:ext>
              </a:extLst>
            </p:cNvPr>
            <p:cNvGrpSpPr/>
            <p:nvPr/>
          </p:nvGrpSpPr>
          <p:grpSpPr>
            <a:xfrm>
              <a:off x="0" y="0"/>
              <a:ext cx="12192000" cy="1396364"/>
              <a:chOff x="0" y="2717403"/>
              <a:chExt cx="12192000" cy="1396364"/>
            </a:xfrm>
          </p:grpSpPr>
          <p:pic>
            <p:nvPicPr>
              <p:cNvPr id="13" name="Picture 12">
                <a:extLst>
                  <a:ext uri="{FF2B5EF4-FFF2-40B4-BE49-F238E27FC236}">
                    <a16:creationId xmlns:a16="http://schemas.microsoft.com/office/drawing/2014/main" id="{FFC2CB80-31BA-8749-A81D-A6B6398DAB9F}"/>
                  </a:ext>
                </a:extLst>
              </p:cNvPr>
              <p:cNvPicPr>
                <a:picLocks noChangeAspect="1"/>
              </p:cNvPicPr>
              <p:nvPr/>
            </p:nvPicPr>
            <p:blipFill>
              <a:blip r:embed="rId4"/>
              <a:stretch>
                <a:fillRect/>
              </a:stretch>
            </p:blipFill>
            <p:spPr>
              <a:xfrm>
                <a:off x="0" y="2717403"/>
                <a:ext cx="12192000" cy="1396364"/>
              </a:xfrm>
              <a:prstGeom prst="rect">
                <a:avLst/>
              </a:prstGeom>
            </p:spPr>
          </p:pic>
          <p:pic>
            <p:nvPicPr>
              <p:cNvPr id="14" name="Picture 13">
                <a:extLst>
                  <a:ext uri="{FF2B5EF4-FFF2-40B4-BE49-F238E27FC236}">
                    <a16:creationId xmlns:a16="http://schemas.microsoft.com/office/drawing/2014/main" id="{6D30AB9C-C80D-1749-BC49-9B8BCFBF8E26}"/>
                  </a:ext>
                </a:extLst>
              </p:cNvPr>
              <p:cNvPicPr>
                <a:picLocks noChangeAspect="1"/>
              </p:cNvPicPr>
              <p:nvPr/>
            </p:nvPicPr>
            <p:blipFill>
              <a:blip r:embed="rId5"/>
              <a:stretch>
                <a:fillRect/>
              </a:stretch>
            </p:blipFill>
            <p:spPr>
              <a:xfrm>
                <a:off x="10021713" y="3761046"/>
                <a:ext cx="1371600" cy="279400"/>
              </a:xfrm>
              <a:prstGeom prst="rect">
                <a:avLst/>
              </a:prstGeom>
            </p:spPr>
          </p:pic>
          <p:pic>
            <p:nvPicPr>
              <p:cNvPr id="15" name="Picture 14" descr="Background pattern&#10;&#10;Description automatically generated">
                <a:extLst>
                  <a:ext uri="{FF2B5EF4-FFF2-40B4-BE49-F238E27FC236}">
                    <a16:creationId xmlns:a16="http://schemas.microsoft.com/office/drawing/2014/main" id="{5FCBBFC9-E62C-0A4B-A296-4E5EA5702141}"/>
                  </a:ext>
                </a:extLst>
              </p:cNvPr>
              <p:cNvPicPr>
                <a:picLocks noChangeAspect="1"/>
              </p:cNvPicPr>
              <p:nvPr/>
            </p:nvPicPr>
            <p:blipFill>
              <a:blip r:embed="rId6"/>
              <a:stretch>
                <a:fillRect/>
              </a:stretch>
            </p:blipFill>
            <p:spPr>
              <a:xfrm>
                <a:off x="2911665" y="2938793"/>
                <a:ext cx="6311361" cy="965512"/>
              </a:xfrm>
              <a:prstGeom prst="rect">
                <a:avLst/>
              </a:prstGeom>
            </p:spPr>
          </p:pic>
        </p:grpSp>
      </p:grpSp>
      <p:cxnSp>
        <p:nvCxnSpPr>
          <p:cNvPr id="16" name="Straight Connector 15">
            <a:extLst>
              <a:ext uri="{FF2B5EF4-FFF2-40B4-BE49-F238E27FC236}">
                <a16:creationId xmlns:a16="http://schemas.microsoft.com/office/drawing/2014/main" id="{28A16535-33AC-E041-A3B6-738DCD6F5719}"/>
              </a:ext>
            </a:extLst>
          </p:cNvPr>
          <p:cNvCxnSpPr>
            <a:cxnSpLocks/>
          </p:cNvCxnSpPr>
          <p:nvPr/>
        </p:nvCxnSpPr>
        <p:spPr>
          <a:xfrm>
            <a:off x="0" y="1396364"/>
            <a:ext cx="12192000" cy="0"/>
          </a:xfrm>
          <a:prstGeom prst="line">
            <a:avLst/>
          </a:prstGeom>
          <a:ln w="25400">
            <a:solidFill>
              <a:srgbClr val="315970"/>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DCBB4652-095E-409B-9DDC-F059C118C3C3}"/>
              </a:ext>
            </a:extLst>
          </p:cNvPr>
          <p:cNvSpPr>
            <a:spLocks noGrp="1"/>
          </p:cNvSpPr>
          <p:nvPr>
            <p:ph idx="1"/>
          </p:nvPr>
        </p:nvSpPr>
        <p:spPr>
          <a:xfrm>
            <a:off x="423333" y="1639879"/>
            <a:ext cx="10828020" cy="4996731"/>
          </a:xfrm>
        </p:spPr>
        <p:txBody>
          <a:bodyPr>
            <a:normAutofit/>
          </a:bodyPr>
          <a:lstStyle/>
          <a:p>
            <a:pPr marL="457200" lvl="1" indent="-457200"/>
            <a:endParaRPr lang="en-US" sz="2800" dirty="0">
              <a:solidFill>
                <a:schemeClr val="bg1"/>
              </a:solidFill>
            </a:endParaRPr>
          </a:p>
          <a:p>
            <a:pPr marL="0" lvl="1" indent="0">
              <a:buNone/>
            </a:pPr>
            <a:endParaRPr lang="en-US" sz="2800" dirty="0">
              <a:solidFill>
                <a:schemeClr val="bg1"/>
              </a:solidFill>
            </a:endParaRPr>
          </a:p>
          <a:p>
            <a:pPr marL="0" lvl="1" indent="0">
              <a:buNone/>
            </a:pPr>
            <a:endParaRPr lang="en-US" sz="2800" dirty="0">
              <a:solidFill>
                <a:schemeClr val="bg1"/>
              </a:solidFill>
            </a:endParaRPr>
          </a:p>
          <a:p>
            <a:pPr marL="0" lvl="1" indent="0">
              <a:buNone/>
            </a:pPr>
            <a:endParaRPr lang="en-US" sz="2800" dirty="0">
              <a:solidFill>
                <a:schemeClr val="bg1"/>
              </a:solidFill>
            </a:endParaRPr>
          </a:p>
        </p:txBody>
      </p:sp>
      <p:sp>
        <p:nvSpPr>
          <p:cNvPr id="17" name="Subtitle 19">
            <a:extLst>
              <a:ext uri="{FF2B5EF4-FFF2-40B4-BE49-F238E27FC236}">
                <a16:creationId xmlns:a16="http://schemas.microsoft.com/office/drawing/2014/main" id="{98653E63-A644-42B0-8793-7CD0A60C212D}"/>
              </a:ext>
            </a:extLst>
          </p:cNvPr>
          <p:cNvSpPr txBox="1">
            <a:spLocks/>
          </p:cNvSpPr>
          <p:nvPr/>
        </p:nvSpPr>
        <p:spPr>
          <a:xfrm>
            <a:off x="423333" y="243508"/>
            <a:ext cx="9768882" cy="1097397"/>
          </a:xfrm>
          <a:prstGeom prst="rect">
            <a:avLst/>
          </a:prstGeom>
        </p:spPr>
        <p:txBody>
          <a:bodyPr vert="horz" lIns="91440" tIns="45720" rIns="91440" bIns="45720" rtlCol="0" anchor="b">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spcBef>
                <a:spcPts val="400"/>
              </a:spcBef>
              <a:spcAft>
                <a:spcPts val="600"/>
              </a:spcAft>
            </a:pPr>
            <a:r>
              <a:rPr lang="en-US" sz="3600" dirty="0"/>
              <a:t>M&amp;E of institutionalization: Building evaluation partnerships</a:t>
            </a:r>
          </a:p>
        </p:txBody>
      </p:sp>
      <p:sp>
        <p:nvSpPr>
          <p:cNvPr id="18" name="Content Placeholder 2">
            <a:extLst>
              <a:ext uri="{FF2B5EF4-FFF2-40B4-BE49-F238E27FC236}">
                <a16:creationId xmlns:a16="http://schemas.microsoft.com/office/drawing/2014/main" id="{991754D2-3718-49EE-B70C-FF238E621C13}"/>
              </a:ext>
            </a:extLst>
          </p:cNvPr>
          <p:cNvSpPr txBox="1">
            <a:spLocks/>
          </p:cNvSpPr>
          <p:nvPr/>
        </p:nvSpPr>
        <p:spPr>
          <a:xfrm>
            <a:off x="575733" y="1792279"/>
            <a:ext cx="10828020" cy="4996731"/>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lvl="1" indent="-457200"/>
            <a:r>
              <a:rPr lang="en-US" sz="2800" dirty="0">
                <a:solidFill>
                  <a:schemeClr val="bg1"/>
                </a:solidFill>
              </a:rPr>
              <a:t>Many govt’s don’t have formal program evaluation units</a:t>
            </a:r>
          </a:p>
          <a:p>
            <a:pPr marL="457200" lvl="1" indent="-457200"/>
            <a:endParaRPr lang="en-US" sz="2800" dirty="0">
              <a:solidFill>
                <a:schemeClr val="bg1"/>
              </a:solidFill>
            </a:endParaRPr>
          </a:p>
          <a:p>
            <a:pPr marL="457200" lvl="1" indent="-457200"/>
            <a:r>
              <a:rPr lang="en-US" sz="2800" dirty="0">
                <a:solidFill>
                  <a:schemeClr val="bg1"/>
                </a:solidFill>
              </a:rPr>
              <a:t>Intermediary NGOs leveraged their networks with domestic and int’l academic institutions and consultants </a:t>
            </a:r>
          </a:p>
          <a:p>
            <a:pPr marL="0" lvl="1" indent="0">
              <a:buFont typeface="Arial" panose="020B0604020202020204" pitchFamily="34" charset="0"/>
              <a:buNone/>
            </a:pPr>
            <a:endParaRPr lang="en-US" sz="2800" dirty="0">
              <a:solidFill>
                <a:schemeClr val="bg1"/>
              </a:solidFill>
            </a:endParaRPr>
          </a:p>
          <a:p>
            <a:pPr marL="0" lvl="1" indent="0">
              <a:buFont typeface="Arial" panose="020B0604020202020204" pitchFamily="34" charset="0"/>
              <a:buNone/>
            </a:pPr>
            <a:endParaRPr lang="en-US" sz="2800" dirty="0">
              <a:solidFill>
                <a:schemeClr val="bg1"/>
              </a:solidFill>
            </a:endParaRPr>
          </a:p>
        </p:txBody>
      </p:sp>
    </p:spTree>
    <p:extLst>
      <p:ext uri="{BB962C8B-B14F-4D97-AF65-F5344CB8AC3E}">
        <p14:creationId xmlns:p14="http://schemas.microsoft.com/office/powerpoint/2010/main" val="367233886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E5229E13-3D08-5445-A39C-E4F20230AAC0}"/>
              </a:ext>
            </a:extLst>
          </p:cNvPr>
          <p:cNvSpPr/>
          <p:nvPr/>
        </p:nvSpPr>
        <p:spPr>
          <a:xfrm>
            <a:off x="-26342" y="0"/>
            <a:ext cx="12218342" cy="6858000"/>
          </a:xfrm>
          <a:prstGeom prst="rect">
            <a:avLst/>
          </a:prstGeom>
          <a:solidFill>
            <a:srgbClr val="3258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a:extLst>
              <a:ext uri="{FF2B5EF4-FFF2-40B4-BE49-F238E27FC236}">
                <a16:creationId xmlns:a16="http://schemas.microsoft.com/office/drawing/2014/main" id="{9CB9A177-A086-D24B-8E93-BC0A72966B61}"/>
              </a:ext>
            </a:extLst>
          </p:cNvPr>
          <p:cNvGrpSpPr/>
          <p:nvPr/>
        </p:nvGrpSpPr>
        <p:grpSpPr>
          <a:xfrm>
            <a:off x="-26342" y="0"/>
            <a:ext cx="12218342" cy="1396364"/>
            <a:chOff x="-26342" y="0"/>
            <a:chExt cx="12218342" cy="1396364"/>
          </a:xfrm>
        </p:grpSpPr>
        <p:pic>
          <p:nvPicPr>
            <p:cNvPr id="11" name="Picture 10" descr="Background pattern&#10;&#10;Description automatically generated">
              <a:extLst>
                <a:ext uri="{FF2B5EF4-FFF2-40B4-BE49-F238E27FC236}">
                  <a16:creationId xmlns:a16="http://schemas.microsoft.com/office/drawing/2014/main" id="{848FD46F-9FA9-6A42-A9E7-85DCAFF371A6}"/>
                </a:ext>
              </a:extLst>
            </p:cNvPr>
            <p:cNvPicPr>
              <a:picLocks noChangeAspect="1"/>
            </p:cNvPicPr>
            <p:nvPr/>
          </p:nvPicPr>
          <p:blipFill>
            <a:blip r:embed="rId3"/>
            <a:stretch>
              <a:fillRect/>
            </a:stretch>
          </p:blipFill>
          <p:spPr>
            <a:xfrm>
              <a:off x="-26342" y="0"/>
              <a:ext cx="263892" cy="1396364"/>
            </a:xfrm>
            <a:prstGeom prst="rect">
              <a:avLst/>
            </a:prstGeom>
          </p:spPr>
        </p:pic>
        <p:grpSp>
          <p:nvGrpSpPr>
            <p:cNvPr id="12" name="Group 11">
              <a:extLst>
                <a:ext uri="{FF2B5EF4-FFF2-40B4-BE49-F238E27FC236}">
                  <a16:creationId xmlns:a16="http://schemas.microsoft.com/office/drawing/2014/main" id="{853A7FA6-D363-CA43-B4E3-3B8AB8EE9F73}"/>
                </a:ext>
              </a:extLst>
            </p:cNvPr>
            <p:cNvGrpSpPr/>
            <p:nvPr/>
          </p:nvGrpSpPr>
          <p:grpSpPr>
            <a:xfrm>
              <a:off x="0" y="0"/>
              <a:ext cx="12192000" cy="1396364"/>
              <a:chOff x="0" y="2717403"/>
              <a:chExt cx="12192000" cy="1396364"/>
            </a:xfrm>
          </p:grpSpPr>
          <p:pic>
            <p:nvPicPr>
              <p:cNvPr id="13" name="Picture 12">
                <a:extLst>
                  <a:ext uri="{FF2B5EF4-FFF2-40B4-BE49-F238E27FC236}">
                    <a16:creationId xmlns:a16="http://schemas.microsoft.com/office/drawing/2014/main" id="{FFC2CB80-31BA-8749-A81D-A6B6398DAB9F}"/>
                  </a:ext>
                </a:extLst>
              </p:cNvPr>
              <p:cNvPicPr>
                <a:picLocks noChangeAspect="1"/>
              </p:cNvPicPr>
              <p:nvPr/>
            </p:nvPicPr>
            <p:blipFill>
              <a:blip r:embed="rId4"/>
              <a:stretch>
                <a:fillRect/>
              </a:stretch>
            </p:blipFill>
            <p:spPr>
              <a:xfrm>
                <a:off x="0" y="2717403"/>
                <a:ext cx="12192000" cy="1396364"/>
              </a:xfrm>
              <a:prstGeom prst="rect">
                <a:avLst/>
              </a:prstGeom>
            </p:spPr>
          </p:pic>
          <p:pic>
            <p:nvPicPr>
              <p:cNvPr id="14" name="Picture 13">
                <a:extLst>
                  <a:ext uri="{FF2B5EF4-FFF2-40B4-BE49-F238E27FC236}">
                    <a16:creationId xmlns:a16="http://schemas.microsoft.com/office/drawing/2014/main" id="{6D30AB9C-C80D-1749-BC49-9B8BCFBF8E26}"/>
                  </a:ext>
                </a:extLst>
              </p:cNvPr>
              <p:cNvPicPr>
                <a:picLocks noChangeAspect="1"/>
              </p:cNvPicPr>
              <p:nvPr/>
            </p:nvPicPr>
            <p:blipFill>
              <a:blip r:embed="rId5"/>
              <a:stretch>
                <a:fillRect/>
              </a:stretch>
            </p:blipFill>
            <p:spPr>
              <a:xfrm>
                <a:off x="10021713" y="3761046"/>
                <a:ext cx="1371600" cy="279400"/>
              </a:xfrm>
              <a:prstGeom prst="rect">
                <a:avLst/>
              </a:prstGeom>
            </p:spPr>
          </p:pic>
          <p:pic>
            <p:nvPicPr>
              <p:cNvPr id="15" name="Picture 14" descr="Background pattern&#10;&#10;Description automatically generated">
                <a:extLst>
                  <a:ext uri="{FF2B5EF4-FFF2-40B4-BE49-F238E27FC236}">
                    <a16:creationId xmlns:a16="http://schemas.microsoft.com/office/drawing/2014/main" id="{5FCBBFC9-E62C-0A4B-A296-4E5EA5702141}"/>
                  </a:ext>
                </a:extLst>
              </p:cNvPr>
              <p:cNvPicPr>
                <a:picLocks noChangeAspect="1"/>
              </p:cNvPicPr>
              <p:nvPr/>
            </p:nvPicPr>
            <p:blipFill>
              <a:blip r:embed="rId6"/>
              <a:stretch>
                <a:fillRect/>
              </a:stretch>
            </p:blipFill>
            <p:spPr>
              <a:xfrm>
                <a:off x="2911665" y="2938793"/>
                <a:ext cx="6311361" cy="965512"/>
              </a:xfrm>
              <a:prstGeom prst="rect">
                <a:avLst/>
              </a:prstGeom>
            </p:spPr>
          </p:pic>
        </p:grpSp>
      </p:grpSp>
      <p:cxnSp>
        <p:nvCxnSpPr>
          <p:cNvPr id="16" name="Straight Connector 15">
            <a:extLst>
              <a:ext uri="{FF2B5EF4-FFF2-40B4-BE49-F238E27FC236}">
                <a16:creationId xmlns:a16="http://schemas.microsoft.com/office/drawing/2014/main" id="{28A16535-33AC-E041-A3B6-738DCD6F5719}"/>
              </a:ext>
            </a:extLst>
          </p:cNvPr>
          <p:cNvCxnSpPr>
            <a:cxnSpLocks/>
          </p:cNvCxnSpPr>
          <p:nvPr/>
        </p:nvCxnSpPr>
        <p:spPr>
          <a:xfrm>
            <a:off x="0" y="1396364"/>
            <a:ext cx="12192000" cy="0"/>
          </a:xfrm>
          <a:prstGeom prst="line">
            <a:avLst/>
          </a:prstGeom>
          <a:ln w="25400">
            <a:solidFill>
              <a:srgbClr val="315970"/>
            </a:solidFill>
          </a:ln>
        </p:spPr>
        <p:style>
          <a:lnRef idx="1">
            <a:schemeClr val="accent1"/>
          </a:lnRef>
          <a:fillRef idx="0">
            <a:schemeClr val="accent1"/>
          </a:fillRef>
          <a:effectRef idx="0">
            <a:schemeClr val="accent1"/>
          </a:effectRef>
          <a:fontRef idx="minor">
            <a:schemeClr val="tx1"/>
          </a:fontRef>
        </p:style>
      </p:cxnSp>
      <p:sp>
        <p:nvSpPr>
          <p:cNvPr id="17" name="Subtitle 19">
            <a:extLst>
              <a:ext uri="{FF2B5EF4-FFF2-40B4-BE49-F238E27FC236}">
                <a16:creationId xmlns:a16="http://schemas.microsoft.com/office/drawing/2014/main" id="{98653E63-A644-42B0-8793-7CD0A60C212D}"/>
              </a:ext>
            </a:extLst>
          </p:cNvPr>
          <p:cNvSpPr txBox="1">
            <a:spLocks/>
          </p:cNvSpPr>
          <p:nvPr/>
        </p:nvSpPr>
        <p:spPr>
          <a:xfrm>
            <a:off x="423333" y="243508"/>
            <a:ext cx="9768882" cy="1097397"/>
          </a:xfrm>
          <a:prstGeom prst="rect">
            <a:avLst/>
          </a:prstGeom>
        </p:spPr>
        <p:txBody>
          <a:bodyPr vert="horz" lIns="91440" tIns="45720" rIns="91440" bIns="45720" rtlCol="0" anchor="b">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spcBef>
                <a:spcPts val="400"/>
              </a:spcBef>
              <a:spcAft>
                <a:spcPts val="600"/>
              </a:spcAft>
            </a:pPr>
            <a:r>
              <a:rPr lang="en-US" sz="3600" dirty="0"/>
              <a:t>M&amp;E of institutionalization: Considering both hard and soft elements </a:t>
            </a:r>
          </a:p>
        </p:txBody>
      </p:sp>
      <p:sp>
        <p:nvSpPr>
          <p:cNvPr id="18" name="Content Placeholder 2">
            <a:extLst>
              <a:ext uri="{FF2B5EF4-FFF2-40B4-BE49-F238E27FC236}">
                <a16:creationId xmlns:a16="http://schemas.microsoft.com/office/drawing/2014/main" id="{B235B48D-1A96-4B96-904B-57C7723AA0C3}"/>
              </a:ext>
            </a:extLst>
          </p:cNvPr>
          <p:cNvSpPr txBox="1">
            <a:spLocks/>
          </p:cNvSpPr>
          <p:nvPr/>
        </p:nvSpPr>
        <p:spPr>
          <a:xfrm>
            <a:off x="423332" y="1639880"/>
            <a:ext cx="11223235" cy="4974612"/>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lvl="1" indent="-457200"/>
            <a:r>
              <a:rPr lang="en-US" sz="2800" dirty="0">
                <a:solidFill>
                  <a:schemeClr val="bg1"/>
                </a:solidFill>
              </a:rPr>
              <a:t>Additional signals of serious gov’t commitment </a:t>
            </a:r>
          </a:p>
          <a:p>
            <a:pPr marL="914400" lvl="2" indent="-457200"/>
            <a:r>
              <a:rPr lang="en-US" sz="2400" dirty="0">
                <a:solidFill>
                  <a:schemeClr val="bg1"/>
                </a:solidFill>
              </a:rPr>
              <a:t>Are breadth skills measured in the national exam? (Educate!)</a:t>
            </a:r>
          </a:p>
          <a:p>
            <a:pPr marL="457200" lvl="1" indent="-457200"/>
            <a:endParaRPr lang="en-US" sz="2800" dirty="0">
              <a:solidFill>
                <a:schemeClr val="bg1"/>
              </a:solidFill>
            </a:endParaRPr>
          </a:p>
          <a:p>
            <a:pPr marL="457200" lvl="1" indent="-457200"/>
            <a:r>
              <a:rPr lang="en-US" sz="2800" dirty="0">
                <a:solidFill>
                  <a:schemeClr val="bg1"/>
                </a:solidFill>
              </a:rPr>
              <a:t>Are there champions in the system advocating for the program? </a:t>
            </a:r>
          </a:p>
          <a:p>
            <a:pPr marL="457200" lvl="1" indent="-457200"/>
            <a:endParaRPr lang="en-US" sz="2800" dirty="0">
              <a:solidFill>
                <a:schemeClr val="bg1"/>
              </a:solidFill>
            </a:endParaRPr>
          </a:p>
          <a:p>
            <a:pPr marL="457200" lvl="1" indent="-457200"/>
            <a:r>
              <a:rPr lang="en-US" sz="2800" dirty="0">
                <a:solidFill>
                  <a:schemeClr val="bg1"/>
                </a:solidFill>
              </a:rPr>
              <a:t>Motivation and energy of frontline deliverers?  Are they seeing the change? </a:t>
            </a:r>
          </a:p>
        </p:txBody>
      </p:sp>
    </p:spTree>
    <p:extLst>
      <p:ext uri="{BB962C8B-B14F-4D97-AF65-F5344CB8AC3E}">
        <p14:creationId xmlns:p14="http://schemas.microsoft.com/office/powerpoint/2010/main" val="260340908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E5229E13-3D08-5445-A39C-E4F20230AAC0}"/>
              </a:ext>
            </a:extLst>
          </p:cNvPr>
          <p:cNvSpPr/>
          <p:nvPr/>
        </p:nvSpPr>
        <p:spPr>
          <a:xfrm>
            <a:off x="-26342" y="0"/>
            <a:ext cx="12218342" cy="6858000"/>
          </a:xfrm>
          <a:prstGeom prst="rect">
            <a:avLst/>
          </a:prstGeom>
          <a:solidFill>
            <a:srgbClr val="3258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0" name="Group 9">
            <a:extLst>
              <a:ext uri="{FF2B5EF4-FFF2-40B4-BE49-F238E27FC236}">
                <a16:creationId xmlns:a16="http://schemas.microsoft.com/office/drawing/2014/main" id="{9CB9A177-A086-D24B-8E93-BC0A72966B61}"/>
              </a:ext>
            </a:extLst>
          </p:cNvPr>
          <p:cNvGrpSpPr/>
          <p:nvPr/>
        </p:nvGrpSpPr>
        <p:grpSpPr>
          <a:xfrm>
            <a:off x="-26342" y="0"/>
            <a:ext cx="12218342" cy="1396364"/>
            <a:chOff x="-26342" y="0"/>
            <a:chExt cx="12218342" cy="1396364"/>
          </a:xfrm>
        </p:grpSpPr>
        <p:pic>
          <p:nvPicPr>
            <p:cNvPr id="11" name="Picture 10" descr="Background pattern&#10;&#10;Description automatically generated">
              <a:extLst>
                <a:ext uri="{FF2B5EF4-FFF2-40B4-BE49-F238E27FC236}">
                  <a16:creationId xmlns:a16="http://schemas.microsoft.com/office/drawing/2014/main" id="{848FD46F-9FA9-6A42-A9E7-85DCAFF371A6}"/>
                </a:ext>
              </a:extLst>
            </p:cNvPr>
            <p:cNvPicPr>
              <a:picLocks noChangeAspect="1"/>
            </p:cNvPicPr>
            <p:nvPr/>
          </p:nvPicPr>
          <p:blipFill>
            <a:blip r:embed="rId3"/>
            <a:stretch>
              <a:fillRect/>
            </a:stretch>
          </p:blipFill>
          <p:spPr>
            <a:xfrm>
              <a:off x="-26342" y="0"/>
              <a:ext cx="263892" cy="1396364"/>
            </a:xfrm>
            <a:prstGeom prst="rect">
              <a:avLst/>
            </a:prstGeom>
          </p:spPr>
        </p:pic>
        <p:grpSp>
          <p:nvGrpSpPr>
            <p:cNvPr id="12" name="Group 11">
              <a:extLst>
                <a:ext uri="{FF2B5EF4-FFF2-40B4-BE49-F238E27FC236}">
                  <a16:creationId xmlns:a16="http://schemas.microsoft.com/office/drawing/2014/main" id="{853A7FA6-D363-CA43-B4E3-3B8AB8EE9F73}"/>
                </a:ext>
              </a:extLst>
            </p:cNvPr>
            <p:cNvGrpSpPr/>
            <p:nvPr/>
          </p:nvGrpSpPr>
          <p:grpSpPr>
            <a:xfrm>
              <a:off x="0" y="0"/>
              <a:ext cx="12192000" cy="1396364"/>
              <a:chOff x="0" y="2717403"/>
              <a:chExt cx="12192000" cy="1396364"/>
            </a:xfrm>
          </p:grpSpPr>
          <p:pic>
            <p:nvPicPr>
              <p:cNvPr id="13" name="Picture 12">
                <a:extLst>
                  <a:ext uri="{FF2B5EF4-FFF2-40B4-BE49-F238E27FC236}">
                    <a16:creationId xmlns:a16="http://schemas.microsoft.com/office/drawing/2014/main" id="{FFC2CB80-31BA-8749-A81D-A6B6398DAB9F}"/>
                  </a:ext>
                </a:extLst>
              </p:cNvPr>
              <p:cNvPicPr>
                <a:picLocks noChangeAspect="1"/>
              </p:cNvPicPr>
              <p:nvPr/>
            </p:nvPicPr>
            <p:blipFill>
              <a:blip r:embed="rId4"/>
              <a:stretch>
                <a:fillRect/>
              </a:stretch>
            </p:blipFill>
            <p:spPr>
              <a:xfrm>
                <a:off x="0" y="2717403"/>
                <a:ext cx="12192000" cy="1396364"/>
              </a:xfrm>
              <a:prstGeom prst="rect">
                <a:avLst/>
              </a:prstGeom>
            </p:spPr>
          </p:pic>
          <p:pic>
            <p:nvPicPr>
              <p:cNvPr id="14" name="Picture 13">
                <a:extLst>
                  <a:ext uri="{FF2B5EF4-FFF2-40B4-BE49-F238E27FC236}">
                    <a16:creationId xmlns:a16="http://schemas.microsoft.com/office/drawing/2014/main" id="{6D30AB9C-C80D-1749-BC49-9B8BCFBF8E26}"/>
                  </a:ext>
                </a:extLst>
              </p:cNvPr>
              <p:cNvPicPr>
                <a:picLocks noChangeAspect="1"/>
              </p:cNvPicPr>
              <p:nvPr/>
            </p:nvPicPr>
            <p:blipFill>
              <a:blip r:embed="rId5"/>
              <a:stretch>
                <a:fillRect/>
              </a:stretch>
            </p:blipFill>
            <p:spPr>
              <a:xfrm>
                <a:off x="10021713" y="3761046"/>
                <a:ext cx="1371600" cy="279400"/>
              </a:xfrm>
              <a:prstGeom prst="rect">
                <a:avLst/>
              </a:prstGeom>
            </p:spPr>
          </p:pic>
          <p:pic>
            <p:nvPicPr>
              <p:cNvPr id="15" name="Picture 14" descr="Background pattern&#10;&#10;Description automatically generated">
                <a:extLst>
                  <a:ext uri="{FF2B5EF4-FFF2-40B4-BE49-F238E27FC236}">
                    <a16:creationId xmlns:a16="http://schemas.microsoft.com/office/drawing/2014/main" id="{5FCBBFC9-E62C-0A4B-A296-4E5EA5702141}"/>
                  </a:ext>
                </a:extLst>
              </p:cNvPr>
              <p:cNvPicPr>
                <a:picLocks noChangeAspect="1"/>
              </p:cNvPicPr>
              <p:nvPr/>
            </p:nvPicPr>
            <p:blipFill>
              <a:blip r:embed="rId6"/>
              <a:stretch>
                <a:fillRect/>
              </a:stretch>
            </p:blipFill>
            <p:spPr>
              <a:xfrm>
                <a:off x="2911665" y="2938793"/>
                <a:ext cx="6311361" cy="965512"/>
              </a:xfrm>
              <a:prstGeom prst="rect">
                <a:avLst/>
              </a:prstGeom>
            </p:spPr>
          </p:pic>
        </p:grpSp>
      </p:grpSp>
      <p:cxnSp>
        <p:nvCxnSpPr>
          <p:cNvPr id="16" name="Straight Connector 15">
            <a:extLst>
              <a:ext uri="{FF2B5EF4-FFF2-40B4-BE49-F238E27FC236}">
                <a16:creationId xmlns:a16="http://schemas.microsoft.com/office/drawing/2014/main" id="{28A16535-33AC-E041-A3B6-738DCD6F5719}"/>
              </a:ext>
            </a:extLst>
          </p:cNvPr>
          <p:cNvCxnSpPr>
            <a:cxnSpLocks/>
          </p:cNvCxnSpPr>
          <p:nvPr/>
        </p:nvCxnSpPr>
        <p:spPr>
          <a:xfrm>
            <a:off x="0" y="1396364"/>
            <a:ext cx="12192000" cy="0"/>
          </a:xfrm>
          <a:prstGeom prst="line">
            <a:avLst/>
          </a:prstGeom>
          <a:ln w="25400">
            <a:solidFill>
              <a:srgbClr val="315970"/>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DCBB4652-095E-409B-9DDC-F059C118C3C3}"/>
              </a:ext>
            </a:extLst>
          </p:cNvPr>
          <p:cNvSpPr>
            <a:spLocks noGrp="1"/>
          </p:cNvSpPr>
          <p:nvPr>
            <p:ph idx="1"/>
          </p:nvPr>
        </p:nvSpPr>
        <p:spPr>
          <a:xfrm>
            <a:off x="423332" y="1639880"/>
            <a:ext cx="11223235" cy="4974612"/>
          </a:xfrm>
        </p:spPr>
        <p:txBody>
          <a:bodyPr>
            <a:normAutofit/>
          </a:bodyPr>
          <a:lstStyle/>
          <a:p>
            <a:pPr marL="457200" lvl="1" indent="-457200"/>
            <a:r>
              <a:rPr lang="en-US" sz="2800" dirty="0">
                <a:solidFill>
                  <a:schemeClr val="bg1"/>
                </a:solidFill>
              </a:rPr>
              <a:t>Support in design, implementation, and M&amp;E</a:t>
            </a:r>
          </a:p>
          <a:p>
            <a:pPr marL="0" lvl="1" indent="0">
              <a:buNone/>
            </a:pPr>
            <a:endParaRPr lang="en-US" sz="2800" dirty="0">
              <a:solidFill>
                <a:schemeClr val="bg1"/>
              </a:solidFill>
            </a:endParaRPr>
          </a:p>
          <a:p>
            <a:pPr marL="457200" lvl="1" indent="-457200"/>
            <a:r>
              <a:rPr lang="en-US" sz="2800" dirty="0">
                <a:solidFill>
                  <a:schemeClr val="bg1"/>
                </a:solidFill>
              </a:rPr>
              <a:t>And roles upstream and downstream, including building coalitions</a:t>
            </a:r>
          </a:p>
          <a:p>
            <a:pPr marL="914400" lvl="2" indent="-457200"/>
            <a:r>
              <a:rPr lang="en-US" sz="2400" dirty="0">
                <a:solidFill>
                  <a:schemeClr val="bg1"/>
                </a:solidFill>
              </a:rPr>
              <a:t>Gov’t: Access, trust, relationships</a:t>
            </a:r>
          </a:p>
          <a:p>
            <a:pPr marL="914400" lvl="2" indent="-457200"/>
            <a:r>
              <a:rPr lang="en-US" sz="2400" dirty="0">
                <a:solidFill>
                  <a:schemeClr val="bg1"/>
                </a:solidFill>
              </a:rPr>
              <a:t>As well as donors, civil society, researchers</a:t>
            </a:r>
          </a:p>
          <a:p>
            <a:pPr marL="457200" lvl="1" indent="-457200"/>
            <a:endParaRPr lang="en-US" sz="2800" dirty="0">
              <a:solidFill>
                <a:schemeClr val="bg1"/>
              </a:solidFill>
            </a:endParaRPr>
          </a:p>
          <a:p>
            <a:pPr marL="457200" lvl="1" indent="-457200"/>
            <a:r>
              <a:rPr lang="en-US" sz="2800" dirty="0">
                <a:solidFill>
                  <a:schemeClr val="bg1"/>
                </a:solidFill>
              </a:rPr>
              <a:t>Innovating through direct implementation -- Learning plots to adapt and prototype, refine </a:t>
            </a:r>
          </a:p>
          <a:p>
            <a:pPr marL="457200" lvl="1" indent="-457200"/>
            <a:endParaRPr lang="en-US" sz="2800" dirty="0">
              <a:solidFill>
                <a:schemeClr val="bg1"/>
              </a:solidFill>
            </a:endParaRPr>
          </a:p>
          <a:p>
            <a:pPr marL="457200" lvl="1" indent="-457200"/>
            <a:r>
              <a:rPr lang="en-US" sz="2800" dirty="0">
                <a:solidFill>
                  <a:schemeClr val="bg1"/>
                </a:solidFill>
              </a:rPr>
              <a:t>Role of flexible v. projectized funding</a:t>
            </a:r>
          </a:p>
          <a:p>
            <a:pPr marL="457200" lvl="1" indent="-457200"/>
            <a:endParaRPr lang="en-US" sz="2800" dirty="0">
              <a:solidFill>
                <a:schemeClr val="bg1"/>
              </a:solidFill>
            </a:endParaRPr>
          </a:p>
        </p:txBody>
      </p:sp>
      <p:sp>
        <p:nvSpPr>
          <p:cNvPr id="17" name="Subtitle 19">
            <a:extLst>
              <a:ext uri="{FF2B5EF4-FFF2-40B4-BE49-F238E27FC236}">
                <a16:creationId xmlns:a16="http://schemas.microsoft.com/office/drawing/2014/main" id="{98653E63-A644-42B0-8793-7CD0A60C212D}"/>
              </a:ext>
            </a:extLst>
          </p:cNvPr>
          <p:cNvSpPr txBox="1">
            <a:spLocks/>
          </p:cNvSpPr>
          <p:nvPr/>
        </p:nvSpPr>
        <p:spPr>
          <a:xfrm>
            <a:off x="423333" y="243508"/>
            <a:ext cx="9438401" cy="1097397"/>
          </a:xfrm>
          <a:prstGeom prst="rect">
            <a:avLst/>
          </a:prstGeom>
        </p:spPr>
        <p:txBody>
          <a:bodyPr vert="horz" lIns="91440" tIns="45720" rIns="91440" bIns="45720" rtlCol="0" anchor="b">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spcBef>
                <a:spcPts val="400"/>
              </a:spcBef>
              <a:spcAft>
                <a:spcPts val="600"/>
              </a:spcAft>
            </a:pPr>
            <a:r>
              <a:rPr lang="en-US" sz="3600" dirty="0"/>
              <a:t>Prompts further reflections of role of “intermediary orgs” in institutionalization</a:t>
            </a:r>
          </a:p>
        </p:txBody>
      </p:sp>
    </p:spTree>
    <p:extLst>
      <p:ext uri="{BB962C8B-B14F-4D97-AF65-F5344CB8AC3E}">
        <p14:creationId xmlns:p14="http://schemas.microsoft.com/office/powerpoint/2010/main" val="24209980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E5229E13-3D08-5445-A39C-E4F20230AAC0}"/>
              </a:ext>
            </a:extLst>
          </p:cNvPr>
          <p:cNvSpPr/>
          <p:nvPr/>
        </p:nvSpPr>
        <p:spPr>
          <a:xfrm>
            <a:off x="-26342" y="0"/>
            <a:ext cx="12218342" cy="6858000"/>
          </a:xfrm>
          <a:prstGeom prst="rect">
            <a:avLst/>
          </a:prstGeom>
          <a:solidFill>
            <a:srgbClr val="3258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a:extLst>
              <a:ext uri="{FF2B5EF4-FFF2-40B4-BE49-F238E27FC236}">
                <a16:creationId xmlns:a16="http://schemas.microsoft.com/office/drawing/2014/main" id="{9CB9A177-A086-D24B-8E93-BC0A72966B61}"/>
              </a:ext>
            </a:extLst>
          </p:cNvPr>
          <p:cNvGrpSpPr/>
          <p:nvPr/>
        </p:nvGrpSpPr>
        <p:grpSpPr>
          <a:xfrm>
            <a:off x="-26342" y="0"/>
            <a:ext cx="12218342" cy="1396364"/>
            <a:chOff x="-26342" y="0"/>
            <a:chExt cx="12218342" cy="1396364"/>
          </a:xfrm>
        </p:grpSpPr>
        <p:pic>
          <p:nvPicPr>
            <p:cNvPr id="11" name="Picture 10" descr="Background pattern&#10;&#10;Description automatically generated">
              <a:extLst>
                <a:ext uri="{FF2B5EF4-FFF2-40B4-BE49-F238E27FC236}">
                  <a16:creationId xmlns:a16="http://schemas.microsoft.com/office/drawing/2014/main" id="{848FD46F-9FA9-6A42-A9E7-85DCAFF371A6}"/>
                </a:ext>
              </a:extLst>
            </p:cNvPr>
            <p:cNvPicPr>
              <a:picLocks noChangeAspect="1"/>
            </p:cNvPicPr>
            <p:nvPr/>
          </p:nvPicPr>
          <p:blipFill>
            <a:blip r:embed="rId3"/>
            <a:stretch>
              <a:fillRect/>
            </a:stretch>
          </p:blipFill>
          <p:spPr>
            <a:xfrm>
              <a:off x="-26342" y="0"/>
              <a:ext cx="263892" cy="1396364"/>
            </a:xfrm>
            <a:prstGeom prst="rect">
              <a:avLst/>
            </a:prstGeom>
          </p:spPr>
        </p:pic>
        <p:grpSp>
          <p:nvGrpSpPr>
            <p:cNvPr id="12" name="Group 11">
              <a:extLst>
                <a:ext uri="{FF2B5EF4-FFF2-40B4-BE49-F238E27FC236}">
                  <a16:creationId xmlns:a16="http://schemas.microsoft.com/office/drawing/2014/main" id="{853A7FA6-D363-CA43-B4E3-3B8AB8EE9F73}"/>
                </a:ext>
              </a:extLst>
            </p:cNvPr>
            <p:cNvGrpSpPr/>
            <p:nvPr/>
          </p:nvGrpSpPr>
          <p:grpSpPr>
            <a:xfrm>
              <a:off x="0" y="0"/>
              <a:ext cx="12192000" cy="1396364"/>
              <a:chOff x="0" y="2717403"/>
              <a:chExt cx="12192000" cy="1396364"/>
            </a:xfrm>
          </p:grpSpPr>
          <p:pic>
            <p:nvPicPr>
              <p:cNvPr id="13" name="Picture 12">
                <a:extLst>
                  <a:ext uri="{FF2B5EF4-FFF2-40B4-BE49-F238E27FC236}">
                    <a16:creationId xmlns:a16="http://schemas.microsoft.com/office/drawing/2014/main" id="{FFC2CB80-31BA-8749-A81D-A6B6398DAB9F}"/>
                  </a:ext>
                </a:extLst>
              </p:cNvPr>
              <p:cNvPicPr>
                <a:picLocks noChangeAspect="1"/>
              </p:cNvPicPr>
              <p:nvPr/>
            </p:nvPicPr>
            <p:blipFill>
              <a:blip r:embed="rId4"/>
              <a:stretch>
                <a:fillRect/>
              </a:stretch>
            </p:blipFill>
            <p:spPr>
              <a:xfrm>
                <a:off x="0" y="2717403"/>
                <a:ext cx="12192000" cy="1396364"/>
              </a:xfrm>
              <a:prstGeom prst="rect">
                <a:avLst/>
              </a:prstGeom>
            </p:spPr>
          </p:pic>
          <p:pic>
            <p:nvPicPr>
              <p:cNvPr id="14" name="Picture 13">
                <a:extLst>
                  <a:ext uri="{FF2B5EF4-FFF2-40B4-BE49-F238E27FC236}">
                    <a16:creationId xmlns:a16="http://schemas.microsoft.com/office/drawing/2014/main" id="{6D30AB9C-C80D-1749-BC49-9B8BCFBF8E26}"/>
                  </a:ext>
                </a:extLst>
              </p:cNvPr>
              <p:cNvPicPr>
                <a:picLocks noChangeAspect="1"/>
              </p:cNvPicPr>
              <p:nvPr/>
            </p:nvPicPr>
            <p:blipFill>
              <a:blip r:embed="rId5"/>
              <a:stretch>
                <a:fillRect/>
              </a:stretch>
            </p:blipFill>
            <p:spPr>
              <a:xfrm>
                <a:off x="10021713" y="3761046"/>
                <a:ext cx="1371600" cy="279400"/>
              </a:xfrm>
              <a:prstGeom prst="rect">
                <a:avLst/>
              </a:prstGeom>
            </p:spPr>
          </p:pic>
          <p:pic>
            <p:nvPicPr>
              <p:cNvPr id="15" name="Picture 14" descr="Background pattern&#10;&#10;Description automatically generated">
                <a:extLst>
                  <a:ext uri="{FF2B5EF4-FFF2-40B4-BE49-F238E27FC236}">
                    <a16:creationId xmlns:a16="http://schemas.microsoft.com/office/drawing/2014/main" id="{5FCBBFC9-E62C-0A4B-A296-4E5EA5702141}"/>
                  </a:ext>
                </a:extLst>
              </p:cNvPr>
              <p:cNvPicPr>
                <a:picLocks noChangeAspect="1"/>
              </p:cNvPicPr>
              <p:nvPr/>
            </p:nvPicPr>
            <p:blipFill>
              <a:blip r:embed="rId6"/>
              <a:stretch>
                <a:fillRect/>
              </a:stretch>
            </p:blipFill>
            <p:spPr>
              <a:xfrm>
                <a:off x="2911665" y="2938793"/>
                <a:ext cx="6311361" cy="965512"/>
              </a:xfrm>
              <a:prstGeom prst="rect">
                <a:avLst/>
              </a:prstGeom>
            </p:spPr>
          </p:pic>
        </p:grpSp>
      </p:grpSp>
      <p:cxnSp>
        <p:nvCxnSpPr>
          <p:cNvPr id="16" name="Straight Connector 15">
            <a:extLst>
              <a:ext uri="{FF2B5EF4-FFF2-40B4-BE49-F238E27FC236}">
                <a16:creationId xmlns:a16="http://schemas.microsoft.com/office/drawing/2014/main" id="{28A16535-33AC-E041-A3B6-738DCD6F5719}"/>
              </a:ext>
            </a:extLst>
          </p:cNvPr>
          <p:cNvCxnSpPr>
            <a:cxnSpLocks/>
          </p:cNvCxnSpPr>
          <p:nvPr/>
        </p:nvCxnSpPr>
        <p:spPr>
          <a:xfrm>
            <a:off x="0" y="1396364"/>
            <a:ext cx="12192000" cy="0"/>
          </a:xfrm>
          <a:prstGeom prst="line">
            <a:avLst/>
          </a:prstGeom>
          <a:ln w="25400">
            <a:solidFill>
              <a:srgbClr val="315970"/>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DCBB4652-095E-409B-9DDC-F059C118C3C3}"/>
              </a:ext>
            </a:extLst>
          </p:cNvPr>
          <p:cNvSpPr>
            <a:spLocks noGrp="1"/>
          </p:cNvSpPr>
          <p:nvPr>
            <p:ph idx="1"/>
          </p:nvPr>
        </p:nvSpPr>
        <p:spPr>
          <a:xfrm>
            <a:off x="423333" y="1639879"/>
            <a:ext cx="10828020" cy="4996731"/>
          </a:xfrm>
        </p:spPr>
        <p:txBody>
          <a:bodyPr>
            <a:normAutofit/>
          </a:bodyPr>
          <a:lstStyle/>
          <a:p>
            <a:pPr marL="457200" lvl="1" indent="-457200"/>
            <a:r>
              <a:rPr lang="en-US" sz="2800" dirty="0">
                <a:solidFill>
                  <a:schemeClr val="bg1"/>
                </a:solidFill>
              </a:rPr>
              <a:t>Outcomes (e.g., changes in learning, health)</a:t>
            </a:r>
          </a:p>
          <a:p>
            <a:pPr marL="0" lvl="1" indent="0">
              <a:buNone/>
            </a:pPr>
            <a:endParaRPr lang="en-US" sz="2800" dirty="0">
              <a:solidFill>
                <a:schemeClr val="bg1"/>
              </a:solidFill>
            </a:endParaRPr>
          </a:p>
          <a:p>
            <a:pPr marL="457200" lvl="1" indent="-457200"/>
            <a:r>
              <a:rPr lang="en-US" sz="2800" dirty="0">
                <a:solidFill>
                  <a:schemeClr val="bg1"/>
                </a:solidFill>
              </a:rPr>
              <a:t>Reach and equity</a:t>
            </a:r>
          </a:p>
          <a:p>
            <a:pPr marL="0" lvl="1" indent="0">
              <a:buNone/>
            </a:pPr>
            <a:endParaRPr lang="en-US" sz="2800" dirty="0">
              <a:solidFill>
                <a:schemeClr val="bg1"/>
              </a:solidFill>
            </a:endParaRPr>
          </a:p>
          <a:p>
            <a:pPr marL="457200" lvl="1" indent="-457200"/>
            <a:r>
              <a:rPr lang="en-US" sz="2800" dirty="0">
                <a:solidFill>
                  <a:schemeClr val="bg1"/>
                </a:solidFill>
              </a:rPr>
              <a:t>Efficiency and cost</a:t>
            </a:r>
          </a:p>
          <a:p>
            <a:pPr marL="0" lvl="1" indent="0">
              <a:buNone/>
            </a:pPr>
            <a:endParaRPr lang="en-US" sz="2800" dirty="0">
              <a:solidFill>
                <a:schemeClr val="bg1"/>
              </a:solidFill>
            </a:endParaRPr>
          </a:p>
          <a:p>
            <a:pPr marL="457200" lvl="1" indent="-457200"/>
            <a:r>
              <a:rPr lang="en-US" sz="2800" dirty="0">
                <a:solidFill>
                  <a:schemeClr val="bg1"/>
                </a:solidFill>
              </a:rPr>
              <a:t>“Fidelity” to key mechanisms of original model </a:t>
            </a:r>
          </a:p>
        </p:txBody>
      </p:sp>
      <p:sp>
        <p:nvSpPr>
          <p:cNvPr id="17" name="Subtitle 19">
            <a:extLst>
              <a:ext uri="{FF2B5EF4-FFF2-40B4-BE49-F238E27FC236}">
                <a16:creationId xmlns:a16="http://schemas.microsoft.com/office/drawing/2014/main" id="{98653E63-A644-42B0-8793-7CD0A60C212D}"/>
              </a:ext>
            </a:extLst>
          </p:cNvPr>
          <p:cNvSpPr txBox="1">
            <a:spLocks/>
          </p:cNvSpPr>
          <p:nvPr/>
        </p:nvSpPr>
        <p:spPr>
          <a:xfrm>
            <a:off x="423333" y="243508"/>
            <a:ext cx="9438401" cy="1097397"/>
          </a:xfrm>
          <a:prstGeom prst="rect">
            <a:avLst/>
          </a:prstGeom>
        </p:spPr>
        <p:txBody>
          <a:bodyPr vert="horz" lIns="91440" tIns="45720" rIns="91440" bIns="45720" rtlCol="0" anchor="b">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spcBef>
                <a:spcPts val="400"/>
              </a:spcBef>
              <a:spcAft>
                <a:spcPts val="600"/>
              </a:spcAft>
            </a:pPr>
            <a:r>
              <a:rPr lang="en-US" sz="3600" dirty="0"/>
              <a:t>Moving from measuring impact of a scaling program … </a:t>
            </a:r>
          </a:p>
        </p:txBody>
      </p:sp>
    </p:spTree>
    <p:extLst>
      <p:ext uri="{BB962C8B-B14F-4D97-AF65-F5344CB8AC3E}">
        <p14:creationId xmlns:p14="http://schemas.microsoft.com/office/powerpoint/2010/main" val="271729528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Group 9">
            <a:extLst>
              <a:ext uri="{FF2B5EF4-FFF2-40B4-BE49-F238E27FC236}">
                <a16:creationId xmlns:a16="http://schemas.microsoft.com/office/drawing/2014/main" id="{9CB9A177-A086-D24B-8E93-BC0A72966B61}"/>
              </a:ext>
            </a:extLst>
          </p:cNvPr>
          <p:cNvGrpSpPr/>
          <p:nvPr/>
        </p:nvGrpSpPr>
        <p:grpSpPr>
          <a:xfrm>
            <a:off x="-26342" y="0"/>
            <a:ext cx="12218342" cy="1396364"/>
            <a:chOff x="-26342" y="0"/>
            <a:chExt cx="12218342" cy="1396364"/>
          </a:xfrm>
        </p:grpSpPr>
        <p:pic>
          <p:nvPicPr>
            <p:cNvPr id="11" name="Picture 10" descr="Background pattern&#10;&#10;Description automatically generated">
              <a:extLst>
                <a:ext uri="{FF2B5EF4-FFF2-40B4-BE49-F238E27FC236}">
                  <a16:creationId xmlns:a16="http://schemas.microsoft.com/office/drawing/2014/main" id="{848FD46F-9FA9-6A42-A9E7-85DCAFF371A6}"/>
                </a:ext>
              </a:extLst>
            </p:cNvPr>
            <p:cNvPicPr>
              <a:picLocks noChangeAspect="1"/>
            </p:cNvPicPr>
            <p:nvPr/>
          </p:nvPicPr>
          <p:blipFill>
            <a:blip r:embed="rId2"/>
            <a:stretch>
              <a:fillRect/>
            </a:stretch>
          </p:blipFill>
          <p:spPr>
            <a:xfrm>
              <a:off x="-26342" y="0"/>
              <a:ext cx="263892" cy="1396364"/>
            </a:xfrm>
            <a:prstGeom prst="rect">
              <a:avLst/>
            </a:prstGeom>
          </p:spPr>
        </p:pic>
        <p:grpSp>
          <p:nvGrpSpPr>
            <p:cNvPr id="12" name="Group 11">
              <a:extLst>
                <a:ext uri="{FF2B5EF4-FFF2-40B4-BE49-F238E27FC236}">
                  <a16:creationId xmlns:a16="http://schemas.microsoft.com/office/drawing/2014/main" id="{853A7FA6-D363-CA43-B4E3-3B8AB8EE9F73}"/>
                </a:ext>
              </a:extLst>
            </p:cNvPr>
            <p:cNvGrpSpPr/>
            <p:nvPr/>
          </p:nvGrpSpPr>
          <p:grpSpPr>
            <a:xfrm>
              <a:off x="0" y="0"/>
              <a:ext cx="12192000" cy="1396364"/>
              <a:chOff x="0" y="2717403"/>
              <a:chExt cx="12192000" cy="1396364"/>
            </a:xfrm>
          </p:grpSpPr>
          <p:pic>
            <p:nvPicPr>
              <p:cNvPr id="13" name="Picture 12">
                <a:extLst>
                  <a:ext uri="{FF2B5EF4-FFF2-40B4-BE49-F238E27FC236}">
                    <a16:creationId xmlns:a16="http://schemas.microsoft.com/office/drawing/2014/main" id="{FFC2CB80-31BA-8749-A81D-A6B6398DAB9F}"/>
                  </a:ext>
                </a:extLst>
              </p:cNvPr>
              <p:cNvPicPr>
                <a:picLocks noChangeAspect="1"/>
              </p:cNvPicPr>
              <p:nvPr/>
            </p:nvPicPr>
            <p:blipFill>
              <a:blip r:embed="rId3"/>
              <a:stretch>
                <a:fillRect/>
              </a:stretch>
            </p:blipFill>
            <p:spPr>
              <a:xfrm>
                <a:off x="0" y="2717403"/>
                <a:ext cx="12192000" cy="1396364"/>
              </a:xfrm>
              <a:prstGeom prst="rect">
                <a:avLst/>
              </a:prstGeom>
            </p:spPr>
          </p:pic>
          <p:pic>
            <p:nvPicPr>
              <p:cNvPr id="14" name="Picture 13">
                <a:extLst>
                  <a:ext uri="{FF2B5EF4-FFF2-40B4-BE49-F238E27FC236}">
                    <a16:creationId xmlns:a16="http://schemas.microsoft.com/office/drawing/2014/main" id="{6D30AB9C-C80D-1749-BC49-9B8BCFBF8E26}"/>
                  </a:ext>
                </a:extLst>
              </p:cNvPr>
              <p:cNvPicPr>
                <a:picLocks noChangeAspect="1"/>
              </p:cNvPicPr>
              <p:nvPr/>
            </p:nvPicPr>
            <p:blipFill>
              <a:blip r:embed="rId4"/>
              <a:stretch>
                <a:fillRect/>
              </a:stretch>
            </p:blipFill>
            <p:spPr>
              <a:xfrm>
                <a:off x="10021713" y="3761046"/>
                <a:ext cx="1371600" cy="279400"/>
              </a:xfrm>
              <a:prstGeom prst="rect">
                <a:avLst/>
              </a:prstGeom>
            </p:spPr>
          </p:pic>
          <p:pic>
            <p:nvPicPr>
              <p:cNvPr id="15" name="Picture 14" descr="Background pattern&#10;&#10;Description automatically generated">
                <a:extLst>
                  <a:ext uri="{FF2B5EF4-FFF2-40B4-BE49-F238E27FC236}">
                    <a16:creationId xmlns:a16="http://schemas.microsoft.com/office/drawing/2014/main" id="{5FCBBFC9-E62C-0A4B-A296-4E5EA5702141}"/>
                  </a:ext>
                </a:extLst>
              </p:cNvPr>
              <p:cNvPicPr>
                <a:picLocks noChangeAspect="1"/>
              </p:cNvPicPr>
              <p:nvPr/>
            </p:nvPicPr>
            <p:blipFill>
              <a:blip r:embed="rId5"/>
              <a:stretch>
                <a:fillRect/>
              </a:stretch>
            </p:blipFill>
            <p:spPr>
              <a:xfrm>
                <a:off x="2911665" y="2938793"/>
                <a:ext cx="6311361" cy="965512"/>
              </a:xfrm>
              <a:prstGeom prst="rect">
                <a:avLst/>
              </a:prstGeom>
            </p:spPr>
          </p:pic>
        </p:grpSp>
      </p:grpSp>
      <p:cxnSp>
        <p:nvCxnSpPr>
          <p:cNvPr id="16" name="Straight Connector 15">
            <a:extLst>
              <a:ext uri="{FF2B5EF4-FFF2-40B4-BE49-F238E27FC236}">
                <a16:creationId xmlns:a16="http://schemas.microsoft.com/office/drawing/2014/main" id="{28A16535-33AC-E041-A3B6-738DCD6F5719}"/>
              </a:ext>
            </a:extLst>
          </p:cNvPr>
          <p:cNvCxnSpPr>
            <a:cxnSpLocks/>
          </p:cNvCxnSpPr>
          <p:nvPr/>
        </p:nvCxnSpPr>
        <p:spPr>
          <a:xfrm>
            <a:off x="0" y="1396364"/>
            <a:ext cx="12192000" cy="0"/>
          </a:xfrm>
          <a:prstGeom prst="line">
            <a:avLst/>
          </a:prstGeom>
          <a:ln w="25400">
            <a:solidFill>
              <a:srgbClr val="315970"/>
            </a:solidFill>
          </a:ln>
        </p:spPr>
        <p:style>
          <a:lnRef idx="1">
            <a:schemeClr val="accent1"/>
          </a:lnRef>
          <a:fillRef idx="0">
            <a:schemeClr val="accent1"/>
          </a:fillRef>
          <a:effectRef idx="0">
            <a:schemeClr val="accent1"/>
          </a:effectRef>
          <a:fontRef idx="minor">
            <a:schemeClr val="tx1"/>
          </a:fontRef>
        </p:style>
      </p:cxnSp>
      <p:sp>
        <p:nvSpPr>
          <p:cNvPr id="5" name="Subtitle 19">
            <a:extLst>
              <a:ext uri="{FF2B5EF4-FFF2-40B4-BE49-F238E27FC236}">
                <a16:creationId xmlns:a16="http://schemas.microsoft.com/office/drawing/2014/main" id="{DDEB02E4-0BC2-674F-91E9-49EA34C79150}"/>
              </a:ext>
            </a:extLst>
          </p:cNvPr>
          <p:cNvSpPr txBox="1">
            <a:spLocks/>
          </p:cNvSpPr>
          <p:nvPr/>
        </p:nvSpPr>
        <p:spPr>
          <a:xfrm>
            <a:off x="423333" y="243508"/>
            <a:ext cx="10633550" cy="1097397"/>
          </a:xfrm>
          <a:prstGeom prst="rect">
            <a:avLst/>
          </a:prstGeom>
        </p:spPr>
        <p:txBody>
          <a:bodyPr vert="horz" lIns="91440" tIns="45720" rIns="91440" bIns="45720" rtlCol="0" anchor="b">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spcBef>
                <a:spcPts val="400"/>
              </a:spcBef>
              <a:spcAft>
                <a:spcPts val="600"/>
              </a:spcAft>
            </a:pPr>
            <a:r>
              <a:rPr lang="en-US" sz="3600" dirty="0"/>
              <a:t>… to assessing how a government is “institutionalizing” the program</a:t>
            </a:r>
          </a:p>
        </p:txBody>
      </p:sp>
      <p:grpSp>
        <p:nvGrpSpPr>
          <p:cNvPr id="4" name="Group 3">
            <a:extLst>
              <a:ext uri="{FF2B5EF4-FFF2-40B4-BE49-F238E27FC236}">
                <a16:creationId xmlns:a16="http://schemas.microsoft.com/office/drawing/2014/main" id="{90F9C6BD-FA38-4B32-84DF-6FFE911088DC}"/>
              </a:ext>
            </a:extLst>
          </p:cNvPr>
          <p:cNvGrpSpPr/>
          <p:nvPr/>
        </p:nvGrpSpPr>
        <p:grpSpPr>
          <a:xfrm>
            <a:off x="2994883" y="1733100"/>
            <a:ext cx="8869680" cy="365760"/>
            <a:chOff x="1107033" y="1857561"/>
            <a:chExt cx="10843045" cy="432253"/>
          </a:xfrm>
          <a:gradFill>
            <a:gsLst>
              <a:gs pos="0">
                <a:schemeClr val="accent5">
                  <a:lumMod val="20000"/>
                  <a:lumOff val="80000"/>
                </a:schemeClr>
              </a:gs>
              <a:gs pos="100000">
                <a:srgbClr val="1C476E"/>
              </a:gs>
            </a:gsLst>
            <a:lin ang="0" scaled="1"/>
          </a:gradFill>
        </p:grpSpPr>
        <p:sp>
          <p:nvSpPr>
            <p:cNvPr id="20" name="Flowchart: Process 19">
              <a:extLst>
                <a:ext uri="{FF2B5EF4-FFF2-40B4-BE49-F238E27FC236}">
                  <a16:creationId xmlns:a16="http://schemas.microsoft.com/office/drawing/2014/main" id="{F1280440-E487-4EE5-97A0-F1B75C76DDE7}"/>
                </a:ext>
              </a:extLst>
            </p:cNvPr>
            <p:cNvSpPr/>
            <p:nvPr/>
          </p:nvSpPr>
          <p:spPr>
            <a:xfrm>
              <a:off x="1107033" y="1857561"/>
              <a:ext cx="2651760" cy="432253"/>
            </a:xfrm>
            <a:prstGeom prst="flowChartProcess">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p>
          </p:txBody>
        </p:sp>
        <p:sp>
          <p:nvSpPr>
            <p:cNvPr id="26" name="Flowchart: Process 25">
              <a:extLst>
                <a:ext uri="{FF2B5EF4-FFF2-40B4-BE49-F238E27FC236}">
                  <a16:creationId xmlns:a16="http://schemas.microsoft.com/office/drawing/2014/main" id="{C273BC78-E3F6-49D3-8C95-08DC8B40A119}"/>
                </a:ext>
              </a:extLst>
            </p:cNvPr>
            <p:cNvSpPr/>
            <p:nvPr/>
          </p:nvSpPr>
          <p:spPr>
            <a:xfrm>
              <a:off x="3837461" y="1857561"/>
              <a:ext cx="2651760" cy="432253"/>
            </a:xfrm>
            <a:prstGeom prst="flowChartProcess">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p>
          </p:txBody>
        </p:sp>
        <p:sp>
          <p:nvSpPr>
            <p:cNvPr id="31" name="Flowchart: Process 30">
              <a:extLst>
                <a:ext uri="{FF2B5EF4-FFF2-40B4-BE49-F238E27FC236}">
                  <a16:creationId xmlns:a16="http://schemas.microsoft.com/office/drawing/2014/main" id="{C26DD3B5-023D-465D-8362-A9FD5E679122}"/>
                </a:ext>
              </a:extLst>
            </p:cNvPr>
            <p:cNvSpPr/>
            <p:nvPr/>
          </p:nvSpPr>
          <p:spPr>
            <a:xfrm>
              <a:off x="6567889" y="1857561"/>
              <a:ext cx="2651760" cy="432253"/>
            </a:xfrm>
            <a:prstGeom prst="flowChartProcess">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p>
          </p:txBody>
        </p:sp>
        <p:sp>
          <p:nvSpPr>
            <p:cNvPr id="36" name="Flowchart: Process 35">
              <a:extLst>
                <a:ext uri="{FF2B5EF4-FFF2-40B4-BE49-F238E27FC236}">
                  <a16:creationId xmlns:a16="http://schemas.microsoft.com/office/drawing/2014/main" id="{470A63BC-E2BA-49EA-810A-7D334E44A5C1}"/>
                </a:ext>
              </a:extLst>
            </p:cNvPr>
            <p:cNvSpPr/>
            <p:nvPr/>
          </p:nvSpPr>
          <p:spPr>
            <a:xfrm>
              <a:off x="9298318" y="1857561"/>
              <a:ext cx="2651760" cy="432253"/>
            </a:xfrm>
            <a:prstGeom prst="flowChartProcess">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p>
          </p:txBody>
        </p:sp>
      </p:grpSp>
      <p:grpSp>
        <p:nvGrpSpPr>
          <p:cNvPr id="6" name="Group 5">
            <a:extLst>
              <a:ext uri="{FF2B5EF4-FFF2-40B4-BE49-F238E27FC236}">
                <a16:creationId xmlns:a16="http://schemas.microsoft.com/office/drawing/2014/main" id="{87231BB5-E43D-4EC5-A47F-7E0A0F9FCC00}"/>
              </a:ext>
            </a:extLst>
          </p:cNvPr>
          <p:cNvGrpSpPr/>
          <p:nvPr/>
        </p:nvGrpSpPr>
        <p:grpSpPr>
          <a:xfrm>
            <a:off x="2994883" y="1437312"/>
            <a:ext cx="8869680" cy="310925"/>
            <a:chOff x="1126556" y="1410466"/>
            <a:chExt cx="10843039" cy="310925"/>
          </a:xfrm>
          <a:solidFill>
            <a:schemeClr val="accent1">
              <a:lumMod val="60000"/>
              <a:lumOff val="40000"/>
              <a:alpha val="24000"/>
            </a:schemeClr>
          </a:solidFill>
        </p:grpSpPr>
        <p:sp>
          <p:nvSpPr>
            <p:cNvPr id="50" name="Rectangle 49">
              <a:extLst>
                <a:ext uri="{FF2B5EF4-FFF2-40B4-BE49-F238E27FC236}">
                  <a16:creationId xmlns:a16="http://schemas.microsoft.com/office/drawing/2014/main" id="{AC541E7F-0E77-4AF5-A0EF-F32A29EF0248}"/>
                </a:ext>
              </a:extLst>
            </p:cNvPr>
            <p:cNvSpPr/>
            <p:nvPr/>
          </p:nvSpPr>
          <p:spPr>
            <a:xfrm>
              <a:off x="1126556" y="1410466"/>
              <a:ext cx="2651760" cy="301975"/>
            </a:xfrm>
            <a:prstGeom prst="rect">
              <a:avLst/>
            </a:prstGeom>
            <a:solidFill>
              <a:schemeClr val="bg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solidFill>
                    <a:schemeClr val="tx1"/>
                  </a:solidFill>
                </a:rPr>
                <a:t>Low </a:t>
              </a:r>
              <a:r>
                <a:rPr lang="en-US" sz="1400" dirty="0">
                  <a:solidFill>
                    <a:schemeClr val="tx1"/>
                  </a:solidFill>
                </a:rPr>
                <a:t>Institutionalization (</a:t>
              </a:r>
              <a:r>
                <a:rPr lang="en-US" sz="1400" b="1" dirty="0">
                  <a:solidFill>
                    <a:schemeClr val="tx1"/>
                  </a:solidFill>
                </a:rPr>
                <a:t>1</a:t>
              </a:r>
              <a:r>
                <a:rPr lang="en-US" sz="1400" dirty="0">
                  <a:solidFill>
                    <a:schemeClr val="tx1"/>
                  </a:solidFill>
                </a:rPr>
                <a:t>)</a:t>
              </a:r>
            </a:p>
          </p:txBody>
        </p:sp>
        <p:sp>
          <p:nvSpPr>
            <p:cNvPr id="51" name="Rectangle 50">
              <a:extLst>
                <a:ext uri="{FF2B5EF4-FFF2-40B4-BE49-F238E27FC236}">
                  <a16:creationId xmlns:a16="http://schemas.microsoft.com/office/drawing/2014/main" id="{A3C78572-74E8-47E6-847B-BAEBFDCD10F4}"/>
                </a:ext>
              </a:extLst>
            </p:cNvPr>
            <p:cNvSpPr/>
            <p:nvPr/>
          </p:nvSpPr>
          <p:spPr>
            <a:xfrm>
              <a:off x="3482815" y="1421051"/>
              <a:ext cx="3400094" cy="300340"/>
            </a:xfrm>
            <a:prstGeom prst="rect">
              <a:avLst/>
            </a:prstGeom>
            <a:solidFill>
              <a:schemeClr val="bg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50" b="1" dirty="0">
                  <a:solidFill>
                    <a:schemeClr val="tx1"/>
                  </a:solidFill>
                </a:rPr>
                <a:t>Emerging </a:t>
              </a:r>
              <a:r>
                <a:rPr lang="en-US" sz="1250" dirty="0">
                  <a:solidFill>
                    <a:schemeClr val="tx1"/>
                  </a:solidFill>
                </a:rPr>
                <a:t>Institutionalization (</a:t>
              </a:r>
              <a:r>
                <a:rPr lang="en-US" sz="1250" b="1" dirty="0">
                  <a:solidFill>
                    <a:schemeClr val="tx1"/>
                  </a:solidFill>
                </a:rPr>
                <a:t>2</a:t>
              </a:r>
              <a:r>
                <a:rPr lang="en-US" sz="1250" dirty="0">
                  <a:solidFill>
                    <a:schemeClr val="tx1"/>
                  </a:solidFill>
                </a:rPr>
                <a:t>)</a:t>
              </a:r>
            </a:p>
          </p:txBody>
        </p:sp>
        <p:sp>
          <p:nvSpPr>
            <p:cNvPr id="52" name="Rectangle 51">
              <a:extLst>
                <a:ext uri="{FF2B5EF4-FFF2-40B4-BE49-F238E27FC236}">
                  <a16:creationId xmlns:a16="http://schemas.microsoft.com/office/drawing/2014/main" id="{3DD3A5F3-71F8-4B73-8A76-AC23DFA8E8D6}"/>
                </a:ext>
              </a:extLst>
            </p:cNvPr>
            <p:cNvSpPr/>
            <p:nvPr/>
          </p:nvSpPr>
          <p:spPr>
            <a:xfrm>
              <a:off x="6425724" y="1419417"/>
              <a:ext cx="2933758" cy="286828"/>
            </a:xfrm>
            <a:prstGeom prst="rect">
              <a:avLst/>
            </a:prstGeom>
            <a:solidFill>
              <a:schemeClr val="bg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50" b="1" dirty="0">
                  <a:solidFill>
                    <a:schemeClr val="tx1"/>
                  </a:solidFill>
                </a:rPr>
                <a:t>Significant </a:t>
              </a:r>
              <a:r>
                <a:rPr lang="en-US" sz="1250" dirty="0">
                  <a:solidFill>
                    <a:schemeClr val="tx1"/>
                  </a:solidFill>
                </a:rPr>
                <a:t>Institutionalization (</a:t>
              </a:r>
              <a:r>
                <a:rPr lang="en-US" sz="1250" b="1" dirty="0">
                  <a:solidFill>
                    <a:schemeClr val="tx1"/>
                  </a:solidFill>
                </a:rPr>
                <a:t>3</a:t>
              </a:r>
              <a:r>
                <a:rPr lang="en-US" sz="1250" dirty="0">
                  <a:solidFill>
                    <a:schemeClr val="tx1"/>
                  </a:solidFill>
                </a:rPr>
                <a:t>)</a:t>
              </a:r>
            </a:p>
          </p:txBody>
        </p:sp>
        <p:sp>
          <p:nvSpPr>
            <p:cNvPr id="53" name="Rectangle 52">
              <a:extLst>
                <a:ext uri="{FF2B5EF4-FFF2-40B4-BE49-F238E27FC236}">
                  <a16:creationId xmlns:a16="http://schemas.microsoft.com/office/drawing/2014/main" id="{955802DF-92EE-4C79-9C3D-B3F529418F59}"/>
                </a:ext>
              </a:extLst>
            </p:cNvPr>
            <p:cNvSpPr/>
            <p:nvPr/>
          </p:nvSpPr>
          <p:spPr>
            <a:xfrm>
              <a:off x="9317838" y="1419416"/>
              <a:ext cx="2651757" cy="301975"/>
            </a:xfrm>
            <a:prstGeom prst="rect">
              <a:avLst/>
            </a:prstGeom>
            <a:solidFill>
              <a:schemeClr val="bg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solidFill>
                    <a:schemeClr val="tx1"/>
                  </a:solidFill>
                </a:rPr>
                <a:t>Full </a:t>
              </a:r>
              <a:r>
                <a:rPr lang="en-US" sz="1400" dirty="0">
                  <a:solidFill>
                    <a:schemeClr val="tx1"/>
                  </a:solidFill>
                </a:rPr>
                <a:t>Institutionalization (</a:t>
              </a:r>
              <a:r>
                <a:rPr lang="en-US" sz="1400" b="1" dirty="0">
                  <a:solidFill>
                    <a:schemeClr val="tx1"/>
                  </a:solidFill>
                </a:rPr>
                <a:t>4</a:t>
              </a:r>
              <a:r>
                <a:rPr lang="en-US" sz="1400" dirty="0">
                  <a:solidFill>
                    <a:schemeClr val="tx1"/>
                  </a:solidFill>
                </a:rPr>
                <a:t>)</a:t>
              </a:r>
            </a:p>
          </p:txBody>
        </p:sp>
      </p:grpSp>
      <p:sp>
        <p:nvSpPr>
          <p:cNvPr id="43" name="Rectangle 42">
            <a:extLst>
              <a:ext uri="{FF2B5EF4-FFF2-40B4-BE49-F238E27FC236}">
                <a16:creationId xmlns:a16="http://schemas.microsoft.com/office/drawing/2014/main" id="{7EC4706F-C4EB-4B6C-B824-E3024BB33828}"/>
              </a:ext>
            </a:extLst>
          </p:cNvPr>
          <p:cNvSpPr/>
          <p:nvPr/>
        </p:nvSpPr>
        <p:spPr>
          <a:xfrm>
            <a:off x="1551289" y="1733100"/>
            <a:ext cx="1360787" cy="365760"/>
          </a:xfrm>
          <a:prstGeom prst="rect">
            <a:avLst/>
          </a:prstGeom>
          <a:solidFill>
            <a:schemeClr val="accent5">
              <a:lumMod val="40000"/>
              <a:lumOff val="60000"/>
              <a:alpha val="86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rPr>
              <a:t>Leadership</a:t>
            </a:r>
          </a:p>
        </p:txBody>
      </p:sp>
      <p:sp>
        <p:nvSpPr>
          <p:cNvPr id="44" name="Rectangle 43">
            <a:extLst>
              <a:ext uri="{FF2B5EF4-FFF2-40B4-BE49-F238E27FC236}">
                <a16:creationId xmlns:a16="http://schemas.microsoft.com/office/drawing/2014/main" id="{41E96DF9-203C-4E58-B031-D40B04255EE6}"/>
              </a:ext>
            </a:extLst>
          </p:cNvPr>
          <p:cNvSpPr/>
          <p:nvPr/>
        </p:nvSpPr>
        <p:spPr>
          <a:xfrm>
            <a:off x="1551289" y="2186875"/>
            <a:ext cx="1360787" cy="365760"/>
          </a:xfrm>
          <a:prstGeom prst="rect">
            <a:avLst/>
          </a:prstGeom>
          <a:solidFill>
            <a:schemeClr val="accent5">
              <a:lumMod val="40000"/>
              <a:lumOff val="60000"/>
              <a:alpha val="86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rPr>
              <a:t>Policy</a:t>
            </a:r>
          </a:p>
        </p:txBody>
      </p:sp>
      <p:sp>
        <p:nvSpPr>
          <p:cNvPr id="45" name="Rectangle 44">
            <a:extLst>
              <a:ext uri="{FF2B5EF4-FFF2-40B4-BE49-F238E27FC236}">
                <a16:creationId xmlns:a16="http://schemas.microsoft.com/office/drawing/2014/main" id="{2A7AA4A0-3AA9-4A1C-BFAD-23C45BD77B48}"/>
              </a:ext>
            </a:extLst>
          </p:cNvPr>
          <p:cNvSpPr/>
          <p:nvPr/>
        </p:nvSpPr>
        <p:spPr>
          <a:xfrm>
            <a:off x="1551289" y="2640650"/>
            <a:ext cx="1360787" cy="365760"/>
          </a:xfrm>
          <a:prstGeom prst="rect">
            <a:avLst/>
          </a:prstGeom>
          <a:solidFill>
            <a:schemeClr val="accent5">
              <a:lumMod val="40000"/>
              <a:lumOff val="60000"/>
              <a:alpha val="86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rPr>
              <a:t>Coordination</a:t>
            </a:r>
          </a:p>
        </p:txBody>
      </p:sp>
      <p:sp>
        <p:nvSpPr>
          <p:cNvPr id="46" name="Rectangle 45">
            <a:extLst>
              <a:ext uri="{FF2B5EF4-FFF2-40B4-BE49-F238E27FC236}">
                <a16:creationId xmlns:a16="http://schemas.microsoft.com/office/drawing/2014/main" id="{CC398429-66F2-4D67-B01E-AA11284460D6}"/>
              </a:ext>
            </a:extLst>
          </p:cNvPr>
          <p:cNvSpPr/>
          <p:nvPr/>
        </p:nvSpPr>
        <p:spPr>
          <a:xfrm>
            <a:off x="1551289" y="3094425"/>
            <a:ext cx="1360787" cy="365760"/>
          </a:xfrm>
          <a:prstGeom prst="rect">
            <a:avLst/>
          </a:prstGeom>
          <a:solidFill>
            <a:schemeClr val="accent6">
              <a:lumMod val="40000"/>
              <a:lumOff val="60000"/>
              <a:alpha val="86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rPr>
              <a:t>Planning</a:t>
            </a:r>
          </a:p>
        </p:txBody>
      </p:sp>
      <p:sp>
        <p:nvSpPr>
          <p:cNvPr id="47" name="Rectangle 46">
            <a:extLst>
              <a:ext uri="{FF2B5EF4-FFF2-40B4-BE49-F238E27FC236}">
                <a16:creationId xmlns:a16="http://schemas.microsoft.com/office/drawing/2014/main" id="{123E5CEF-77B6-4433-96E1-854B72A7AF07}"/>
              </a:ext>
            </a:extLst>
          </p:cNvPr>
          <p:cNvSpPr/>
          <p:nvPr/>
        </p:nvSpPr>
        <p:spPr>
          <a:xfrm>
            <a:off x="1551290" y="3548200"/>
            <a:ext cx="1360787" cy="365760"/>
          </a:xfrm>
          <a:prstGeom prst="rect">
            <a:avLst/>
          </a:prstGeom>
          <a:solidFill>
            <a:schemeClr val="accent6">
              <a:lumMod val="40000"/>
              <a:lumOff val="60000"/>
              <a:alpha val="86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50" dirty="0">
                <a:solidFill>
                  <a:schemeClr val="tx1"/>
                </a:solidFill>
              </a:rPr>
              <a:t>Budgeting and Finance</a:t>
            </a:r>
          </a:p>
        </p:txBody>
      </p:sp>
      <p:sp>
        <p:nvSpPr>
          <p:cNvPr id="48" name="Rectangle: Top Corners Rounded 47">
            <a:extLst>
              <a:ext uri="{FF2B5EF4-FFF2-40B4-BE49-F238E27FC236}">
                <a16:creationId xmlns:a16="http://schemas.microsoft.com/office/drawing/2014/main" id="{6F807994-4C8C-4809-B1A7-FA746D5DDDDF}"/>
              </a:ext>
            </a:extLst>
          </p:cNvPr>
          <p:cNvSpPr/>
          <p:nvPr/>
        </p:nvSpPr>
        <p:spPr>
          <a:xfrm rot="16200000">
            <a:off x="215693" y="1754960"/>
            <a:ext cx="1273309" cy="1229590"/>
          </a:xfrm>
          <a:prstGeom prst="round2SameRect">
            <a:avLst>
              <a:gd name="adj1" fmla="val 50000"/>
              <a:gd name="adj2" fmla="val 0"/>
            </a:avLst>
          </a:prstGeom>
          <a:solidFill>
            <a:schemeClr val="accent1">
              <a:lumMod val="60000"/>
              <a:lumOff val="40000"/>
              <a:alpha val="86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sz="1200" b="1" dirty="0">
                <a:solidFill>
                  <a:schemeClr val="tx1"/>
                </a:solidFill>
              </a:rPr>
              <a:t>GOVERNANCE</a:t>
            </a:r>
          </a:p>
        </p:txBody>
      </p:sp>
      <p:sp>
        <p:nvSpPr>
          <p:cNvPr id="49" name="Rectangle: Top Corners Rounded 48">
            <a:extLst>
              <a:ext uri="{FF2B5EF4-FFF2-40B4-BE49-F238E27FC236}">
                <a16:creationId xmlns:a16="http://schemas.microsoft.com/office/drawing/2014/main" id="{ED10865B-9C83-446A-8E19-2BEB697F0B67}"/>
              </a:ext>
            </a:extLst>
          </p:cNvPr>
          <p:cNvSpPr/>
          <p:nvPr/>
        </p:nvSpPr>
        <p:spPr>
          <a:xfrm rot="16200000">
            <a:off x="438330" y="2890367"/>
            <a:ext cx="828037" cy="1229591"/>
          </a:xfrm>
          <a:prstGeom prst="round2SameRect">
            <a:avLst>
              <a:gd name="adj1" fmla="val 50000"/>
              <a:gd name="adj2" fmla="val 0"/>
            </a:avLst>
          </a:prstGeom>
          <a:solidFill>
            <a:schemeClr val="accent6">
              <a:lumMod val="60000"/>
              <a:lumOff val="40000"/>
              <a:alpha val="86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sz="1150" b="1" dirty="0">
                <a:solidFill>
                  <a:schemeClr val="tx1"/>
                </a:solidFill>
              </a:rPr>
              <a:t>PLANNING, BUDGETING, AND FINANCE</a:t>
            </a:r>
          </a:p>
        </p:txBody>
      </p:sp>
      <p:sp>
        <p:nvSpPr>
          <p:cNvPr id="289" name="Rectangle: Top Corners Rounded 288">
            <a:extLst>
              <a:ext uri="{FF2B5EF4-FFF2-40B4-BE49-F238E27FC236}">
                <a16:creationId xmlns:a16="http://schemas.microsoft.com/office/drawing/2014/main" id="{BBA21BCA-C760-4200-9C02-B462939FC80F}"/>
              </a:ext>
            </a:extLst>
          </p:cNvPr>
          <p:cNvSpPr/>
          <p:nvPr/>
        </p:nvSpPr>
        <p:spPr>
          <a:xfrm rot="16200000">
            <a:off x="442578" y="3793671"/>
            <a:ext cx="819535" cy="1229590"/>
          </a:xfrm>
          <a:prstGeom prst="round2SameRect">
            <a:avLst>
              <a:gd name="adj1" fmla="val 50000"/>
              <a:gd name="adj2" fmla="val 0"/>
            </a:avLst>
          </a:prstGeom>
          <a:solidFill>
            <a:schemeClr val="accent4">
              <a:lumMod val="60000"/>
              <a:lumOff val="40000"/>
              <a:alpha val="86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sz="1200" b="1" dirty="0">
                <a:solidFill>
                  <a:schemeClr val="tx1"/>
                </a:solidFill>
              </a:rPr>
              <a:t>HUMAN RESOURCES</a:t>
            </a:r>
          </a:p>
        </p:txBody>
      </p:sp>
      <p:sp>
        <p:nvSpPr>
          <p:cNvPr id="290" name="Rectangle: Top Corners Rounded 289">
            <a:extLst>
              <a:ext uri="{FF2B5EF4-FFF2-40B4-BE49-F238E27FC236}">
                <a16:creationId xmlns:a16="http://schemas.microsoft.com/office/drawing/2014/main" id="{86186F13-DA1E-4945-B6C2-49DA9729ED21}"/>
              </a:ext>
            </a:extLst>
          </p:cNvPr>
          <p:cNvSpPr/>
          <p:nvPr/>
        </p:nvSpPr>
        <p:spPr>
          <a:xfrm rot="16200000">
            <a:off x="438329" y="4708748"/>
            <a:ext cx="828037" cy="1229591"/>
          </a:xfrm>
          <a:prstGeom prst="round2SameRect">
            <a:avLst>
              <a:gd name="adj1" fmla="val 50000"/>
              <a:gd name="adj2" fmla="val 0"/>
            </a:avLst>
          </a:prstGeom>
          <a:solidFill>
            <a:srgbClr val="9C5BCD">
              <a:alpha val="86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sz="1050" b="1" dirty="0">
                <a:solidFill>
                  <a:schemeClr val="tx1"/>
                </a:solidFill>
              </a:rPr>
              <a:t>INFRASTRUCTURE &amp; MATERIALS</a:t>
            </a:r>
          </a:p>
        </p:txBody>
      </p:sp>
      <p:sp>
        <p:nvSpPr>
          <p:cNvPr id="291" name="Rectangle: Top Corners Rounded 290">
            <a:extLst>
              <a:ext uri="{FF2B5EF4-FFF2-40B4-BE49-F238E27FC236}">
                <a16:creationId xmlns:a16="http://schemas.microsoft.com/office/drawing/2014/main" id="{3B19427C-5EF9-4599-8395-8450362EAC13}"/>
              </a:ext>
            </a:extLst>
          </p:cNvPr>
          <p:cNvSpPr/>
          <p:nvPr/>
        </p:nvSpPr>
        <p:spPr>
          <a:xfrm rot="16200000">
            <a:off x="442580" y="5612047"/>
            <a:ext cx="819535" cy="1229591"/>
          </a:xfrm>
          <a:prstGeom prst="round2SameRect">
            <a:avLst>
              <a:gd name="adj1" fmla="val 50000"/>
              <a:gd name="adj2" fmla="val 0"/>
            </a:avLst>
          </a:prstGeom>
          <a:solidFill>
            <a:schemeClr val="accent2">
              <a:lumMod val="60000"/>
              <a:lumOff val="40000"/>
              <a:alpha val="86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sz="1100" b="1" dirty="0">
                <a:solidFill>
                  <a:schemeClr val="tx1"/>
                </a:solidFill>
              </a:rPr>
              <a:t>ACCOUNTABILITY &amp; LEARNING</a:t>
            </a:r>
          </a:p>
        </p:txBody>
      </p:sp>
      <p:sp>
        <p:nvSpPr>
          <p:cNvPr id="292" name="Rectangle 291">
            <a:extLst>
              <a:ext uri="{FF2B5EF4-FFF2-40B4-BE49-F238E27FC236}">
                <a16:creationId xmlns:a16="http://schemas.microsoft.com/office/drawing/2014/main" id="{0429AF27-B47F-4BF2-9A61-85C596404DD3}"/>
              </a:ext>
            </a:extLst>
          </p:cNvPr>
          <p:cNvSpPr/>
          <p:nvPr/>
        </p:nvSpPr>
        <p:spPr>
          <a:xfrm>
            <a:off x="1551289" y="4001975"/>
            <a:ext cx="1360787" cy="365760"/>
          </a:xfrm>
          <a:prstGeom prst="rect">
            <a:avLst/>
          </a:prstGeom>
          <a:solidFill>
            <a:schemeClr val="accent4">
              <a:lumMod val="40000"/>
              <a:lumOff val="60000"/>
              <a:alpha val="86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rPr>
              <a:t>Staffing</a:t>
            </a:r>
          </a:p>
        </p:txBody>
      </p:sp>
      <p:sp>
        <p:nvSpPr>
          <p:cNvPr id="293" name="Rectangle 292">
            <a:extLst>
              <a:ext uri="{FF2B5EF4-FFF2-40B4-BE49-F238E27FC236}">
                <a16:creationId xmlns:a16="http://schemas.microsoft.com/office/drawing/2014/main" id="{A8320082-8C3E-4E33-94CF-34D1938B8166}"/>
              </a:ext>
            </a:extLst>
          </p:cNvPr>
          <p:cNvSpPr/>
          <p:nvPr/>
        </p:nvSpPr>
        <p:spPr>
          <a:xfrm>
            <a:off x="1551289" y="4455750"/>
            <a:ext cx="1360787" cy="365760"/>
          </a:xfrm>
          <a:prstGeom prst="rect">
            <a:avLst/>
          </a:prstGeom>
          <a:solidFill>
            <a:schemeClr val="accent4">
              <a:lumMod val="40000"/>
              <a:lumOff val="60000"/>
              <a:alpha val="86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dirty="0">
                <a:solidFill>
                  <a:schemeClr val="tx1"/>
                </a:solidFill>
              </a:rPr>
              <a:t>Training &amp; Supervision</a:t>
            </a:r>
          </a:p>
        </p:txBody>
      </p:sp>
      <p:sp>
        <p:nvSpPr>
          <p:cNvPr id="294" name="Rectangle 293">
            <a:extLst>
              <a:ext uri="{FF2B5EF4-FFF2-40B4-BE49-F238E27FC236}">
                <a16:creationId xmlns:a16="http://schemas.microsoft.com/office/drawing/2014/main" id="{74DB0833-5819-4199-B247-DC3259E2BB31}"/>
              </a:ext>
            </a:extLst>
          </p:cNvPr>
          <p:cNvSpPr/>
          <p:nvPr/>
        </p:nvSpPr>
        <p:spPr>
          <a:xfrm>
            <a:off x="1551289" y="4909525"/>
            <a:ext cx="1360787" cy="365760"/>
          </a:xfrm>
          <a:prstGeom prst="rect">
            <a:avLst/>
          </a:prstGeom>
          <a:solidFill>
            <a:srgbClr val="D1B2E8">
              <a:alpha val="86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dirty="0">
                <a:solidFill>
                  <a:schemeClr val="tx1"/>
                </a:solidFill>
              </a:rPr>
              <a:t>Physical Infrastructure</a:t>
            </a:r>
          </a:p>
        </p:txBody>
      </p:sp>
      <p:sp>
        <p:nvSpPr>
          <p:cNvPr id="295" name="Rectangle 294">
            <a:extLst>
              <a:ext uri="{FF2B5EF4-FFF2-40B4-BE49-F238E27FC236}">
                <a16:creationId xmlns:a16="http://schemas.microsoft.com/office/drawing/2014/main" id="{F9EC58A7-958D-4F33-8AA0-1354952B05CD}"/>
              </a:ext>
            </a:extLst>
          </p:cNvPr>
          <p:cNvSpPr/>
          <p:nvPr/>
        </p:nvSpPr>
        <p:spPr>
          <a:xfrm>
            <a:off x="1551289" y="5363300"/>
            <a:ext cx="1360787" cy="365760"/>
          </a:xfrm>
          <a:prstGeom prst="rect">
            <a:avLst/>
          </a:prstGeom>
          <a:solidFill>
            <a:srgbClr val="D1B2E8">
              <a:alpha val="86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dirty="0">
                <a:solidFill>
                  <a:schemeClr val="tx1"/>
                </a:solidFill>
              </a:rPr>
              <a:t>Procurement &amp; Distribution</a:t>
            </a:r>
          </a:p>
        </p:txBody>
      </p:sp>
      <p:sp>
        <p:nvSpPr>
          <p:cNvPr id="296" name="Rectangle 295">
            <a:extLst>
              <a:ext uri="{FF2B5EF4-FFF2-40B4-BE49-F238E27FC236}">
                <a16:creationId xmlns:a16="http://schemas.microsoft.com/office/drawing/2014/main" id="{95FD8102-76B2-47BD-B217-C3E8CD4E39DD}"/>
              </a:ext>
            </a:extLst>
          </p:cNvPr>
          <p:cNvSpPr/>
          <p:nvPr/>
        </p:nvSpPr>
        <p:spPr>
          <a:xfrm>
            <a:off x="1551289" y="5817075"/>
            <a:ext cx="1360787" cy="365760"/>
          </a:xfrm>
          <a:prstGeom prst="rect">
            <a:avLst/>
          </a:prstGeom>
          <a:solidFill>
            <a:schemeClr val="accent2">
              <a:lumMod val="40000"/>
              <a:lumOff val="60000"/>
              <a:alpha val="86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rPr>
              <a:t>Standards</a:t>
            </a:r>
          </a:p>
        </p:txBody>
      </p:sp>
      <p:sp>
        <p:nvSpPr>
          <p:cNvPr id="297" name="Rectangle 296">
            <a:extLst>
              <a:ext uri="{FF2B5EF4-FFF2-40B4-BE49-F238E27FC236}">
                <a16:creationId xmlns:a16="http://schemas.microsoft.com/office/drawing/2014/main" id="{A87735B5-F04F-4337-BF0A-B15F7BE2F0D5}"/>
              </a:ext>
            </a:extLst>
          </p:cNvPr>
          <p:cNvSpPr/>
          <p:nvPr/>
        </p:nvSpPr>
        <p:spPr>
          <a:xfrm>
            <a:off x="1551289" y="6270850"/>
            <a:ext cx="1360787" cy="365760"/>
          </a:xfrm>
          <a:prstGeom prst="rect">
            <a:avLst/>
          </a:prstGeom>
          <a:solidFill>
            <a:schemeClr val="accent2">
              <a:lumMod val="40000"/>
              <a:lumOff val="60000"/>
              <a:alpha val="86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dirty="0">
                <a:solidFill>
                  <a:schemeClr val="tx1"/>
                </a:solidFill>
              </a:rPr>
              <a:t>Monitoring</a:t>
            </a:r>
            <a:r>
              <a:rPr lang="en-US" sz="1000" dirty="0">
                <a:solidFill>
                  <a:schemeClr val="tx1"/>
                </a:solidFill>
              </a:rPr>
              <a:t>, Evaluation, and Learning (MEL)</a:t>
            </a:r>
          </a:p>
        </p:txBody>
      </p:sp>
      <p:grpSp>
        <p:nvGrpSpPr>
          <p:cNvPr id="408" name="Group 407">
            <a:extLst>
              <a:ext uri="{FF2B5EF4-FFF2-40B4-BE49-F238E27FC236}">
                <a16:creationId xmlns:a16="http://schemas.microsoft.com/office/drawing/2014/main" id="{EC2A7624-7EE7-4C24-921A-F2E5FFF0B984}"/>
              </a:ext>
            </a:extLst>
          </p:cNvPr>
          <p:cNvGrpSpPr/>
          <p:nvPr/>
        </p:nvGrpSpPr>
        <p:grpSpPr>
          <a:xfrm>
            <a:off x="2994883" y="2186875"/>
            <a:ext cx="8869680" cy="365760"/>
            <a:chOff x="1107033" y="1857561"/>
            <a:chExt cx="10843045" cy="432253"/>
          </a:xfrm>
          <a:gradFill>
            <a:gsLst>
              <a:gs pos="0">
                <a:schemeClr val="accent5">
                  <a:lumMod val="20000"/>
                  <a:lumOff val="80000"/>
                </a:schemeClr>
              </a:gs>
              <a:gs pos="100000">
                <a:srgbClr val="1C476E"/>
              </a:gs>
            </a:gsLst>
            <a:lin ang="0" scaled="1"/>
          </a:gradFill>
        </p:grpSpPr>
        <p:sp>
          <p:nvSpPr>
            <p:cNvPr id="409" name="Flowchart: Process 408">
              <a:extLst>
                <a:ext uri="{FF2B5EF4-FFF2-40B4-BE49-F238E27FC236}">
                  <a16:creationId xmlns:a16="http://schemas.microsoft.com/office/drawing/2014/main" id="{47C08A9B-157C-46FC-8684-0B85A89FF8E1}"/>
                </a:ext>
              </a:extLst>
            </p:cNvPr>
            <p:cNvSpPr/>
            <p:nvPr/>
          </p:nvSpPr>
          <p:spPr>
            <a:xfrm>
              <a:off x="1107033" y="1857561"/>
              <a:ext cx="2651760" cy="432253"/>
            </a:xfrm>
            <a:prstGeom prst="flowChartProcess">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p>
          </p:txBody>
        </p:sp>
        <p:sp>
          <p:nvSpPr>
            <p:cNvPr id="410" name="Flowchart: Process 409">
              <a:extLst>
                <a:ext uri="{FF2B5EF4-FFF2-40B4-BE49-F238E27FC236}">
                  <a16:creationId xmlns:a16="http://schemas.microsoft.com/office/drawing/2014/main" id="{868792F2-C9F6-4B04-B12D-D430B7DA0ED6}"/>
                </a:ext>
              </a:extLst>
            </p:cNvPr>
            <p:cNvSpPr/>
            <p:nvPr/>
          </p:nvSpPr>
          <p:spPr>
            <a:xfrm>
              <a:off x="3837461" y="1857561"/>
              <a:ext cx="2651760" cy="432253"/>
            </a:xfrm>
            <a:prstGeom prst="flowChartProcess">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p>
          </p:txBody>
        </p:sp>
        <p:sp>
          <p:nvSpPr>
            <p:cNvPr id="411" name="Flowchart: Process 410">
              <a:extLst>
                <a:ext uri="{FF2B5EF4-FFF2-40B4-BE49-F238E27FC236}">
                  <a16:creationId xmlns:a16="http://schemas.microsoft.com/office/drawing/2014/main" id="{108FA93A-E7C2-427A-A8B4-C1541462530B}"/>
                </a:ext>
              </a:extLst>
            </p:cNvPr>
            <p:cNvSpPr/>
            <p:nvPr/>
          </p:nvSpPr>
          <p:spPr>
            <a:xfrm>
              <a:off x="6567889" y="1857561"/>
              <a:ext cx="2651760" cy="432253"/>
            </a:xfrm>
            <a:prstGeom prst="flowChartProcess">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p>
          </p:txBody>
        </p:sp>
        <p:sp>
          <p:nvSpPr>
            <p:cNvPr id="412" name="Flowchart: Process 411">
              <a:extLst>
                <a:ext uri="{FF2B5EF4-FFF2-40B4-BE49-F238E27FC236}">
                  <a16:creationId xmlns:a16="http://schemas.microsoft.com/office/drawing/2014/main" id="{1644550B-ADB5-47FB-8BB8-667A966E21CB}"/>
                </a:ext>
              </a:extLst>
            </p:cNvPr>
            <p:cNvSpPr/>
            <p:nvPr/>
          </p:nvSpPr>
          <p:spPr>
            <a:xfrm>
              <a:off x="9298318" y="1857561"/>
              <a:ext cx="2651760" cy="432253"/>
            </a:xfrm>
            <a:prstGeom prst="flowChartProcess">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p>
          </p:txBody>
        </p:sp>
      </p:grpSp>
      <p:grpSp>
        <p:nvGrpSpPr>
          <p:cNvPr id="413" name="Group 412">
            <a:extLst>
              <a:ext uri="{FF2B5EF4-FFF2-40B4-BE49-F238E27FC236}">
                <a16:creationId xmlns:a16="http://schemas.microsoft.com/office/drawing/2014/main" id="{0F3A3D4E-ED8C-4675-A30F-2A4E0EACAEE9}"/>
              </a:ext>
            </a:extLst>
          </p:cNvPr>
          <p:cNvGrpSpPr/>
          <p:nvPr/>
        </p:nvGrpSpPr>
        <p:grpSpPr>
          <a:xfrm>
            <a:off x="2994883" y="2640650"/>
            <a:ext cx="8869680" cy="365760"/>
            <a:chOff x="1107033" y="1857561"/>
            <a:chExt cx="10843045" cy="432253"/>
          </a:xfrm>
          <a:gradFill>
            <a:gsLst>
              <a:gs pos="0">
                <a:schemeClr val="accent5">
                  <a:lumMod val="20000"/>
                  <a:lumOff val="80000"/>
                </a:schemeClr>
              </a:gs>
              <a:gs pos="100000">
                <a:srgbClr val="1C476E"/>
              </a:gs>
            </a:gsLst>
            <a:lin ang="0" scaled="1"/>
          </a:gradFill>
        </p:grpSpPr>
        <p:sp>
          <p:nvSpPr>
            <p:cNvPr id="414" name="Flowchart: Process 413">
              <a:extLst>
                <a:ext uri="{FF2B5EF4-FFF2-40B4-BE49-F238E27FC236}">
                  <a16:creationId xmlns:a16="http://schemas.microsoft.com/office/drawing/2014/main" id="{BB839837-108F-499F-A31E-98671F1185A2}"/>
                </a:ext>
              </a:extLst>
            </p:cNvPr>
            <p:cNvSpPr/>
            <p:nvPr/>
          </p:nvSpPr>
          <p:spPr>
            <a:xfrm>
              <a:off x="1107033" y="1857561"/>
              <a:ext cx="2651760" cy="432253"/>
            </a:xfrm>
            <a:prstGeom prst="flowChartProcess">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p>
          </p:txBody>
        </p:sp>
        <p:sp>
          <p:nvSpPr>
            <p:cNvPr id="415" name="Flowchart: Process 414">
              <a:extLst>
                <a:ext uri="{FF2B5EF4-FFF2-40B4-BE49-F238E27FC236}">
                  <a16:creationId xmlns:a16="http://schemas.microsoft.com/office/drawing/2014/main" id="{5E494E73-A4D2-4C65-8161-07C8EDBF0E05}"/>
                </a:ext>
              </a:extLst>
            </p:cNvPr>
            <p:cNvSpPr/>
            <p:nvPr/>
          </p:nvSpPr>
          <p:spPr>
            <a:xfrm>
              <a:off x="3837461" y="1857561"/>
              <a:ext cx="2651760" cy="432253"/>
            </a:xfrm>
            <a:prstGeom prst="flowChartProcess">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p>
          </p:txBody>
        </p:sp>
        <p:sp>
          <p:nvSpPr>
            <p:cNvPr id="416" name="Flowchart: Process 415">
              <a:extLst>
                <a:ext uri="{FF2B5EF4-FFF2-40B4-BE49-F238E27FC236}">
                  <a16:creationId xmlns:a16="http://schemas.microsoft.com/office/drawing/2014/main" id="{4881F071-6A09-432E-83D7-92120252719F}"/>
                </a:ext>
              </a:extLst>
            </p:cNvPr>
            <p:cNvSpPr/>
            <p:nvPr/>
          </p:nvSpPr>
          <p:spPr>
            <a:xfrm>
              <a:off x="6567889" y="1857561"/>
              <a:ext cx="2651760" cy="432253"/>
            </a:xfrm>
            <a:prstGeom prst="flowChartProcess">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p>
          </p:txBody>
        </p:sp>
        <p:sp>
          <p:nvSpPr>
            <p:cNvPr id="417" name="Flowchart: Process 416">
              <a:extLst>
                <a:ext uri="{FF2B5EF4-FFF2-40B4-BE49-F238E27FC236}">
                  <a16:creationId xmlns:a16="http://schemas.microsoft.com/office/drawing/2014/main" id="{1FC609CC-8829-49EB-841F-B892EF701260}"/>
                </a:ext>
              </a:extLst>
            </p:cNvPr>
            <p:cNvSpPr/>
            <p:nvPr/>
          </p:nvSpPr>
          <p:spPr>
            <a:xfrm>
              <a:off x="9298318" y="1857561"/>
              <a:ext cx="2651760" cy="432253"/>
            </a:xfrm>
            <a:prstGeom prst="flowChartProcess">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p>
          </p:txBody>
        </p:sp>
      </p:grpSp>
      <p:grpSp>
        <p:nvGrpSpPr>
          <p:cNvPr id="418" name="Group 417">
            <a:extLst>
              <a:ext uri="{FF2B5EF4-FFF2-40B4-BE49-F238E27FC236}">
                <a16:creationId xmlns:a16="http://schemas.microsoft.com/office/drawing/2014/main" id="{9F336A5E-5A06-439F-9E8E-A974289C275F}"/>
              </a:ext>
            </a:extLst>
          </p:cNvPr>
          <p:cNvGrpSpPr/>
          <p:nvPr/>
        </p:nvGrpSpPr>
        <p:grpSpPr>
          <a:xfrm>
            <a:off x="2994883" y="3094425"/>
            <a:ext cx="8869680" cy="365760"/>
            <a:chOff x="1107033" y="1857561"/>
            <a:chExt cx="10843045" cy="432253"/>
          </a:xfrm>
          <a:gradFill>
            <a:gsLst>
              <a:gs pos="0">
                <a:schemeClr val="accent5">
                  <a:lumMod val="20000"/>
                  <a:lumOff val="80000"/>
                </a:schemeClr>
              </a:gs>
              <a:gs pos="100000">
                <a:srgbClr val="1C476E"/>
              </a:gs>
            </a:gsLst>
            <a:lin ang="0" scaled="1"/>
          </a:gradFill>
        </p:grpSpPr>
        <p:sp>
          <p:nvSpPr>
            <p:cNvPr id="419" name="Flowchart: Process 418">
              <a:extLst>
                <a:ext uri="{FF2B5EF4-FFF2-40B4-BE49-F238E27FC236}">
                  <a16:creationId xmlns:a16="http://schemas.microsoft.com/office/drawing/2014/main" id="{B4A74C98-8353-4851-AC10-7B21CF2B0053}"/>
                </a:ext>
              </a:extLst>
            </p:cNvPr>
            <p:cNvSpPr/>
            <p:nvPr/>
          </p:nvSpPr>
          <p:spPr>
            <a:xfrm>
              <a:off x="1107033" y="1857561"/>
              <a:ext cx="2651760" cy="432253"/>
            </a:xfrm>
            <a:prstGeom prst="flowChartProcess">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p>
          </p:txBody>
        </p:sp>
        <p:sp>
          <p:nvSpPr>
            <p:cNvPr id="420" name="Flowchart: Process 419">
              <a:extLst>
                <a:ext uri="{FF2B5EF4-FFF2-40B4-BE49-F238E27FC236}">
                  <a16:creationId xmlns:a16="http://schemas.microsoft.com/office/drawing/2014/main" id="{4AFBB1B6-0A45-46E2-88D6-411D4844A2ED}"/>
                </a:ext>
              </a:extLst>
            </p:cNvPr>
            <p:cNvSpPr/>
            <p:nvPr/>
          </p:nvSpPr>
          <p:spPr>
            <a:xfrm>
              <a:off x="3837461" y="1857561"/>
              <a:ext cx="2651760" cy="432253"/>
            </a:xfrm>
            <a:prstGeom prst="flowChartProcess">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p>
          </p:txBody>
        </p:sp>
        <p:sp>
          <p:nvSpPr>
            <p:cNvPr id="421" name="Flowchart: Process 420">
              <a:extLst>
                <a:ext uri="{FF2B5EF4-FFF2-40B4-BE49-F238E27FC236}">
                  <a16:creationId xmlns:a16="http://schemas.microsoft.com/office/drawing/2014/main" id="{668AE4B0-ADEA-40CB-9959-F7177AC50C1A}"/>
                </a:ext>
              </a:extLst>
            </p:cNvPr>
            <p:cNvSpPr/>
            <p:nvPr/>
          </p:nvSpPr>
          <p:spPr>
            <a:xfrm>
              <a:off x="6567889" y="1857561"/>
              <a:ext cx="2651760" cy="432253"/>
            </a:xfrm>
            <a:prstGeom prst="flowChartProcess">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p>
          </p:txBody>
        </p:sp>
        <p:sp>
          <p:nvSpPr>
            <p:cNvPr id="422" name="Flowchart: Process 421">
              <a:extLst>
                <a:ext uri="{FF2B5EF4-FFF2-40B4-BE49-F238E27FC236}">
                  <a16:creationId xmlns:a16="http://schemas.microsoft.com/office/drawing/2014/main" id="{4AB1B7A5-3ADA-4830-A991-32C651F69D67}"/>
                </a:ext>
              </a:extLst>
            </p:cNvPr>
            <p:cNvSpPr/>
            <p:nvPr/>
          </p:nvSpPr>
          <p:spPr>
            <a:xfrm>
              <a:off x="9298318" y="1857561"/>
              <a:ext cx="2651760" cy="432253"/>
            </a:xfrm>
            <a:prstGeom prst="flowChartProcess">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p>
          </p:txBody>
        </p:sp>
      </p:grpSp>
      <p:grpSp>
        <p:nvGrpSpPr>
          <p:cNvPr id="423" name="Group 422">
            <a:extLst>
              <a:ext uri="{FF2B5EF4-FFF2-40B4-BE49-F238E27FC236}">
                <a16:creationId xmlns:a16="http://schemas.microsoft.com/office/drawing/2014/main" id="{10CDC080-242D-40CD-A3A8-CD0E59009777}"/>
              </a:ext>
            </a:extLst>
          </p:cNvPr>
          <p:cNvGrpSpPr/>
          <p:nvPr/>
        </p:nvGrpSpPr>
        <p:grpSpPr>
          <a:xfrm>
            <a:off x="2994883" y="3548200"/>
            <a:ext cx="8869680" cy="365760"/>
            <a:chOff x="1107033" y="1857561"/>
            <a:chExt cx="10843045" cy="432253"/>
          </a:xfrm>
          <a:gradFill>
            <a:gsLst>
              <a:gs pos="0">
                <a:schemeClr val="accent5">
                  <a:lumMod val="20000"/>
                  <a:lumOff val="80000"/>
                </a:schemeClr>
              </a:gs>
              <a:gs pos="100000">
                <a:srgbClr val="1C476E"/>
              </a:gs>
            </a:gsLst>
            <a:lin ang="0" scaled="1"/>
          </a:gradFill>
        </p:grpSpPr>
        <p:sp>
          <p:nvSpPr>
            <p:cNvPr id="424" name="Flowchart: Process 423">
              <a:extLst>
                <a:ext uri="{FF2B5EF4-FFF2-40B4-BE49-F238E27FC236}">
                  <a16:creationId xmlns:a16="http://schemas.microsoft.com/office/drawing/2014/main" id="{C287495C-022B-4853-8D52-E23E93518166}"/>
                </a:ext>
              </a:extLst>
            </p:cNvPr>
            <p:cNvSpPr/>
            <p:nvPr/>
          </p:nvSpPr>
          <p:spPr>
            <a:xfrm>
              <a:off x="1107033" y="1857561"/>
              <a:ext cx="2651760" cy="432253"/>
            </a:xfrm>
            <a:prstGeom prst="flowChartProcess">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p>
          </p:txBody>
        </p:sp>
        <p:sp>
          <p:nvSpPr>
            <p:cNvPr id="425" name="Flowchart: Process 424">
              <a:extLst>
                <a:ext uri="{FF2B5EF4-FFF2-40B4-BE49-F238E27FC236}">
                  <a16:creationId xmlns:a16="http://schemas.microsoft.com/office/drawing/2014/main" id="{CF6AC383-42AB-49EF-BA34-C2147BE977C8}"/>
                </a:ext>
              </a:extLst>
            </p:cNvPr>
            <p:cNvSpPr/>
            <p:nvPr/>
          </p:nvSpPr>
          <p:spPr>
            <a:xfrm>
              <a:off x="3837461" y="1857561"/>
              <a:ext cx="2651760" cy="432253"/>
            </a:xfrm>
            <a:prstGeom prst="flowChartProcess">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p>
          </p:txBody>
        </p:sp>
        <p:sp>
          <p:nvSpPr>
            <p:cNvPr id="426" name="Flowchart: Process 425">
              <a:extLst>
                <a:ext uri="{FF2B5EF4-FFF2-40B4-BE49-F238E27FC236}">
                  <a16:creationId xmlns:a16="http://schemas.microsoft.com/office/drawing/2014/main" id="{0668D6E2-34BD-41FC-96A3-2BD860F03689}"/>
                </a:ext>
              </a:extLst>
            </p:cNvPr>
            <p:cNvSpPr/>
            <p:nvPr/>
          </p:nvSpPr>
          <p:spPr>
            <a:xfrm>
              <a:off x="6567889" y="1857561"/>
              <a:ext cx="2651760" cy="432253"/>
            </a:xfrm>
            <a:prstGeom prst="flowChartProcess">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p>
          </p:txBody>
        </p:sp>
        <p:sp>
          <p:nvSpPr>
            <p:cNvPr id="427" name="Flowchart: Process 426">
              <a:extLst>
                <a:ext uri="{FF2B5EF4-FFF2-40B4-BE49-F238E27FC236}">
                  <a16:creationId xmlns:a16="http://schemas.microsoft.com/office/drawing/2014/main" id="{F93E6CC5-D693-45EF-9B3E-1F128D6472CB}"/>
                </a:ext>
              </a:extLst>
            </p:cNvPr>
            <p:cNvSpPr/>
            <p:nvPr/>
          </p:nvSpPr>
          <p:spPr>
            <a:xfrm>
              <a:off x="9298318" y="1857561"/>
              <a:ext cx="2651760" cy="432253"/>
            </a:xfrm>
            <a:prstGeom prst="flowChartProcess">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p>
          </p:txBody>
        </p:sp>
      </p:grpSp>
      <p:grpSp>
        <p:nvGrpSpPr>
          <p:cNvPr id="428" name="Group 427">
            <a:extLst>
              <a:ext uri="{FF2B5EF4-FFF2-40B4-BE49-F238E27FC236}">
                <a16:creationId xmlns:a16="http://schemas.microsoft.com/office/drawing/2014/main" id="{BDA9052A-55E5-44F7-B163-6D7A494C7E75}"/>
              </a:ext>
            </a:extLst>
          </p:cNvPr>
          <p:cNvGrpSpPr/>
          <p:nvPr/>
        </p:nvGrpSpPr>
        <p:grpSpPr>
          <a:xfrm>
            <a:off x="2994883" y="4001975"/>
            <a:ext cx="8869680" cy="365760"/>
            <a:chOff x="1107033" y="1857561"/>
            <a:chExt cx="10843045" cy="432253"/>
          </a:xfrm>
          <a:gradFill>
            <a:gsLst>
              <a:gs pos="0">
                <a:schemeClr val="accent5">
                  <a:lumMod val="20000"/>
                  <a:lumOff val="80000"/>
                </a:schemeClr>
              </a:gs>
              <a:gs pos="100000">
                <a:srgbClr val="1C476E"/>
              </a:gs>
            </a:gsLst>
            <a:lin ang="0" scaled="1"/>
          </a:gradFill>
        </p:grpSpPr>
        <p:sp>
          <p:nvSpPr>
            <p:cNvPr id="429" name="Flowchart: Process 428">
              <a:extLst>
                <a:ext uri="{FF2B5EF4-FFF2-40B4-BE49-F238E27FC236}">
                  <a16:creationId xmlns:a16="http://schemas.microsoft.com/office/drawing/2014/main" id="{9F99CD4B-1C73-47FD-B576-2E55604FB5BA}"/>
                </a:ext>
              </a:extLst>
            </p:cNvPr>
            <p:cNvSpPr/>
            <p:nvPr/>
          </p:nvSpPr>
          <p:spPr>
            <a:xfrm>
              <a:off x="1107033" y="1857561"/>
              <a:ext cx="2651760" cy="432253"/>
            </a:xfrm>
            <a:prstGeom prst="flowChartProcess">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p>
          </p:txBody>
        </p:sp>
        <p:sp>
          <p:nvSpPr>
            <p:cNvPr id="430" name="Flowchart: Process 429">
              <a:extLst>
                <a:ext uri="{FF2B5EF4-FFF2-40B4-BE49-F238E27FC236}">
                  <a16:creationId xmlns:a16="http://schemas.microsoft.com/office/drawing/2014/main" id="{0F7F22CB-AD40-4B78-AFDA-A9D17889313D}"/>
                </a:ext>
              </a:extLst>
            </p:cNvPr>
            <p:cNvSpPr/>
            <p:nvPr/>
          </p:nvSpPr>
          <p:spPr>
            <a:xfrm>
              <a:off x="3837461" y="1857561"/>
              <a:ext cx="2651760" cy="432253"/>
            </a:xfrm>
            <a:prstGeom prst="flowChartProcess">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p>
          </p:txBody>
        </p:sp>
        <p:sp>
          <p:nvSpPr>
            <p:cNvPr id="431" name="Flowchart: Process 430">
              <a:extLst>
                <a:ext uri="{FF2B5EF4-FFF2-40B4-BE49-F238E27FC236}">
                  <a16:creationId xmlns:a16="http://schemas.microsoft.com/office/drawing/2014/main" id="{C0A99FEB-8DCD-4917-9142-A6D5EF355043}"/>
                </a:ext>
              </a:extLst>
            </p:cNvPr>
            <p:cNvSpPr/>
            <p:nvPr/>
          </p:nvSpPr>
          <p:spPr>
            <a:xfrm>
              <a:off x="6567889" y="1857561"/>
              <a:ext cx="2651760" cy="432253"/>
            </a:xfrm>
            <a:prstGeom prst="flowChartProcess">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p>
          </p:txBody>
        </p:sp>
        <p:sp>
          <p:nvSpPr>
            <p:cNvPr id="432" name="Flowchart: Process 431">
              <a:extLst>
                <a:ext uri="{FF2B5EF4-FFF2-40B4-BE49-F238E27FC236}">
                  <a16:creationId xmlns:a16="http://schemas.microsoft.com/office/drawing/2014/main" id="{170EFFD3-2461-4CED-95A3-1B19553159A9}"/>
                </a:ext>
              </a:extLst>
            </p:cNvPr>
            <p:cNvSpPr/>
            <p:nvPr/>
          </p:nvSpPr>
          <p:spPr>
            <a:xfrm>
              <a:off x="9298318" y="1857561"/>
              <a:ext cx="2651760" cy="432253"/>
            </a:xfrm>
            <a:prstGeom prst="flowChartProcess">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p>
          </p:txBody>
        </p:sp>
      </p:grpSp>
      <p:grpSp>
        <p:nvGrpSpPr>
          <p:cNvPr id="433" name="Group 432">
            <a:extLst>
              <a:ext uri="{FF2B5EF4-FFF2-40B4-BE49-F238E27FC236}">
                <a16:creationId xmlns:a16="http://schemas.microsoft.com/office/drawing/2014/main" id="{73CF762C-7077-44FA-9340-C273F8B4F5A2}"/>
              </a:ext>
            </a:extLst>
          </p:cNvPr>
          <p:cNvGrpSpPr/>
          <p:nvPr/>
        </p:nvGrpSpPr>
        <p:grpSpPr>
          <a:xfrm>
            <a:off x="2994883" y="4455750"/>
            <a:ext cx="8869680" cy="365760"/>
            <a:chOff x="1107033" y="1857561"/>
            <a:chExt cx="10843045" cy="432253"/>
          </a:xfrm>
          <a:gradFill>
            <a:gsLst>
              <a:gs pos="0">
                <a:schemeClr val="accent5">
                  <a:lumMod val="20000"/>
                  <a:lumOff val="80000"/>
                </a:schemeClr>
              </a:gs>
              <a:gs pos="100000">
                <a:srgbClr val="1C476E"/>
              </a:gs>
            </a:gsLst>
            <a:lin ang="0" scaled="1"/>
          </a:gradFill>
        </p:grpSpPr>
        <p:sp>
          <p:nvSpPr>
            <p:cNvPr id="434" name="Flowchart: Process 433">
              <a:extLst>
                <a:ext uri="{FF2B5EF4-FFF2-40B4-BE49-F238E27FC236}">
                  <a16:creationId xmlns:a16="http://schemas.microsoft.com/office/drawing/2014/main" id="{4D0826C0-DCD0-4DC6-8126-AB959AC94EDE}"/>
                </a:ext>
              </a:extLst>
            </p:cNvPr>
            <p:cNvSpPr/>
            <p:nvPr/>
          </p:nvSpPr>
          <p:spPr>
            <a:xfrm>
              <a:off x="1107033" y="1857561"/>
              <a:ext cx="2651760" cy="432253"/>
            </a:xfrm>
            <a:prstGeom prst="flowChartProcess">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p>
          </p:txBody>
        </p:sp>
        <p:sp>
          <p:nvSpPr>
            <p:cNvPr id="435" name="Flowchart: Process 434">
              <a:extLst>
                <a:ext uri="{FF2B5EF4-FFF2-40B4-BE49-F238E27FC236}">
                  <a16:creationId xmlns:a16="http://schemas.microsoft.com/office/drawing/2014/main" id="{365CEEF6-1112-4077-BB0B-5DC624A5F7BA}"/>
                </a:ext>
              </a:extLst>
            </p:cNvPr>
            <p:cNvSpPr/>
            <p:nvPr/>
          </p:nvSpPr>
          <p:spPr>
            <a:xfrm>
              <a:off x="3837461" y="1857561"/>
              <a:ext cx="2651760" cy="432253"/>
            </a:xfrm>
            <a:prstGeom prst="flowChartProcess">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p>
          </p:txBody>
        </p:sp>
        <p:sp>
          <p:nvSpPr>
            <p:cNvPr id="436" name="Flowchart: Process 435">
              <a:extLst>
                <a:ext uri="{FF2B5EF4-FFF2-40B4-BE49-F238E27FC236}">
                  <a16:creationId xmlns:a16="http://schemas.microsoft.com/office/drawing/2014/main" id="{FF39F540-4902-4DF2-925E-82E530FA5C08}"/>
                </a:ext>
              </a:extLst>
            </p:cNvPr>
            <p:cNvSpPr/>
            <p:nvPr/>
          </p:nvSpPr>
          <p:spPr>
            <a:xfrm>
              <a:off x="6567889" y="1857561"/>
              <a:ext cx="2651760" cy="432253"/>
            </a:xfrm>
            <a:prstGeom prst="flowChartProcess">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p>
          </p:txBody>
        </p:sp>
        <p:sp>
          <p:nvSpPr>
            <p:cNvPr id="437" name="Flowchart: Process 436">
              <a:extLst>
                <a:ext uri="{FF2B5EF4-FFF2-40B4-BE49-F238E27FC236}">
                  <a16:creationId xmlns:a16="http://schemas.microsoft.com/office/drawing/2014/main" id="{956439C0-9EB6-4016-8CA6-8D7FC6DE3AF9}"/>
                </a:ext>
              </a:extLst>
            </p:cNvPr>
            <p:cNvSpPr/>
            <p:nvPr/>
          </p:nvSpPr>
          <p:spPr>
            <a:xfrm>
              <a:off x="9298318" y="1857561"/>
              <a:ext cx="2651760" cy="432253"/>
            </a:xfrm>
            <a:prstGeom prst="flowChartProcess">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p>
          </p:txBody>
        </p:sp>
      </p:grpSp>
      <p:grpSp>
        <p:nvGrpSpPr>
          <p:cNvPr id="438" name="Group 437">
            <a:extLst>
              <a:ext uri="{FF2B5EF4-FFF2-40B4-BE49-F238E27FC236}">
                <a16:creationId xmlns:a16="http://schemas.microsoft.com/office/drawing/2014/main" id="{E396D343-D08C-421B-94A4-811EC1504481}"/>
              </a:ext>
            </a:extLst>
          </p:cNvPr>
          <p:cNvGrpSpPr/>
          <p:nvPr/>
        </p:nvGrpSpPr>
        <p:grpSpPr>
          <a:xfrm>
            <a:off x="2994883" y="4909525"/>
            <a:ext cx="8869680" cy="365760"/>
            <a:chOff x="1107033" y="1857561"/>
            <a:chExt cx="10843045" cy="432253"/>
          </a:xfrm>
          <a:gradFill>
            <a:gsLst>
              <a:gs pos="0">
                <a:schemeClr val="accent5">
                  <a:lumMod val="20000"/>
                  <a:lumOff val="80000"/>
                </a:schemeClr>
              </a:gs>
              <a:gs pos="100000">
                <a:srgbClr val="1C476E"/>
              </a:gs>
            </a:gsLst>
            <a:lin ang="0" scaled="1"/>
          </a:gradFill>
        </p:grpSpPr>
        <p:sp>
          <p:nvSpPr>
            <p:cNvPr id="439" name="Flowchart: Process 438">
              <a:extLst>
                <a:ext uri="{FF2B5EF4-FFF2-40B4-BE49-F238E27FC236}">
                  <a16:creationId xmlns:a16="http://schemas.microsoft.com/office/drawing/2014/main" id="{A25E713A-69A1-4223-BB41-7B4907D52C31}"/>
                </a:ext>
              </a:extLst>
            </p:cNvPr>
            <p:cNvSpPr/>
            <p:nvPr/>
          </p:nvSpPr>
          <p:spPr>
            <a:xfrm>
              <a:off x="1107033" y="1857561"/>
              <a:ext cx="2651760" cy="432253"/>
            </a:xfrm>
            <a:prstGeom prst="flowChartProcess">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p>
          </p:txBody>
        </p:sp>
        <p:sp>
          <p:nvSpPr>
            <p:cNvPr id="440" name="Flowchart: Process 439">
              <a:extLst>
                <a:ext uri="{FF2B5EF4-FFF2-40B4-BE49-F238E27FC236}">
                  <a16:creationId xmlns:a16="http://schemas.microsoft.com/office/drawing/2014/main" id="{AE3BA26F-0A2E-4D80-8FFC-EE00C8E9A422}"/>
                </a:ext>
              </a:extLst>
            </p:cNvPr>
            <p:cNvSpPr/>
            <p:nvPr/>
          </p:nvSpPr>
          <p:spPr>
            <a:xfrm>
              <a:off x="3837461" y="1857561"/>
              <a:ext cx="2651760" cy="432253"/>
            </a:xfrm>
            <a:prstGeom prst="flowChartProcess">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p>
          </p:txBody>
        </p:sp>
        <p:sp>
          <p:nvSpPr>
            <p:cNvPr id="441" name="Flowchart: Process 440">
              <a:extLst>
                <a:ext uri="{FF2B5EF4-FFF2-40B4-BE49-F238E27FC236}">
                  <a16:creationId xmlns:a16="http://schemas.microsoft.com/office/drawing/2014/main" id="{567DC859-DFB9-4D2F-BDDD-67814798D6E8}"/>
                </a:ext>
              </a:extLst>
            </p:cNvPr>
            <p:cNvSpPr/>
            <p:nvPr/>
          </p:nvSpPr>
          <p:spPr>
            <a:xfrm>
              <a:off x="6567889" y="1857561"/>
              <a:ext cx="2651760" cy="432253"/>
            </a:xfrm>
            <a:prstGeom prst="flowChartProcess">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p>
          </p:txBody>
        </p:sp>
        <p:sp>
          <p:nvSpPr>
            <p:cNvPr id="442" name="Flowchart: Process 441">
              <a:extLst>
                <a:ext uri="{FF2B5EF4-FFF2-40B4-BE49-F238E27FC236}">
                  <a16:creationId xmlns:a16="http://schemas.microsoft.com/office/drawing/2014/main" id="{A3DF4FE6-2399-4510-AB23-B5886AFCC8CD}"/>
                </a:ext>
              </a:extLst>
            </p:cNvPr>
            <p:cNvSpPr/>
            <p:nvPr/>
          </p:nvSpPr>
          <p:spPr>
            <a:xfrm>
              <a:off x="9298318" y="1857561"/>
              <a:ext cx="2651760" cy="432253"/>
            </a:xfrm>
            <a:prstGeom prst="flowChartProcess">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p>
          </p:txBody>
        </p:sp>
      </p:grpSp>
      <p:grpSp>
        <p:nvGrpSpPr>
          <p:cNvPr id="443" name="Group 442">
            <a:extLst>
              <a:ext uri="{FF2B5EF4-FFF2-40B4-BE49-F238E27FC236}">
                <a16:creationId xmlns:a16="http://schemas.microsoft.com/office/drawing/2014/main" id="{F3DBBBA3-9638-49F2-87DF-4C9F1B8D8B52}"/>
              </a:ext>
            </a:extLst>
          </p:cNvPr>
          <p:cNvGrpSpPr/>
          <p:nvPr/>
        </p:nvGrpSpPr>
        <p:grpSpPr>
          <a:xfrm>
            <a:off x="2994883" y="5363300"/>
            <a:ext cx="8869680" cy="365760"/>
            <a:chOff x="1107033" y="1857561"/>
            <a:chExt cx="10843045" cy="432253"/>
          </a:xfrm>
          <a:gradFill>
            <a:gsLst>
              <a:gs pos="0">
                <a:schemeClr val="accent5">
                  <a:lumMod val="20000"/>
                  <a:lumOff val="80000"/>
                </a:schemeClr>
              </a:gs>
              <a:gs pos="100000">
                <a:srgbClr val="1C476E"/>
              </a:gs>
            </a:gsLst>
            <a:lin ang="0" scaled="1"/>
          </a:gradFill>
        </p:grpSpPr>
        <p:sp>
          <p:nvSpPr>
            <p:cNvPr id="444" name="Flowchart: Process 443">
              <a:extLst>
                <a:ext uri="{FF2B5EF4-FFF2-40B4-BE49-F238E27FC236}">
                  <a16:creationId xmlns:a16="http://schemas.microsoft.com/office/drawing/2014/main" id="{75D061F0-E2A5-4966-85C0-EA822A9C31A5}"/>
                </a:ext>
              </a:extLst>
            </p:cNvPr>
            <p:cNvSpPr/>
            <p:nvPr/>
          </p:nvSpPr>
          <p:spPr>
            <a:xfrm>
              <a:off x="1107033" y="1857561"/>
              <a:ext cx="2651760" cy="432253"/>
            </a:xfrm>
            <a:prstGeom prst="flowChartProcess">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p>
          </p:txBody>
        </p:sp>
        <p:sp>
          <p:nvSpPr>
            <p:cNvPr id="445" name="Flowchart: Process 444">
              <a:extLst>
                <a:ext uri="{FF2B5EF4-FFF2-40B4-BE49-F238E27FC236}">
                  <a16:creationId xmlns:a16="http://schemas.microsoft.com/office/drawing/2014/main" id="{A4C624F0-8960-42B4-8097-4872BB3AFAA5}"/>
                </a:ext>
              </a:extLst>
            </p:cNvPr>
            <p:cNvSpPr/>
            <p:nvPr/>
          </p:nvSpPr>
          <p:spPr>
            <a:xfrm>
              <a:off x="3837461" y="1857561"/>
              <a:ext cx="2651760" cy="432253"/>
            </a:xfrm>
            <a:prstGeom prst="flowChartProcess">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p>
          </p:txBody>
        </p:sp>
        <p:sp>
          <p:nvSpPr>
            <p:cNvPr id="446" name="Flowchart: Process 445">
              <a:extLst>
                <a:ext uri="{FF2B5EF4-FFF2-40B4-BE49-F238E27FC236}">
                  <a16:creationId xmlns:a16="http://schemas.microsoft.com/office/drawing/2014/main" id="{98399F26-EB0B-4F46-B014-68457CFF6F7D}"/>
                </a:ext>
              </a:extLst>
            </p:cNvPr>
            <p:cNvSpPr/>
            <p:nvPr/>
          </p:nvSpPr>
          <p:spPr>
            <a:xfrm>
              <a:off x="6567889" y="1857561"/>
              <a:ext cx="2651760" cy="432253"/>
            </a:xfrm>
            <a:prstGeom prst="flowChartProcess">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p>
          </p:txBody>
        </p:sp>
        <p:sp>
          <p:nvSpPr>
            <p:cNvPr id="447" name="Flowchart: Process 446">
              <a:extLst>
                <a:ext uri="{FF2B5EF4-FFF2-40B4-BE49-F238E27FC236}">
                  <a16:creationId xmlns:a16="http://schemas.microsoft.com/office/drawing/2014/main" id="{7C13C637-A925-489A-B138-85CB2A6EA8AB}"/>
                </a:ext>
              </a:extLst>
            </p:cNvPr>
            <p:cNvSpPr/>
            <p:nvPr/>
          </p:nvSpPr>
          <p:spPr>
            <a:xfrm>
              <a:off x="9298318" y="1857561"/>
              <a:ext cx="2651760" cy="432253"/>
            </a:xfrm>
            <a:prstGeom prst="flowChartProcess">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p>
          </p:txBody>
        </p:sp>
      </p:grpSp>
      <p:grpSp>
        <p:nvGrpSpPr>
          <p:cNvPr id="448" name="Group 447">
            <a:extLst>
              <a:ext uri="{FF2B5EF4-FFF2-40B4-BE49-F238E27FC236}">
                <a16:creationId xmlns:a16="http://schemas.microsoft.com/office/drawing/2014/main" id="{5208819F-1688-4C2B-BBD9-CDDE89B98034}"/>
              </a:ext>
            </a:extLst>
          </p:cNvPr>
          <p:cNvGrpSpPr/>
          <p:nvPr/>
        </p:nvGrpSpPr>
        <p:grpSpPr>
          <a:xfrm>
            <a:off x="2994883" y="5817075"/>
            <a:ext cx="8869680" cy="365760"/>
            <a:chOff x="1107033" y="1857561"/>
            <a:chExt cx="10843045" cy="432253"/>
          </a:xfrm>
          <a:gradFill>
            <a:gsLst>
              <a:gs pos="0">
                <a:schemeClr val="accent5">
                  <a:lumMod val="20000"/>
                  <a:lumOff val="80000"/>
                </a:schemeClr>
              </a:gs>
              <a:gs pos="100000">
                <a:srgbClr val="1C476E"/>
              </a:gs>
            </a:gsLst>
            <a:lin ang="0" scaled="1"/>
          </a:gradFill>
        </p:grpSpPr>
        <p:sp>
          <p:nvSpPr>
            <p:cNvPr id="449" name="Flowchart: Process 448">
              <a:extLst>
                <a:ext uri="{FF2B5EF4-FFF2-40B4-BE49-F238E27FC236}">
                  <a16:creationId xmlns:a16="http://schemas.microsoft.com/office/drawing/2014/main" id="{13D7B65D-5E61-4C65-9192-E7C36299D892}"/>
                </a:ext>
              </a:extLst>
            </p:cNvPr>
            <p:cNvSpPr/>
            <p:nvPr/>
          </p:nvSpPr>
          <p:spPr>
            <a:xfrm>
              <a:off x="1107033" y="1857561"/>
              <a:ext cx="2651760" cy="432253"/>
            </a:xfrm>
            <a:prstGeom prst="flowChartProcess">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p>
          </p:txBody>
        </p:sp>
        <p:sp>
          <p:nvSpPr>
            <p:cNvPr id="450" name="Flowchart: Process 449">
              <a:extLst>
                <a:ext uri="{FF2B5EF4-FFF2-40B4-BE49-F238E27FC236}">
                  <a16:creationId xmlns:a16="http://schemas.microsoft.com/office/drawing/2014/main" id="{A48E6784-3EFF-4CB9-B2E5-3D123409529C}"/>
                </a:ext>
              </a:extLst>
            </p:cNvPr>
            <p:cNvSpPr/>
            <p:nvPr/>
          </p:nvSpPr>
          <p:spPr>
            <a:xfrm>
              <a:off x="3837461" y="1857561"/>
              <a:ext cx="2651760" cy="432253"/>
            </a:xfrm>
            <a:prstGeom prst="flowChartProcess">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p>
          </p:txBody>
        </p:sp>
        <p:sp>
          <p:nvSpPr>
            <p:cNvPr id="451" name="Flowchart: Process 450">
              <a:extLst>
                <a:ext uri="{FF2B5EF4-FFF2-40B4-BE49-F238E27FC236}">
                  <a16:creationId xmlns:a16="http://schemas.microsoft.com/office/drawing/2014/main" id="{3DB49393-992F-43E1-B298-BBB55120487C}"/>
                </a:ext>
              </a:extLst>
            </p:cNvPr>
            <p:cNvSpPr/>
            <p:nvPr/>
          </p:nvSpPr>
          <p:spPr>
            <a:xfrm>
              <a:off x="6567889" y="1857561"/>
              <a:ext cx="2651760" cy="432253"/>
            </a:xfrm>
            <a:prstGeom prst="flowChartProcess">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p>
          </p:txBody>
        </p:sp>
        <p:sp>
          <p:nvSpPr>
            <p:cNvPr id="452" name="Flowchart: Process 451">
              <a:extLst>
                <a:ext uri="{FF2B5EF4-FFF2-40B4-BE49-F238E27FC236}">
                  <a16:creationId xmlns:a16="http://schemas.microsoft.com/office/drawing/2014/main" id="{E3194C8B-CED2-4BC9-BAF3-9650EFC7B9C0}"/>
                </a:ext>
              </a:extLst>
            </p:cNvPr>
            <p:cNvSpPr/>
            <p:nvPr/>
          </p:nvSpPr>
          <p:spPr>
            <a:xfrm>
              <a:off x="9298318" y="1857561"/>
              <a:ext cx="2651760" cy="432253"/>
            </a:xfrm>
            <a:prstGeom prst="flowChartProcess">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p>
          </p:txBody>
        </p:sp>
      </p:grpSp>
      <p:grpSp>
        <p:nvGrpSpPr>
          <p:cNvPr id="453" name="Group 452">
            <a:extLst>
              <a:ext uri="{FF2B5EF4-FFF2-40B4-BE49-F238E27FC236}">
                <a16:creationId xmlns:a16="http://schemas.microsoft.com/office/drawing/2014/main" id="{62407FF5-7718-40CF-862F-503C037BEE7D}"/>
              </a:ext>
            </a:extLst>
          </p:cNvPr>
          <p:cNvGrpSpPr/>
          <p:nvPr/>
        </p:nvGrpSpPr>
        <p:grpSpPr>
          <a:xfrm>
            <a:off x="2994883" y="6270850"/>
            <a:ext cx="8869680" cy="365760"/>
            <a:chOff x="1107033" y="1857561"/>
            <a:chExt cx="10843045" cy="432253"/>
          </a:xfrm>
          <a:gradFill>
            <a:gsLst>
              <a:gs pos="0">
                <a:schemeClr val="accent5">
                  <a:lumMod val="20000"/>
                  <a:lumOff val="80000"/>
                </a:schemeClr>
              </a:gs>
              <a:gs pos="100000">
                <a:srgbClr val="1C476E"/>
              </a:gs>
            </a:gsLst>
            <a:lin ang="0" scaled="1"/>
          </a:gradFill>
        </p:grpSpPr>
        <p:sp>
          <p:nvSpPr>
            <p:cNvPr id="454" name="Flowchart: Process 453">
              <a:extLst>
                <a:ext uri="{FF2B5EF4-FFF2-40B4-BE49-F238E27FC236}">
                  <a16:creationId xmlns:a16="http://schemas.microsoft.com/office/drawing/2014/main" id="{A1F370B4-7394-473E-86DE-A4CD86A76A2A}"/>
                </a:ext>
              </a:extLst>
            </p:cNvPr>
            <p:cNvSpPr/>
            <p:nvPr/>
          </p:nvSpPr>
          <p:spPr>
            <a:xfrm>
              <a:off x="1107033" y="1857561"/>
              <a:ext cx="2651760" cy="432253"/>
            </a:xfrm>
            <a:prstGeom prst="flowChartProcess">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p>
          </p:txBody>
        </p:sp>
        <p:sp>
          <p:nvSpPr>
            <p:cNvPr id="455" name="Flowchart: Process 454">
              <a:extLst>
                <a:ext uri="{FF2B5EF4-FFF2-40B4-BE49-F238E27FC236}">
                  <a16:creationId xmlns:a16="http://schemas.microsoft.com/office/drawing/2014/main" id="{996680D2-DDF2-4EBA-906E-68CF7084A914}"/>
                </a:ext>
              </a:extLst>
            </p:cNvPr>
            <p:cNvSpPr/>
            <p:nvPr/>
          </p:nvSpPr>
          <p:spPr>
            <a:xfrm>
              <a:off x="3837461" y="1857561"/>
              <a:ext cx="2651760" cy="432253"/>
            </a:xfrm>
            <a:prstGeom prst="flowChartProcess">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p>
          </p:txBody>
        </p:sp>
        <p:sp>
          <p:nvSpPr>
            <p:cNvPr id="456" name="Flowchart: Process 455">
              <a:extLst>
                <a:ext uri="{FF2B5EF4-FFF2-40B4-BE49-F238E27FC236}">
                  <a16:creationId xmlns:a16="http://schemas.microsoft.com/office/drawing/2014/main" id="{9D499945-728F-4DFD-94DC-9DA4C705DC92}"/>
                </a:ext>
              </a:extLst>
            </p:cNvPr>
            <p:cNvSpPr/>
            <p:nvPr/>
          </p:nvSpPr>
          <p:spPr>
            <a:xfrm>
              <a:off x="6567889" y="1857561"/>
              <a:ext cx="2651760" cy="432253"/>
            </a:xfrm>
            <a:prstGeom prst="flowChartProcess">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p>
          </p:txBody>
        </p:sp>
        <p:sp>
          <p:nvSpPr>
            <p:cNvPr id="457" name="Flowchart: Process 456">
              <a:extLst>
                <a:ext uri="{FF2B5EF4-FFF2-40B4-BE49-F238E27FC236}">
                  <a16:creationId xmlns:a16="http://schemas.microsoft.com/office/drawing/2014/main" id="{CE073DAF-DA86-45B9-904C-726330D8337A}"/>
                </a:ext>
              </a:extLst>
            </p:cNvPr>
            <p:cNvSpPr/>
            <p:nvPr/>
          </p:nvSpPr>
          <p:spPr>
            <a:xfrm>
              <a:off x="9298318" y="1857561"/>
              <a:ext cx="2651760" cy="432253"/>
            </a:xfrm>
            <a:prstGeom prst="flowChartProcess">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p>
          </p:txBody>
        </p:sp>
      </p:grpSp>
    </p:spTree>
    <p:extLst>
      <p:ext uri="{BB962C8B-B14F-4D97-AF65-F5344CB8AC3E}">
        <p14:creationId xmlns:p14="http://schemas.microsoft.com/office/powerpoint/2010/main" val="31743164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E5229E13-3D08-5445-A39C-E4F20230AAC0}"/>
              </a:ext>
            </a:extLst>
          </p:cNvPr>
          <p:cNvSpPr/>
          <p:nvPr/>
        </p:nvSpPr>
        <p:spPr>
          <a:xfrm>
            <a:off x="-26342" y="0"/>
            <a:ext cx="12218342" cy="6858000"/>
          </a:xfrm>
          <a:prstGeom prst="rect">
            <a:avLst/>
          </a:prstGeom>
          <a:solidFill>
            <a:srgbClr val="3258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a:extLst>
              <a:ext uri="{FF2B5EF4-FFF2-40B4-BE49-F238E27FC236}">
                <a16:creationId xmlns:a16="http://schemas.microsoft.com/office/drawing/2014/main" id="{9CB9A177-A086-D24B-8E93-BC0A72966B61}"/>
              </a:ext>
            </a:extLst>
          </p:cNvPr>
          <p:cNvGrpSpPr/>
          <p:nvPr/>
        </p:nvGrpSpPr>
        <p:grpSpPr>
          <a:xfrm>
            <a:off x="-26342" y="0"/>
            <a:ext cx="12218342" cy="1396364"/>
            <a:chOff x="-26342" y="0"/>
            <a:chExt cx="12218342" cy="1396364"/>
          </a:xfrm>
        </p:grpSpPr>
        <p:pic>
          <p:nvPicPr>
            <p:cNvPr id="11" name="Picture 10" descr="Background pattern&#10;&#10;Description automatically generated">
              <a:extLst>
                <a:ext uri="{FF2B5EF4-FFF2-40B4-BE49-F238E27FC236}">
                  <a16:creationId xmlns:a16="http://schemas.microsoft.com/office/drawing/2014/main" id="{848FD46F-9FA9-6A42-A9E7-85DCAFF371A6}"/>
                </a:ext>
              </a:extLst>
            </p:cNvPr>
            <p:cNvPicPr>
              <a:picLocks noChangeAspect="1"/>
            </p:cNvPicPr>
            <p:nvPr/>
          </p:nvPicPr>
          <p:blipFill>
            <a:blip r:embed="rId3"/>
            <a:stretch>
              <a:fillRect/>
            </a:stretch>
          </p:blipFill>
          <p:spPr>
            <a:xfrm>
              <a:off x="-26342" y="0"/>
              <a:ext cx="263892" cy="1396364"/>
            </a:xfrm>
            <a:prstGeom prst="rect">
              <a:avLst/>
            </a:prstGeom>
          </p:spPr>
        </p:pic>
        <p:grpSp>
          <p:nvGrpSpPr>
            <p:cNvPr id="12" name="Group 11">
              <a:extLst>
                <a:ext uri="{FF2B5EF4-FFF2-40B4-BE49-F238E27FC236}">
                  <a16:creationId xmlns:a16="http://schemas.microsoft.com/office/drawing/2014/main" id="{853A7FA6-D363-CA43-B4E3-3B8AB8EE9F73}"/>
                </a:ext>
              </a:extLst>
            </p:cNvPr>
            <p:cNvGrpSpPr/>
            <p:nvPr/>
          </p:nvGrpSpPr>
          <p:grpSpPr>
            <a:xfrm>
              <a:off x="0" y="0"/>
              <a:ext cx="12192000" cy="1396364"/>
              <a:chOff x="0" y="2717403"/>
              <a:chExt cx="12192000" cy="1396364"/>
            </a:xfrm>
          </p:grpSpPr>
          <p:pic>
            <p:nvPicPr>
              <p:cNvPr id="13" name="Picture 12">
                <a:extLst>
                  <a:ext uri="{FF2B5EF4-FFF2-40B4-BE49-F238E27FC236}">
                    <a16:creationId xmlns:a16="http://schemas.microsoft.com/office/drawing/2014/main" id="{FFC2CB80-31BA-8749-A81D-A6B6398DAB9F}"/>
                  </a:ext>
                </a:extLst>
              </p:cNvPr>
              <p:cNvPicPr>
                <a:picLocks noChangeAspect="1"/>
              </p:cNvPicPr>
              <p:nvPr/>
            </p:nvPicPr>
            <p:blipFill>
              <a:blip r:embed="rId4"/>
              <a:stretch>
                <a:fillRect/>
              </a:stretch>
            </p:blipFill>
            <p:spPr>
              <a:xfrm>
                <a:off x="0" y="2717403"/>
                <a:ext cx="12192000" cy="1396364"/>
              </a:xfrm>
              <a:prstGeom prst="rect">
                <a:avLst/>
              </a:prstGeom>
            </p:spPr>
          </p:pic>
          <p:pic>
            <p:nvPicPr>
              <p:cNvPr id="14" name="Picture 13">
                <a:extLst>
                  <a:ext uri="{FF2B5EF4-FFF2-40B4-BE49-F238E27FC236}">
                    <a16:creationId xmlns:a16="http://schemas.microsoft.com/office/drawing/2014/main" id="{6D30AB9C-C80D-1749-BC49-9B8BCFBF8E26}"/>
                  </a:ext>
                </a:extLst>
              </p:cNvPr>
              <p:cNvPicPr>
                <a:picLocks noChangeAspect="1"/>
              </p:cNvPicPr>
              <p:nvPr/>
            </p:nvPicPr>
            <p:blipFill>
              <a:blip r:embed="rId5"/>
              <a:stretch>
                <a:fillRect/>
              </a:stretch>
            </p:blipFill>
            <p:spPr>
              <a:xfrm>
                <a:off x="10021713" y="3761046"/>
                <a:ext cx="1371600" cy="279400"/>
              </a:xfrm>
              <a:prstGeom prst="rect">
                <a:avLst/>
              </a:prstGeom>
            </p:spPr>
          </p:pic>
          <p:pic>
            <p:nvPicPr>
              <p:cNvPr id="15" name="Picture 14" descr="Background pattern&#10;&#10;Description automatically generated">
                <a:extLst>
                  <a:ext uri="{FF2B5EF4-FFF2-40B4-BE49-F238E27FC236}">
                    <a16:creationId xmlns:a16="http://schemas.microsoft.com/office/drawing/2014/main" id="{5FCBBFC9-E62C-0A4B-A296-4E5EA5702141}"/>
                  </a:ext>
                </a:extLst>
              </p:cNvPr>
              <p:cNvPicPr>
                <a:picLocks noChangeAspect="1"/>
              </p:cNvPicPr>
              <p:nvPr/>
            </p:nvPicPr>
            <p:blipFill>
              <a:blip r:embed="rId6"/>
              <a:stretch>
                <a:fillRect/>
              </a:stretch>
            </p:blipFill>
            <p:spPr>
              <a:xfrm>
                <a:off x="2911665" y="2938793"/>
                <a:ext cx="6311361" cy="965512"/>
              </a:xfrm>
              <a:prstGeom prst="rect">
                <a:avLst/>
              </a:prstGeom>
            </p:spPr>
          </p:pic>
        </p:grpSp>
      </p:grpSp>
      <p:cxnSp>
        <p:nvCxnSpPr>
          <p:cNvPr id="16" name="Straight Connector 15">
            <a:extLst>
              <a:ext uri="{FF2B5EF4-FFF2-40B4-BE49-F238E27FC236}">
                <a16:creationId xmlns:a16="http://schemas.microsoft.com/office/drawing/2014/main" id="{28A16535-33AC-E041-A3B6-738DCD6F5719}"/>
              </a:ext>
            </a:extLst>
          </p:cNvPr>
          <p:cNvCxnSpPr>
            <a:cxnSpLocks/>
          </p:cNvCxnSpPr>
          <p:nvPr/>
        </p:nvCxnSpPr>
        <p:spPr>
          <a:xfrm>
            <a:off x="0" y="1396364"/>
            <a:ext cx="12192000" cy="0"/>
          </a:xfrm>
          <a:prstGeom prst="line">
            <a:avLst/>
          </a:prstGeom>
          <a:ln w="25400">
            <a:solidFill>
              <a:srgbClr val="315970"/>
            </a:solidFill>
          </a:ln>
        </p:spPr>
        <p:style>
          <a:lnRef idx="1">
            <a:schemeClr val="accent1"/>
          </a:lnRef>
          <a:fillRef idx="0">
            <a:schemeClr val="accent1"/>
          </a:fillRef>
          <a:effectRef idx="0">
            <a:schemeClr val="accent1"/>
          </a:effectRef>
          <a:fontRef idx="minor">
            <a:schemeClr val="tx1"/>
          </a:fontRef>
        </p:style>
      </p:cxnSp>
      <p:sp>
        <p:nvSpPr>
          <p:cNvPr id="17" name="Subtitle 19">
            <a:extLst>
              <a:ext uri="{FF2B5EF4-FFF2-40B4-BE49-F238E27FC236}">
                <a16:creationId xmlns:a16="http://schemas.microsoft.com/office/drawing/2014/main" id="{98653E63-A644-42B0-8793-7CD0A60C212D}"/>
              </a:ext>
            </a:extLst>
          </p:cNvPr>
          <p:cNvSpPr txBox="1">
            <a:spLocks/>
          </p:cNvSpPr>
          <p:nvPr/>
        </p:nvSpPr>
        <p:spPr>
          <a:xfrm>
            <a:off x="423333" y="243508"/>
            <a:ext cx="9438401" cy="1097397"/>
          </a:xfrm>
          <a:prstGeom prst="rect">
            <a:avLst/>
          </a:prstGeom>
        </p:spPr>
        <p:txBody>
          <a:bodyPr vert="horz" lIns="91440" tIns="45720" rIns="91440" bIns="45720" rtlCol="0" anchor="b">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spcBef>
                <a:spcPts val="400"/>
              </a:spcBef>
              <a:spcAft>
                <a:spcPts val="600"/>
              </a:spcAft>
            </a:pPr>
            <a:r>
              <a:rPr lang="en-US" sz="3600" dirty="0"/>
              <a:t>E.g., Last Mile Health model evolved from (direct) service delivery focused …</a:t>
            </a:r>
          </a:p>
        </p:txBody>
      </p:sp>
      <p:pic>
        <p:nvPicPr>
          <p:cNvPr id="45" name="Google Shape;257;p41">
            <a:extLst>
              <a:ext uri="{FF2B5EF4-FFF2-40B4-BE49-F238E27FC236}">
                <a16:creationId xmlns:a16="http://schemas.microsoft.com/office/drawing/2014/main" id="{A0CF7253-99A9-466F-A654-2C4D3C30F2CF}"/>
              </a:ext>
            </a:extLst>
          </p:cNvPr>
          <p:cNvPicPr preferRelativeResize="0">
            <a:picLocks noGrp="1"/>
          </p:cNvPicPr>
          <p:nvPr>
            <p:ph idx="1"/>
          </p:nvPr>
        </p:nvPicPr>
        <p:blipFill rotWithShape="1">
          <a:blip r:embed="rId7">
            <a:alphaModFix/>
          </a:blip>
          <a:srcRect t="9049" r="2977"/>
          <a:stretch/>
        </p:blipFill>
        <p:spPr>
          <a:xfrm>
            <a:off x="2341563" y="1777923"/>
            <a:ext cx="6783186" cy="4721380"/>
          </a:xfrm>
          <a:prstGeom prst="rect">
            <a:avLst/>
          </a:prstGeom>
          <a:noFill/>
          <a:ln>
            <a:noFill/>
          </a:ln>
        </p:spPr>
      </p:pic>
    </p:spTree>
    <p:extLst>
      <p:ext uri="{BB962C8B-B14F-4D97-AF65-F5344CB8AC3E}">
        <p14:creationId xmlns:p14="http://schemas.microsoft.com/office/powerpoint/2010/main" val="90282655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E5229E13-3D08-5445-A39C-E4F20230AAC0}"/>
              </a:ext>
            </a:extLst>
          </p:cNvPr>
          <p:cNvSpPr/>
          <p:nvPr/>
        </p:nvSpPr>
        <p:spPr>
          <a:xfrm>
            <a:off x="-26342" y="0"/>
            <a:ext cx="12218342" cy="6858000"/>
          </a:xfrm>
          <a:prstGeom prst="rect">
            <a:avLst/>
          </a:prstGeom>
          <a:solidFill>
            <a:srgbClr val="3258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a:extLst>
              <a:ext uri="{FF2B5EF4-FFF2-40B4-BE49-F238E27FC236}">
                <a16:creationId xmlns:a16="http://schemas.microsoft.com/office/drawing/2014/main" id="{9CB9A177-A086-D24B-8E93-BC0A72966B61}"/>
              </a:ext>
            </a:extLst>
          </p:cNvPr>
          <p:cNvGrpSpPr/>
          <p:nvPr/>
        </p:nvGrpSpPr>
        <p:grpSpPr>
          <a:xfrm>
            <a:off x="-26342" y="0"/>
            <a:ext cx="12218342" cy="1396364"/>
            <a:chOff x="-26342" y="0"/>
            <a:chExt cx="12218342" cy="1396364"/>
          </a:xfrm>
        </p:grpSpPr>
        <p:pic>
          <p:nvPicPr>
            <p:cNvPr id="11" name="Picture 10" descr="Background pattern&#10;&#10;Description automatically generated">
              <a:extLst>
                <a:ext uri="{FF2B5EF4-FFF2-40B4-BE49-F238E27FC236}">
                  <a16:creationId xmlns:a16="http://schemas.microsoft.com/office/drawing/2014/main" id="{848FD46F-9FA9-6A42-A9E7-85DCAFF371A6}"/>
                </a:ext>
              </a:extLst>
            </p:cNvPr>
            <p:cNvPicPr>
              <a:picLocks noChangeAspect="1"/>
            </p:cNvPicPr>
            <p:nvPr/>
          </p:nvPicPr>
          <p:blipFill>
            <a:blip r:embed="rId3"/>
            <a:stretch>
              <a:fillRect/>
            </a:stretch>
          </p:blipFill>
          <p:spPr>
            <a:xfrm>
              <a:off x="-26342" y="0"/>
              <a:ext cx="263892" cy="1396364"/>
            </a:xfrm>
            <a:prstGeom prst="rect">
              <a:avLst/>
            </a:prstGeom>
          </p:spPr>
        </p:pic>
        <p:grpSp>
          <p:nvGrpSpPr>
            <p:cNvPr id="12" name="Group 11">
              <a:extLst>
                <a:ext uri="{FF2B5EF4-FFF2-40B4-BE49-F238E27FC236}">
                  <a16:creationId xmlns:a16="http://schemas.microsoft.com/office/drawing/2014/main" id="{853A7FA6-D363-CA43-B4E3-3B8AB8EE9F73}"/>
                </a:ext>
              </a:extLst>
            </p:cNvPr>
            <p:cNvGrpSpPr/>
            <p:nvPr/>
          </p:nvGrpSpPr>
          <p:grpSpPr>
            <a:xfrm>
              <a:off x="0" y="0"/>
              <a:ext cx="12192000" cy="1396364"/>
              <a:chOff x="0" y="2717403"/>
              <a:chExt cx="12192000" cy="1396364"/>
            </a:xfrm>
          </p:grpSpPr>
          <p:pic>
            <p:nvPicPr>
              <p:cNvPr id="13" name="Picture 12">
                <a:extLst>
                  <a:ext uri="{FF2B5EF4-FFF2-40B4-BE49-F238E27FC236}">
                    <a16:creationId xmlns:a16="http://schemas.microsoft.com/office/drawing/2014/main" id="{FFC2CB80-31BA-8749-A81D-A6B6398DAB9F}"/>
                  </a:ext>
                </a:extLst>
              </p:cNvPr>
              <p:cNvPicPr>
                <a:picLocks noChangeAspect="1"/>
              </p:cNvPicPr>
              <p:nvPr/>
            </p:nvPicPr>
            <p:blipFill>
              <a:blip r:embed="rId4"/>
              <a:stretch>
                <a:fillRect/>
              </a:stretch>
            </p:blipFill>
            <p:spPr>
              <a:xfrm>
                <a:off x="0" y="2717403"/>
                <a:ext cx="12192000" cy="1396364"/>
              </a:xfrm>
              <a:prstGeom prst="rect">
                <a:avLst/>
              </a:prstGeom>
            </p:spPr>
          </p:pic>
          <p:pic>
            <p:nvPicPr>
              <p:cNvPr id="14" name="Picture 13">
                <a:extLst>
                  <a:ext uri="{FF2B5EF4-FFF2-40B4-BE49-F238E27FC236}">
                    <a16:creationId xmlns:a16="http://schemas.microsoft.com/office/drawing/2014/main" id="{6D30AB9C-C80D-1749-BC49-9B8BCFBF8E26}"/>
                  </a:ext>
                </a:extLst>
              </p:cNvPr>
              <p:cNvPicPr>
                <a:picLocks noChangeAspect="1"/>
              </p:cNvPicPr>
              <p:nvPr/>
            </p:nvPicPr>
            <p:blipFill>
              <a:blip r:embed="rId5"/>
              <a:stretch>
                <a:fillRect/>
              </a:stretch>
            </p:blipFill>
            <p:spPr>
              <a:xfrm>
                <a:off x="10021713" y="3761046"/>
                <a:ext cx="1371600" cy="279400"/>
              </a:xfrm>
              <a:prstGeom prst="rect">
                <a:avLst/>
              </a:prstGeom>
            </p:spPr>
          </p:pic>
          <p:pic>
            <p:nvPicPr>
              <p:cNvPr id="15" name="Picture 14" descr="Background pattern&#10;&#10;Description automatically generated">
                <a:extLst>
                  <a:ext uri="{FF2B5EF4-FFF2-40B4-BE49-F238E27FC236}">
                    <a16:creationId xmlns:a16="http://schemas.microsoft.com/office/drawing/2014/main" id="{5FCBBFC9-E62C-0A4B-A296-4E5EA5702141}"/>
                  </a:ext>
                </a:extLst>
              </p:cNvPr>
              <p:cNvPicPr>
                <a:picLocks noChangeAspect="1"/>
              </p:cNvPicPr>
              <p:nvPr/>
            </p:nvPicPr>
            <p:blipFill>
              <a:blip r:embed="rId6"/>
              <a:stretch>
                <a:fillRect/>
              </a:stretch>
            </p:blipFill>
            <p:spPr>
              <a:xfrm>
                <a:off x="2911665" y="2938793"/>
                <a:ext cx="6311361" cy="965512"/>
              </a:xfrm>
              <a:prstGeom prst="rect">
                <a:avLst/>
              </a:prstGeom>
            </p:spPr>
          </p:pic>
        </p:grpSp>
      </p:grpSp>
      <p:cxnSp>
        <p:nvCxnSpPr>
          <p:cNvPr id="16" name="Straight Connector 15">
            <a:extLst>
              <a:ext uri="{FF2B5EF4-FFF2-40B4-BE49-F238E27FC236}">
                <a16:creationId xmlns:a16="http://schemas.microsoft.com/office/drawing/2014/main" id="{28A16535-33AC-E041-A3B6-738DCD6F5719}"/>
              </a:ext>
            </a:extLst>
          </p:cNvPr>
          <p:cNvCxnSpPr>
            <a:cxnSpLocks/>
          </p:cNvCxnSpPr>
          <p:nvPr/>
        </p:nvCxnSpPr>
        <p:spPr>
          <a:xfrm>
            <a:off x="0" y="1396364"/>
            <a:ext cx="12192000" cy="0"/>
          </a:xfrm>
          <a:prstGeom prst="line">
            <a:avLst/>
          </a:prstGeom>
          <a:ln w="25400">
            <a:solidFill>
              <a:srgbClr val="315970"/>
            </a:solidFill>
          </a:ln>
        </p:spPr>
        <p:style>
          <a:lnRef idx="1">
            <a:schemeClr val="accent1"/>
          </a:lnRef>
          <a:fillRef idx="0">
            <a:schemeClr val="accent1"/>
          </a:fillRef>
          <a:effectRef idx="0">
            <a:schemeClr val="accent1"/>
          </a:effectRef>
          <a:fontRef idx="minor">
            <a:schemeClr val="tx1"/>
          </a:fontRef>
        </p:style>
      </p:cxnSp>
      <p:sp>
        <p:nvSpPr>
          <p:cNvPr id="17" name="Subtitle 19">
            <a:extLst>
              <a:ext uri="{FF2B5EF4-FFF2-40B4-BE49-F238E27FC236}">
                <a16:creationId xmlns:a16="http://schemas.microsoft.com/office/drawing/2014/main" id="{98653E63-A644-42B0-8793-7CD0A60C212D}"/>
              </a:ext>
            </a:extLst>
          </p:cNvPr>
          <p:cNvSpPr txBox="1">
            <a:spLocks/>
          </p:cNvSpPr>
          <p:nvPr/>
        </p:nvSpPr>
        <p:spPr>
          <a:xfrm>
            <a:off x="423333" y="243508"/>
            <a:ext cx="9438401" cy="1097397"/>
          </a:xfrm>
          <a:prstGeom prst="rect">
            <a:avLst/>
          </a:prstGeom>
        </p:spPr>
        <p:txBody>
          <a:bodyPr vert="horz" lIns="91440" tIns="45720" rIns="91440" bIns="45720" rtlCol="0" anchor="b">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spcBef>
                <a:spcPts val="400"/>
              </a:spcBef>
              <a:spcAft>
                <a:spcPts val="600"/>
              </a:spcAft>
            </a:pPr>
            <a:r>
              <a:rPr lang="en-US" sz="3600" dirty="0"/>
              <a:t>… to Delivery, Upskill, and Strengthen</a:t>
            </a:r>
          </a:p>
        </p:txBody>
      </p:sp>
      <p:pic>
        <p:nvPicPr>
          <p:cNvPr id="45" name="Google Shape;266;p42">
            <a:extLst>
              <a:ext uri="{FF2B5EF4-FFF2-40B4-BE49-F238E27FC236}">
                <a16:creationId xmlns:a16="http://schemas.microsoft.com/office/drawing/2014/main" id="{109845BB-0411-4931-A559-1699E80644C4}"/>
              </a:ext>
            </a:extLst>
          </p:cNvPr>
          <p:cNvPicPr preferRelativeResize="0">
            <a:picLocks noGrp="1"/>
          </p:cNvPicPr>
          <p:nvPr>
            <p:ph idx="1"/>
          </p:nvPr>
        </p:nvPicPr>
        <p:blipFill>
          <a:blip r:embed="rId7">
            <a:alphaModFix/>
          </a:blip>
          <a:stretch>
            <a:fillRect/>
          </a:stretch>
        </p:blipFill>
        <p:spPr>
          <a:xfrm>
            <a:off x="843783" y="1639888"/>
            <a:ext cx="9986910" cy="4997450"/>
          </a:xfrm>
          <a:prstGeom prst="rect">
            <a:avLst/>
          </a:prstGeom>
          <a:noFill/>
          <a:ln>
            <a:noFill/>
          </a:ln>
        </p:spPr>
      </p:pic>
    </p:spTree>
    <p:extLst>
      <p:ext uri="{BB962C8B-B14F-4D97-AF65-F5344CB8AC3E}">
        <p14:creationId xmlns:p14="http://schemas.microsoft.com/office/powerpoint/2010/main" val="289939776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E5229E13-3D08-5445-A39C-E4F20230AAC0}"/>
              </a:ext>
            </a:extLst>
          </p:cNvPr>
          <p:cNvSpPr/>
          <p:nvPr/>
        </p:nvSpPr>
        <p:spPr>
          <a:xfrm>
            <a:off x="-26342" y="0"/>
            <a:ext cx="12218342" cy="6858000"/>
          </a:xfrm>
          <a:prstGeom prst="rect">
            <a:avLst/>
          </a:prstGeom>
          <a:solidFill>
            <a:srgbClr val="3258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a:extLst>
              <a:ext uri="{FF2B5EF4-FFF2-40B4-BE49-F238E27FC236}">
                <a16:creationId xmlns:a16="http://schemas.microsoft.com/office/drawing/2014/main" id="{9CB9A177-A086-D24B-8E93-BC0A72966B61}"/>
              </a:ext>
            </a:extLst>
          </p:cNvPr>
          <p:cNvGrpSpPr/>
          <p:nvPr/>
        </p:nvGrpSpPr>
        <p:grpSpPr>
          <a:xfrm>
            <a:off x="-26342" y="0"/>
            <a:ext cx="12218342" cy="1396364"/>
            <a:chOff x="-26342" y="0"/>
            <a:chExt cx="12218342" cy="1396364"/>
          </a:xfrm>
        </p:grpSpPr>
        <p:pic>
          <p:nvPicPr>
            <p:cNvPr id="11" name="Picture 10" descr="Background pattern&#10;&#10;Description automatically generated">
              <a:extLst>
                <a:ext uri="{FF2B5EF4-FFF2-40B4-BE49-F238E27FC236}">
                  <a16:creationId xmlns:a16="http://schemas.microsoft.com/office/drawing/2014/main" id="{848FD46F-9FA9-6A42-A9E7-85DCAFF371A6}"/>
                </a:ext>
              </a:extLst>
            </p:cNvPr>
            <p:cNvPicPr>
              <a:picLocks noChangeAspect="1"/>
            </p:cNvPicPr>
            <p:nvPr/>
          </p:nvPicPr>
          <p:blipFill>
            <a:blip r:embed="rId3"/>
            <a:stretch>
              <a:fillRect/>
            </a:stretch>
          </p:blipFill>
          <p:spPr>
            <a:xfrm>
              <a:off x="-26342" y="0"/>
              <a:ext cx="263892" cy="1396364"/>
            </a:xfrm>
            <a:prstGeom prst="rect">
              <a:avLst/>
            </a:prstGeom>
          </p:spPr>
        </p:pic>
        <p:grpSp>
          <p:nvGrpSpPr>
            <p:cNvPr id="12" name="Group 11">
              <a:extLst>
                <a:ext uri="{FF2B5EF4-FFF2-40B4-BE49-F238E27FC236}">
                  <a16:creationId xmlns:a16="http://schemas.microsoft.com/office/drawing/2014/main" id="{853A7FA6-D363-CA43-B4E3-3B8AB8EE9F73}"/>
                </a:ext>
              </a:extLst>
            </p:cNvPr>
            <p:cNvGrpSpPr/>
            <p:nvPr/>
          </p:nvGrpSpPr>
          <p:grpSpPr>
            <a:xfrm>
              <a:off x="0" y="0"/>
              <a:ext cx="12192000" cy="1396364"/>
              <a:chOff x="0" y="2717403"/>
              <a:chExt cx="12192000" cy="1396364"/>
            </a:xfrm>
          </p:grpSpPr>
          <p:pic>
            <p:nvPicPr>
              <p:cNvPr id="13" name="Picture 12">
                <a:extLst>
                  <a:ext uri="{FF2B5EF4-FFF2-40B4-BE49-F238E27FC236}">
                    <a16:creationId xmlns:a16="http://schemas.microsoft.com/office/drawing/2014/main" id="{FFC2CB80-31BA-8749-A81D-A6B6398DAB9F}"/>
                  </a:ext>
                </a:extLst>
              </p:cNvPr>
              <p:cNvPicPr>
                <a:picLocks noChangeAspect="1"/>
              </p:cNvPicPr>
              <p:nvPr/>
            </p:nvPicPr>
            <p:blipFill>
              <a:blip r:embed="rId4"/>
              <a:stretch>
                <a:fillRect/>
              </a:stretch>
            </p:blipFill>
            <p:spPr>
              <a:xfrm>
                <a:off x="0" y="2717403"/>
                <a:ext cx="12192000" cy="1396364"/>
              </a:xfrm>
              <a:prstGeom prst="rect">
                <a:avLst/>
              </a:prstGeom>
            </p:spPr>
          </p:pic>
          <p:pic>
            <p:nvPicPr>
              <p:cNvPr id="14" name="Picture 13">
                <a:extLst>
                  <a:ext uri="{FF2B5EF4-FFF2-40B4-BE49-F238E27FC236}">
                    <a16:creationId xmlns:a16="http://schemas.microsoft.com/office/drawing/2014/main" id="{6D30AB9C-C80D-1749-BC49-9B8BCFBF8E26}"/>
                  </a:ext>
                </a:extLst>
              </p:cNvPr>
              <p:cNvPicPr>
                <a:picLocks noChangeAspect="1"/>
              </p:cNvPicPr>
              <p:nvPr/>
            </p:nvPicPr>
            <p:blipFill>
              <a:blip r:embed="rId5"/>
              <a:stretch>
                <a:fillRect/>
              </a:stretch>
            </p:blipFill>
            <p:spPr>
              <a:xfrm>
                <a:off x="10021713" y="3761046"/>
                <a:ext cx="1371600" cy="279400"/>
              </a:xfrm>
              <a:prstGeom prst="rect">
                <a:avLst/>
              </a:prstGeom>
            </p:spPr>
          </p:pic>
          <p:pic>
            <p:nvPicPr>
              <p:cNvPr id="15" name="Picture 14" descr="Background pattern&#10;&#10;Description automatically generated">
                <a:extLst>
                  <a:ext uri="{FF2B5EF4-FFF2-40B4-BE49-F238E27FC236}">
                    <a16:creationId xmlns:a16="http://schemas.microsoft.com/office/drawing/2014/main" id="{5FCBBFC9-E62C-0A4B-A296-4E5EA5702141}"/>
                  </a:ext>
                </a:extLst>
              </p:cNvPr>
              <p:cNvPicPr>
                <a:picLocks noChangeAspect="1"/>
              </p:cNvPicPr>
              <p:nvPr/>
            </p:nvPicPr>
            <p:blipFill>
              <a:blip r:embed="rId6"/>
              <a:stretch>
                <a:fillRect/>
              </a:stretch>
            </p:blipFill>
            <p:spPr>
              <a:xfrm>
                <a:off x="2911665" y="2938793"/>
                <a:ext cx="6311361" cy="965512"/>
              </a:xfrm>
              <a:prstGeom prst="rect">
                <a:avLst/>
              </a:prstGeom>
            </p:spPr>
          </p:pic>
        </p:grpSp>
      </p:grpSp>
      <p:cxnSp>
        <p:nvCxnSpPr>
          <p:cNvPr id="16" name="Straight Connector 15">
            <a:extLst>
              <a:ext uri="{FF2B5EF4-FFF2-40B4-BE49-F238E27FC236}">
                <a16:creationId xmlns:a16="http://schemas.microsoft.com/office/drawing/2014/main" id="{28A16535-33AC-E041-A3B6-738DCD6F5719}"/>
              </a:ext>
            </a:extLst>
          </p:cNvPr>
          <p:cNvCxnSpPr>
            <a:cxnSpLocks/>
          </p:cNvCxnSpPr>
          <p:nvPr/>
        </p:nvCxnSpPr>
        <p:spPr>
          <a:xfrm>
            <a:off x="0" y="1396364"/>
            <a:ext cx="12192000" cy="0"/>
          </a:xfrm>
          <a:prstGeom prst="line">
            <a:avLst/>
          </a:prstGeom>
          <a:ln w="25400">
            <a:solidFill>
              <a:srgbClr val="315970"/>
            </a:solidFill>
          </a:ln>
        </p:spPr>
        <p:style>
          <a:lnRef idx="1">
            <a:schemeClr val="accent1"/>
          </a:lnRef>
          <a:fillRef idx="0">
            <a:schemeClr val="accent1"/>
          </a:fillRef>
          <a:effectRef idx="0">
            <a:schemeClr val="accent1"/>
          </a:effectRef>
          <a:fontRef idx="minor">
            <a:schemeClr val="tx1"/>
          </a:fontRef>
        </p:style>
      </p:cxnSp>
      <p:sp>
        <p:nvSpPr>
          <p:cNvPr id="17" name="Subtitle 19">
            <a:extLst>
              <a:ext uri="{FF2B5EF4-FFF2-40B4-BE49-F238E27FC236}">
                <a16:creationId xmlns:a16="http://schemas.microsoft.com/office/drawing/2014/main" id="{98653E63-A644-42B0-8793-7CD0A60C212D}"/>
              </a:ext>
            </a:extLst>
          </p:cNvPr>
          <p:cNvSpPr txBox="1">
            <a:spLocks/>
          </p:cNvSpPr>
          <p:nvPr/>
        </p:nvSpPr>
        <p:spPr>
          <a:xfrm>
            <a:off x="423333" y="243508"/>
            <a:ext cx="9873606" cy="1097397"/>
          </a:xfrm>
          <a:prstGeom prst="rect">
            <a:avLst/>
          </a:prstGeom>
        </p:spPr>
        <p:txBody>
          <a:bodyPr vert="horz" lIns="91440" tIns="45720" rIns="91440" bIns="45720" rtlCol="0" anchor="b">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spcBef>
                <a:spcPts val="400"/>
              </a:spcBef>
              <a:spcAft>
                <a:spcPts val="600"/>
              </a:spcAft>
            </a:pPr>
            <a:r>
              <a:rPr lang="en-US" sz="3600" dirty="0"/>
              <a:t>Path from service delivery to systems strengthening</a:t>
            </a:r>
          </a:p>
        </p:txBody>
      </p:sp>
      <p:pic>
        <p:nvPicPr>
          <p:cNvPr id="18" name="Google Shape;285;p44">
            <a:extLst>
              <a:ext uri="{FF2B5EF4-FFF2-40B4-BE49-F238E27FC236}">
                <a16:creationId xmlns:a16="http://schemas.microsoft.com/office/drawing/2014/main" id="{408EBAA8-3FA3-4C5C-8249-74C8E207E1E8}"/>
              </a:ext>
            </a:extLst>
          </p:cNvPr>
          <p:cNvPicPr preferRelativeResize="0">
            <a:picLocks noGrp="1"/>
          </p:cNvPicPr>
          <p:nvPr>
            <p:ph idx="1"/>
          </p:nvPr>
        </p:nvPicPr>
        <p:blipFill rotWithShape="1">
          <a:blip r:embed="rId7">
            <a:alphaModFix/>
          </a:blip>
          <a:srcRect l="-1" t="18988" r="53440"/>
          <a:stretch/>
        </p:blipFill>
        <p:spPr>
          <a:xfrm>
            <a:off x="2695075" y="1584413"/>
            <a:ext cx="4098136" cy="4813940"/>
          </a:xfrm>
          <a:prstGeom prst="rect">
            <a:avLst/>
          </a:prstGeom>
          <a:noFill/>
          <a:ln>
            <a:noFill/>
          </a:ln>
        </p:spPr>
      </p:pic>
    </p:spTree>
    <p:extLst>
      <p:ext uri="{BB962C8B-B14F-4D97-AF65-F5344CB8AC3E}">
        <p14:creationId xmlns:p14="http://schemas.microsoft.com/office/powerpoint/2010/main" val="15041374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E5229E13-3D08-5445-A39C-E4F20230AAC0}"/>
              </a:ext>
            </a:extLst>
          </p:cNvPr>
          <p:cNvSpPr/>
          <p:nvPr/>
        </p:nvSpPr>
        <p:spPr>
          <a:xfrm>
            <a:off x="-26342" y="0"/>
            <a:ext cx="12218342" cy="6858000"/>
          </a:xfrm>
          <a:prstGeom prst="rect">
            <a:avLst/>
          </a:prstGeom>
          <a:solidFill>
            <a:srgbClr val="3258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a:extLst>
              <a:ext uri="{FF2B5EF4-FFF2-40B4-BE49-F238E27FC236}">
                <a16:creationId xmlns:a16="http://schemas.microsoft.com/office/drawing/2014/main" id="{9CB9A177-A086-D24B-8E93-BC0A72966B61}"/>
              </a:ext>
            </a:extLst>
          </p:cNvPr>
          <p:cNvGrpSpPr/>
          <p:nvPr/>
        </p:nvGrpSpPr>
        <p:grpSpPr>
          <a:xfrm>
            <a:off x="-26342" y="0"/>
            <a:ext cx="12218342" cy="1396364"/>
            <a:chOff x="-26342" y="0"/>
            <a:chExt cx="12218342" cy="1396364"/>
          </a:xfrm>
        </p:grpSpPr>
        <p:pic>
          <p:nvPicPr>
            <p:cNvPr id="11" name="Picture 10" descr="Background pattern&#10;&#10;Description automatically generated">
              <a:extLst>
                <a:ext uri="{FF2B5EF4-FFF2-40B4-BE49-F238E27FC236}">
                  <a16:creationId xmlns:a16="http://schemas.microsoft.com/office/drawing/2014/main" id="{848FD46F-9FA9-6A42-A9E7-85DCAFF371A6}"/>
                </a:ext>
              </a:extLst>
            </p:cNvPr>
            <p:cNvPicPr>
              <a:picLocks noChangeAspect="1"/>
            </p:cNvPicPr>
            <p:nvPr/>
          </p:nvPicPr>
          <p:blipFill>
            <a:blip r:embed="rId3"/>
            <a:stretch>
              <a:fillRect/>
            </a:stretch>
          </p:blipFill>
          <p:spPr>
            <a:xfrm>
              <a:off x="-26342" y="0"/>
              <a:ext cx="263892" cy="1396364"/>
            </a:xfrm>
            <a:prstGeom prst="rect">
              <a:avLst/>
            </a:prstGeom>
          </p:spPr>
        </p:pic>
        <p:grpSp>
          <p:nvGrpSpPr>
            <p:cNvPr id="12" name="Group 11">
              <a:extLst>
                <a:ext uri="{FF2B5EF4-FFF2-40B4-BE49-F238E27FC236}">
                  <a16:creationId xmlns:a16="http://schemas.microsoft.com/office/drawing/2014/main" id="{853A7FA6-D363-CA43-B4E3-3B8AB8EE9F73}"/>
                </a:ext>
              </a:extLst>
            </p:cNvPr>
            <p:cNvGrpSpPr/>
            <p:nvPr/>
          </p:nvGrpSpPr>
          <p:grpSpPr>
            <a:xfrm>
              <a:off x="0" y="0"/>
              <a:ext cx="12192000" cy="1396364"/>
              <a:chOff x="0" y="2717403"/>
              <a:chExt cx="12192000" cy="1396364"/>
            </a:xfrm>
          </p:grpSpPr>
          <p:pic>
            <p:nvPicPr>
              <p:cNvPr id="13" name="Picture 12">
                <a:extLst>
                  <a:ext uri="{FF2B5EF4-FFF2-40B4-BE49-F238E27FC236}">
                    <a16:creationId xmlns:a16="http://schemas.microsoft.com/office/drawing/2014/main" id="{FFC2CB80-31BA-8749-A81D-A6B6398DAB9F}"/>
                  </a:ext>
                </a:extLst>
              </p:cNvPr>
              <p:cNvPicPr>
                <a:picLocks noChangeAspect="1"/>
              </p:cNvPicPr>
              <p:nvPr/>
            </p:nvPicPr>
            <p:blipFill>
              <a:blip r:embed="rId4"/>
              <a:stretch>
                <a:fillRect/>
              </a:stretch>
            </p:blipFill>
            <p:spPr>
              <a:xfrm>
                <a:off x="0" y="2717403"/>
                <a:ext cx="12192000" cy="1396364"/>
              </a:xfrm>
              <a:prstGeom prst="rect">
                <a:avLst/>
              </a:prstGeom>
            </p:spPr>
          </p:pic>
          <p:pic>
            <p:nvPicPr>
              <p:cNvPr id="14" name="Picture 13">
                <a:extLst>
                  <a:ext uri="{FF2B5EF4-FFF2-40B4-BE49-F238E27FC236}">
                    <a16:creationId xmlns:a16="http://schemas.microsoft.com/office/drawing/2014/main" id="{6D30AB9C-C80D-1749-BC49-9B8BCFBF8E26}"/>
                  </a:ext>
                </a:extLst>
              </p:cNvPr>
              <p:cNvPicPr>
                <a:picLocks noChangeAspect="1"/>
              </p:cNvPicPr>
              <p:nvPr/>
            </p:nvPicPr>
            <p:blipFill>
              <a:blip r:embed="rId5"/>
              <a:stretch>
                <a:fillRect/>
              </a:stretch>
            </p:blipFill>
            <p:spPr>
              <a:xfrm>
                <a:off x="10021713" y="3761046"/>
                <a:ext cx="1371600" cy="279400"/>
              </a:xfrm>
              <a:prstGeom prst="rect">
                <a:avLst/>
              </a:prstGeom>
            </p:spPr>
          </p:pic>
          <p:pic>
            <p:nvPicPr>
              <p:cNvPr id="15" name="Picture 14" descr="Background pattern&#10;&#10;Description automatically generated">
                <a:extLst>
                  <a:ext uri="{FF2B5EF4-FFF2-40B4-BE49-F238E27FC236}">
                    <a16:creationId xmlns:a16="http://schemas.microsoft.com/office/drawing/2014/main" id="{5FCBBFC9-E62C-0A4B-A296-4E5EA5702141}"/>
                  </a:ext>
                </a:extLst>
              </p:cNvPr>
              <p:cNvPicPr>
                <a:picLocks noChangeAspect="1"/>
              </p:cNvPicPr>
              <p:nvPr/>
            </p:nvPicPr>
            <p:blipFill>
              <a:blip r:embed="rId6"/>
              <a:stretch>
                <a:fillRect/>
              </a:stretch>
            </p:blipFill>
            <p:spPr>
              <a:xfrm>
                <a:off x="2911665" y="2938793"/>
                <a:ext cx="6311361" cy="965512"/>
              </a:xfrm>
              <a:prstGeom prst="rect">
                <a:avLst/>
              </a:prstGeom>
            </p:spPr>
          </p:pic>
        </p:grpSp>
      </p:grpSp>
      <p:cxnSp>
        <p:nvCxnSpPr>
          <p:cNvPr id="16" name="Straight Connector 15">
            <a:extLst>
              <a:ext uri="{FF2B5EF4-FFF2-40B4-BE49-F238E27FC236}">
                <a16:creationId xmlns:a16="http://schemas.microsoft.com/office/drawing/2014/main" id="{28A16535-33AC-E041-A3B6-738DCD6F5719}"/>
              </a:ext>
            </a:extLst>
          </p:cNvPr>
          <p:cNvCxnSpPr>
            <a:cxnSpLocks/>
          </p:cNvCxnSpPr>
          <p:nvPr/>
        </p:nvCxnSpPr>
        <p:spPr>
          <a:xfrm>
            <a:off x="0" y="1396364"/>
            <a:ext cx="12192000" cy="0"/>
          </a:xfrm>
          <a:prstGeom prst="line">
            <a:avLst/>
          </a:prstGeom>
          <a:ln w="25400">
            <a:solidFill>
              <a:srgbClr val="315970"/>
            </a:solidFill>
          </a:ln>
        </p:spPr>
        <p:style>
          <a:lnRef idx="1">
            <a:schemeClr val="accent1"/>
          </a:lnRef>
          <a:fillRef idx="0">
            <a:schemeClr val="accent1"/>
          </a:fillRef>
          <a:effectRef idx="0">
            <a:schemeClr val="accent1"/>
          </a:effectRef>
          <a:fontRef idx="minor">
            <a:schemeClr val="tx1"/>
          </a:fontRef>
        </p:style>
      </p:cxnSp>
      <p:pic>
        <p:nvPicPr>
          <p:cNvPr id="19" name="Google Shape;285;p44">
            <a:extLst>
              <a:ext uri="{FF2B5EF4-FFF2-40B4-BE49-F238E27FC236}">
                <a16:creationId xmlns:a16="http://schemas.microsoft.com/office/drawing/2014/main" id="{3731D24B-177D-4313-AF6B-DDDA1751E524}"/>
              </a:ext>
            </a:extLst>
          </p:cNvPr>
          <p:cNvPicPr preferRelativeResize="0">
            <a:picLocks noGrp="1"/>
          </p:cNvPicPr>
          <p:nvPr>
            <p:ph idx="1"/>
          </p:nvPr>
        </p:nvPicPr>
        <p:blipFill rotWithShape="1">
          <a:blip r:embed="rId7">
            <a:alphaModFix/>
          </a:blip>
          <a:srcRect t="18988"/>
          <a:stretch/>
        </p:blipFill>
        <p:spPr>
          <a:xfrm>
            <a:off x="2186810" y="1825625"/>
            <a:ext cx="7818379" cy="4351338"/>
          </a:xfrm>
          <a:prstGeom prst="rect">
            <a:avLst/>
          </a:prstGeom>
          <a:noFill/>
          <a:ln>
            <a:noFill/>
          </a:ln>
        </p:spPr>
      </p:pic>
      <p:sp>
        <p:nvSpPr>
          <p:cNvPr id="20" name="Subtitle 19">
            <a:extLst>
              <a:ext uri="{FF2B5EF4-FFF2-40B4-BE49-F238E27FC236}">
                <a16:creationId xmlns:a16="http://schemas.microsoft.com/office/drawing/2014/main" id="{B0B25CE5-1538-4363-96C9-13F202298D09}"/>
              </a:ext>
            </a:extLst>
          </p:cNvPr>
          <p:cNvSpPr txBox="1">
            <a:spLocks/>
          </p:cNvSpPr>
          <p:nvPr/>
        </p:nvSpPr>
        <p:spPr>
          <a:xfrm>
            <a:off x="423333" y="243508"/>
            <a:ext cx="9873606" cy="1097397"/>
          </a:xfrm>
          <a:prstGeom prst="rect">
            <a:avLst/>
          </a:prstGeom>
        </p:spPr>
        <p:txBody>
          <a:bodyPr vert="horz" lIns="91440" tIns="45720" rIns="91440" bIns="45720" rtlCol="0" anchor="b">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spcBef>
                <a:spcPts val="400"/>
              </a:spcBef>
              <a:spcAft>
                <a:spcPts val="600"/>
              </a:spcAft>
            </a:pPr>
            <a:r>
              <a:rPr lang="en-US" sz="3600" dirty="0"/>
              <a:t>Path from service delivery to systems strengthening</a:t>
            </a:r>
          </a:p>
        </p:txBody>
      </p:sp>
    </p:spTree>
    <p:extLst>
      <p:ext uri="{BB962C8B-B14F-4D97-AF65-F5344CB8AC3E}">
        <p14:creationId xmlns:p14="http://schemas.microsoft.com/office/powerpoint/2010/main" val="213211908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E5229E13-3D08-5445-A39C-E4F20230AAC0}"/>
              </a:ext>
            </a:extLst>
          </p:cNvPr>
          <p:cNvSpPr/>
          <p:nvPr/>
        </p:nvSpPr>
        <p:spPr>
          <a:xfrm>
            <a:off x="-26342" y="0"/>
            <a:ext cx="12218342" cy="6858000"/>
          </a:xfrm>
          <a:prstGeom prst="rect">
            <a:avLst/>
          </a:prstGeom>
          <a:solidFill>
            <a:srgbClr val="3258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a:extLst>
              <a:ext uri="{FF2B5EF4-FFF2-40B4-BE49-F238E27FC236}">
                <a16:creationId xmlns:a16="http://schemas.microsoft.com/office/drawing/2014/main" id="{9CB9A177-A086-D24B-8E93-BC0A72966B61}"/>
              </a:ext>
            </a:extLst>
          </p:cNvPr>
          <p:cNvGrpSpPr/>
          <p:nvPr/>
        </p:nvGrpSpPr>
        <p:grpSpPr>
          <a:xfrm>
            <a:off x="-26342" y="0"/>
            <a:ext cx="12218342" cy="1396364"/>
            <a:chOff x="-26342" y="0"/>
            <a:chExt cx="12218342" cy="1396364"/>
          </a:xfrm>
        </p:grpSpPr>
        <p:pic>
          <p:nvPicPr>
            <p:cNvPr id="11" name="Picture 10" descr="Background pattern&#10;&#10;Description automatically generated">
              <a:extLst>
                <a:ext uri="{FF2B5EF4-FFF2-40B4-BE49-F238E27FC236}">
                  <a16:creationId xmlns:a16="http://schemas.microsoft.com/office/drawing/2014/main" id="{848FD46F-9FA9-6A42-A9E7-85DCAFF371A6}"/>
                </a:ext>
              </a:extLst>
            </p:cNvPr>
            <p:cNvPicPr>
              <a:picLocks noChangeAspect="1"/>
            </p:cNvPicPr>
            <p:nvPr/>
          </p:nvPicPr>
          <p:blipFill>
            <a:blip r:embed="rId3"/>
            <a:stretch>
              <a:fillRect/>
            </a:stretch>
          </p:blipFill>
          <p:spPr>
            <a:xfrm>
              <a:off x="-26342" y="0"/>
              <a:ext cx="263892" cy="1396364"/>
            </a:xfrm>
            <a:prstGeom prst="rect">
              <a:avLst/>
            </a:prstGeom>
          </p:spPr>
        </p:pic>
        <p:grpSp>
          <p:nvGrpSpPr>
            <p:cNvPr id="12" name="Group 11">
              <a:extLst>
                <a:ext uri="{FF2B5EF4-FFF2-40B4-BE49-F238E27FC236}">
                  <a16:creationId xmlns:a16="http://schemas.microsoft.com/office/drawing/2014/main" id="{853A7FA6-D363-CA43-B4E3-3B8AB8EE9F73}"/>
                </a:ext>
              </a:extLst>
            </p:cNvPr>
            <p:cNvGrpSpPr/>
            <p:nvPr/>
          </p:nvGrpSpPr>
          <p:grpSpPr>
            <a:xfrm>
              <a:off x="0" y="0"/>
              <a:ext cx="12192000" cy="1396364"/>
              <a:chOff x="0" y="2717403"/>
              <a:chExt cx="12192000" cy="1396364"/>
            </a:xfrm>
          </p:grpSpPr>
          <p:pic>
            <p:nvPicPr>
              <p:cNvPr id="13" name="Picture 12">
                <a:extLst>
                  <a:ext uri="{FF2B5EF4-FFF2-40B4-BE49-F238E27FC236}">
                    <a16:creationId xmlns:a16="http://schemas.microsoft.com/office/drawing/2014/main" id="{FFC2CB80-31BA-8749-A81D-A6B6398DAB9F}"/>
                  </a:ext>
                </a:extLst>
              </p:cNvPr>
              <p:cNvPicPr>
                <a:picLocks noChangeAspect="1"/>
              </p:cNvPicPr>
              <p:nvPr/>
            </p:nvPicPr>
            <p:blipFill>
              <a:blip r:embed="rId4"/>
              <a:stretch>
                <a:fillRect/>
              </a:stretch>
            </p:blipFill>
            <p:spPr>
              <a:xfrm>
                <a:off x="0" y="2717403"/>
                <a:ext cx="12192000" cy="1396364"/>
              </a:xfrm>
              <a:prstGeom prst="rect">
                <a:avLst/>
              </a:prstGeom>
            </p:spPr>
          </p:pic>
          <p:pic>
            <p:nvPicPr>
              <p:cNvPr id="14" name="Picture 13">
                <a:extLst>
                  <a:ext uri="{FF2B5EF4-FFF2-40B4-BE49-F238E27FC236}">
                    <a16:creationId xmlns:a16="http://schemas.microsoft.com/office/drawing/2014/main" id="{6D30AB9C-C80D-1749-BC49-9B8BCFBF8E26}"/>
                  </a:ext>
                </a:extLst>
              </p:cNvPr>
              <p:cNvPicPr>
                <a:picLocks noChangeAspect="1"/>
              </p:cNvPicPr>
              <p:nvPr/>
            </p:nvPicPr>
            <p:blipFill>
              <a:blip r:embed="rId5"/>
              <a:stretch>
                <a:fillRect/>
              </a:stretch>
            </p:blipFill>
            <p:spPr>
              <a:xfrm>
                <a:off x="10021713" y="3761046"/>
                <a:ext cx="1371600" cy="279400"/>
              </a:xfrm>
              <a:prstGeom prst="rect">
                <a:avLst/>
              </a:prstGeom>
            </p:spPr>
          </p:pic>
          <p:pic>
            <p:nvPicPr>
              <p:cNvPr id="15" name="Picture 14" descr="Background pattern&#10;&#10;Description automatically generated">
                <a:extLst>
                  <a:ext uri="{FF2B5EF4-FFF2-40B4-BE49-F238E27FC236}">
                    <a16:creationId xmlns:a16="http://schemas.microsoft.com/office/drawing/2014/main" id="{5FCBBFC9-E62C-0A4B-A296-4E5EA5702141}"/>
                  </a:ext>
                </a:extLst>
              </p:cNvPr>
              <p:cNvPicPr>
                <a:picLocks noChangeAspect="1"/>
              </p:cNvPicPr>
              <p:nvPr/>
            </p:nvPicPr>
            <p:blipFill>
              <a:blip r:embed="rId6"/>
              <a:stretch>
                <a:fillRect/>
              </a:stretch>
            </p:blipFill>
            <p:spPr>
              <a:xfrm>
                <a:off x="2911665" y="2938793"/>
                <a:ext cx="6311361" cy="965512"/>
              </a:xfrm>
              <a:prstGeom prst="rect">
                <a:avLst/>
              </a:prstGeom>
            </p:spPr>
          </p:pic>
        </p:grpSp>
      </p:grpSp>
      <p:cxnSp>
        <p:nvCxnSpPr>
          <p:cNvPr id="16" name="Straight Connector 15">
            <a:extLst>
              <a:ext uri="{FF2B5EF4-FFF2-40B4-BE49-F238E27FC236}">
                <a16:creationId xmlns:a16="http://schemas.microsoft.com/office/drawing/2014/main" id="{28A16535-33AC-E041-A3B6-738DCD6F5719}"/>
              </a:ext>
            </a:extLst>
          </p:cNvPr>
          <p:cNvCxnSpPr>
            <a:cxnSpLocks/>
          </p:cNvCxnSpPr>
          <p:nvPr/>
        </p:nvCxnSpPr>
        <p:spPr>
          <a:xfrm>
            <a:off x="0" y="1396364"/>
            <a:ext cx="12192000" cy="0"/>
          </a:xfrm>
          <a:prstGeom prst="line">
            <a:avLst/>
          </a:prstGeom>
          <a:ln w="25400">
            <a:solidFill>
              <a:srgbClr val="315970"/>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DCBB4652-095E-409B-9DDC-F059C118C3C3}"/>
              </a:ext>
            </a:extLst>
          </p:cNvPr>
          <p:cNvSpPr>
            <a:spLocks noGrp="1"/>
          </p:cNvSpPr>
          <p:nvPr>
            <p:ph idx="1"/>
          </p:nvPr>
        </p:nvSpPr>
        <p:spPr>
          <a:xfrm>
            <a:off x="423333" y="1639879"/>
            <a:ext cx="10828020" cy="4996731"/>
          </a:xfrm>
        </p:spPr>
        <p:txBody>
          <a:bodyPr>
            <a:normAutofit/>
          </a:bodyPr>
          <a:lstStyle/>
          <a:p>
            <a:pPr marL="457200" lvl="1" indent="-457200"/>
            <a:r>
              <a:rPr lang="en-US" sz="2800" dirty="0">
                <a:solidFill>
                  <a:schemeClr val="bg1"/>
                </a:solidFill>
              </a:rPr>
              <a:t>Technical support on design, implementation, and M&amp;E…</a:t>
            </a:r>
          </a:p>
          <a:p>
            <a:pPr marL="457200" lvl="1" indent="-457200"/>
            <a:endParaRPr lang="en-US" sz="2800" dirty="0">
              <a:solidFill>
                <a:schemeClr val="bg1"/>
              </a:solidFill>
            </a:endParaRPr>
          </a:p>
          <a:p>
            <a:pPr marL="457200" lvl="1" indent="-457200"/>
            <a:r>
              <a:rPr lang="en-US" sz="2800" dirty="0">
                <a:solidFill>
                  <a:schemeClr val="bg1"/>
                </a:solidFill>
              </a:rPr>
              <a:t>…and also facilitating relationships to donors and researchers</a:t>
            </a:r>
          </a:p>
          <a:p>
            <a:pPr marL="457200" lvl="1" indent="-457200"/>
            <a:endParaRPr lang="en-US" sz="2800" dirty="0">
              <a:solidFill>
                <a:schemeClr val="bg1"/>
              </a:solidFill>
            </a:endParaRPr>
          </a:p>
          <a:p>
            <a:pPr marL="457200" lvl="1" indent="-457200"/>
            <a:r>
              <a:rPr lang="en-US" sz="2800" dirty="0">
                <a:solidFill>
                  <a:schemeClr val="bg1"/>
                </a:solidFill>
              </a:rPr>
              <a:t>Working across multiple levels (“from communities to the capital”), embedded models within ministries</a:t>
            </a:r>
          </a:p>
          <a:p>
            <a:pPr marL="0" lvl="1" indent="0">
              <a:buNone/>
            </a:pPr>
            <a:endParaRPr lang="en-US" sz="2800" dirty="0">
              <a:solidFill>
                <a:schemeClr val="bg1"/>
              </a:solidFill>
            </a:endParaRPr>
          </a:p>
          <a:p>
            <a:pPr marL="457200" lvl="1" indent="-457200"/>
            <a:r>
              <a:rPr lang="en-US" sz="2800" dirty="0">
                <a:solidFill>
                  <a:schemeClr val="bg1"/>
                </a:solidFill>
              </a:rPr>
              <a:t>Sharing responsibility and costs </a:t>
            </a:r>
          </a:p>
          <a:p>
            <a:pPr marL="0" lvl="1" indent="0">
              <a:buNone/>
            </a:pPr>
            <a:endParaRPr lang="en-US" sz="2800" dirty="0">
              <a:solidFill>
                <a:schemeClr val="bg1"/>
              </a:solidFill>
            </a:endParaRPr>
          </a:p>
          <a:p>
            <a:pPr marL="457200" lvl="1" indent="-457200"/>
            <a:r>
              <a:rPr lang="en-US" sz="2800" dirty="0">
                <a:solidFill>
                  <a:schemeClr val="bg1"/>
                </a:solidFill>
              </a:rPr>
              <a:t>Overall: Shifting mindsets and capabilities to think and walk in government’s shoes</a:t>
            </a:r>
          </a:p>
          <a:p>
            <a:pPr marL="0" lvl="1" indent="0">
              <a:buNone/>
            </a:pPr>
            <a:endParaRPr lang="en-US" sz="2800" dirty="0">
              <a:solidFill>
                <a:schemeClr val="bg1"/>
              </a:solidFill>
            </a:endParaRPr>
          </a:p>
        </p:txBody>
      </p:sp>
      <p:sp>
        <p:nvSpPr>
          <p:cNvPr id="17" name="Subtitle 19">
            <a:extLst>
              <a:ext uri="{FF2B5EF4-FFF2-40B4-BE49-F238E27FC236}">
                <a16:creationId xmlns:a16="http://schemas.microsoft.com/office/drawing/2014/main" id="{98653E63-A644-42B0-8793-7CD0A60C212D}"/>
              </a:ext>
            </a:extLst>
          </p:cNvPr>
          <p:cNvSpPr txBox="1">
            <a:spLocks/>
          </p:cNvSpPr>
          <p:nvPr/>
        </p:nvSpPr>
        <p:spPr>
          <a:xfrm>
            <a:off x="423333" y="243508"/>
            <a:ext cx="9438401" cy="1097397"/>
          </a:xfrm>
          <a:prstGeom prst="rect">
            <a:avLst/>
          </a:prstGeom>
        </p:spPr>
        <p:txBody>
          <a:bodyPr vert="horz" lIns="91440" tIns="45720" rIns="91440" bIns="45720" rtlCol="0" anchor="b">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spcBef>
                <a:spcPts val="400"/>
              </a:spcBef>
              <a:spcAft>
                <a:spcPts val="600"/>
              </a:spcAft>
            </a:pPr>
            <a:r>
              <a:rPr lang="en-US" sz="3600" dirty="0"/>
              <a:t>Collaborative engagements and systems support roles critical to institutionalization</a:t>
            </a:r>
          </a:p>
        </p:txBody>
      </p:sp>
    </p:spTree>
    <p:extLst>
      <p:ext uri="{BB962C8B-B14F-4D97-AF65-F5344CB8AC3E}">
        <p14:creationId xmlns:p14="http://schemas.microsoft.com/office/powerpoint/2010/main" val="210556555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E5229E13-3D08-5445-A39C-E4F20230AAC0}"/>
              </a:ext>
            </a:extLst>
          </p:cNvPr>
          <p:cNvSpPr/>
          <p:nvPr/>
        </p:nvSpPr>
        <p:spPr>
          <a:xfrm>
            <a:off x="-26342" y="0"/>
            <a:ext cx="12218342" cy="6858000"/>
          </a:xfrm>
          <a:prstGeom prst="rect">
            <a:avLst/>
          </a:prstGeom>
          <a:solidFill>
            <a:srgbClr val="3258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0" name="Group 9">
            <a:extLst>
              <a:ext uri="{FF2B5EF4-FFF2-40B4-BE49-F238E27FC236}">
                <a16:creationId xmlns:a16="http://schemas.microsoft.com/office/drawing/2014/main" id="{9CB9A177-A086-D24B-8E93-BC0A72966B61}"/>
              </a:ext>
            </a:extLst>
          </p:cNvPr>
          <p:cNvGrpSpPr/>
          <p:nvPr/>
        </p:nvGrpSpPr>
        <p:grpSpPr>
          <a:xfrm>
            <a:off x="-26342" y="0"/>
            <a:ext cx="12218342" cy="1396364"/>
            <a:chOff x="-26342" y="0"/>
            <a:chExt cx="12218342" cy="1396364"/>
          </a:xfrm>
        </p:grpSpPr>
        <p:pic>
          <p:nvPicPr>
            <p:cNvPr id="11" name="Picture 10" descr="Background pattern&#10;&#10;Description automatically generated">
              <a:extLst>
                <a:ext uri="{FF2B5EF4-FFF2-40B4-BE49-F238E27FC236}">
                  <a16:creationId xmlns:a16="http://schemas.microsoft.com/office/drawing/2014/main" id="{848FD46F-9FA9-6A42-A9E7-85DCAFF371A6}"/>
                </a:ext>
              </a:extLst>
            </p:cNvPr>
            <p:cNvPicPr>
              <a:picLocks noChangeAspect="1"/>
            </p:cNvPicPr>
            <p:nvPr/>
          </p:nvPicPr>
          <p:blipFill>
            <a:blip r:embed="rId3"/>
            <a:stretch>
              <a:fillRect/>
            </a:stretch>
          </p:blipFill>
          <p:spPr>
            <a:xfrm>
              <a:off x="-26342" y="0"/>
              <a:ext cx="263892" cy="1396364"/>
            </a:xfrm>
            <a:prstGeom prst="rect">
              <a:avLst/>
            </a:prstGeom>
          </p:spPr>
        </p:pic>
        <p:grpSp>
          <p:nvGrpSpPr>
            <p:cNvPr id="12" name="Group 11">
              <a:extLst>
                <a:ext uri="{FF2B5EF4-FFF2-40B4-BE49-F238E27FC236}">
                  <a16:creationId xmlns:a16="http://schemas.microsoft.com/office/drawing/2014/main" id="{853A7FA6-D363-CA43-B4E3-3B8AB8EE9F73}"/>
                </a:ext>
              </a:extLst>
            </p:cNvPr>
            <p:cNvGrpSpPr/>
            <p:nvPr/>
          </p:nvGrpSpPr>
          <p:grpSpPr>
            <a:xfrm>
              <a:off x="0" y="0"/>
              <a:ext cx="12192000" cy="1396364"/>
              <a:chOff x="0" y="2717403"/>
              <a:chExt cx="12192000" cy="1396364"/>
            </a:xfrm>
          </p:grpSpPr>
          <p:pic>
            <p:nvPicPr>
              <p:cNvPr id="13" name="Picture 12">
                <a:extLst>
                  <a:ext uri="{FF2B5EF4-FFF2-40B4-BE49-F238E27FC236}">
                    <a16:creationId xmlns:a16="http://schemas.microsoft.com/office/drawing/2014/main" id="{FFC2CB80-31BA-8749-A81D-A6B6398DAB9F}"/>
                  </a:ext>
                </a:extLst>
              </p:cNvPr>
              <p:cNvPicPr>
                <a:picLocks noChangeAspect="1"/>
              </p:cNvPicPr>
              <p:nvPr/>
            </p:nvPicPr>
            <p:blipFill>
              <a:blip r:embed="rId4"/>
              <a:stretch>
                <a:fillRect/>
              </a:stretch>
            </p:blipFill>
            <p:spPr>
              <a:xfrm>
                <a:off x="0" y="2717403"/>
                <a:ext cx="12192000" cy="1396364"/>
              </a:xfrm>
              <a:prstGeom prst="rect">
                <a:avLst/>
              </a:prstGeom>
            </p:spPr>
          </p:pic>
          <p:pic>
            <p:nvPicPr>
              <p:cNvPr id="14" name="Picture 13">
                <a:extLst>
                  <a:ext uri="{FF2B5EF4-FFF2-40B4-BE49-F238E27FC236}">
                    <a16:creationId xmlns:a16="http://schemas.microsoft.com/office/drawing/2014/main" id="{6D30AB9C-C80D-1749-BC49-9B8BCFBF8E26}"/>
                  </a:ext>
                </a:extLst>
              </p:cNvPr>
              <p:cNvPicPr>
                <a:picLocks noChangeAspect="1"/>
              </p:cNvPicPr>
              <p:nvPr/>
            </p:nvPicPr>
            <p:blipFill>
              <a:blip r:embed="rId5"/>
              <a:stretch>
                <a:fillRect/>
              </a:stretch>
            </p:blipFill>
            <p:spPr>
              <a:xfrm>
                <a:off x="10021713" y="3761046"/>
                <a:ext cx="1371600" cy="279400"/>
              </a:xfrm>
              <a:prstGeom prst="rect">
                <a:avLst/>
              </a:prstGeom>
            </p:spPr>
          </p:pic>
          <p:pic>
            <p:nvPicPr>
              <p:cNvPr id="15" name="Picture 14" descr="Background pattern&#10;&#10;Description automatically generated">
                <a:extLst>
                  <a:ext uri="{FF2B5EF4-FFF2-40B4-BE49-F238E27FC236}">
                    <a16:creationId xmlns:a16="http://schemas.microsoft.com/office/drawing/2014/main" id="{5FCBBFC9-E62C-0A4B-A296-4E5EA5702141}"/>
                  </a:ext>
                </a:extLst>
              </p:cNvPr>
              <p:cNvPicPr>
                <a:picLocks noChangeAspect="1"/>
              </p:cNvPicPr>
              <p:nvPr/>
            </p:nvPicPr>
            <p:blipFill>
              <a:blip r:embed="rId6"/>
              <a:stretch>
                <a:fillRect/>
              </a:stretch>
            </p:blipFill>
            <p:spPr>
              <a:xfrm>
                <a:off x="2911665" y="2938793"/>
                <a:ext cx="6311361" cy="965512"/>
              </a:xfrm>
              <a:prstGeom prst="rect">
                <a:avLst/>
              </a:prstGeom>
            </p:spPr>
          </p:pic>
        </p:grpSp>
      </p:grpSp>
      <p:cxnSp>
        <p:nvCxnSpPr>
          <p:cNvPr id="16" name="Straight Connector 15">
            <a:extLst>
              <a:ext uri="{FF2B5EF4-FFF2-40B4-BE49-F238E27FC236}">
                <a16:creationId xmlns:a16="http://schemas.microsoft.com/office/drawing/2014/main" id="{28A16535-33AC-E041-A3B6-738DCD6F5719}"/>
              </a:ext>
            </a:extLst>
          </p:cNvPr>
          <p:cNvCxnSpPr>
            <a:cxnSpLocks/>
          </p:cNvCxnSpPr>
          <p:nvPr/>
        </p:nvCxnSpPr>
        <p:spPr>
          <a:xfrm>
            <a:off x="0" y="1396364"/>
            <a:ext cx="12192000" cy="0"/>
          </a:xfrm>
          <a:prstGeom prst="line">
            <a:avLst/>
          </a:prstGeom>
          <a:ln w="25400">
            <a:solidFill>
              <a:srgbClr val="315970"/>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DCBB4652-095E-409B-9DDC-F059C118C3C3}"/>
              </a:ext>
            </a:extLst>
          </p:cNvPr>
          <p:cNvSpPr>
            <a:spLocks noGrp="1"/>
          </p:cNvSpPr>
          <p:nvPr>
            <p:ph idx="1"/>
          </p:nvPr>
        </p:nvSpPr>
        <p:spPr>
          <a:xfrm>
            <a:off x="423332" y="1639879"/>
            <a:ext cx="11223235" cy="5218119"/>
          </a:xfrm>
        </p:spPr>
        <p:txBody>
          <a:bodyPr>
            <a:normAutofit lnSpcReduction="10000"/>
          </a:bodyPr>
          <a:lstStyle/>
          <a:p>
            <a:pPr marL="457200" lvl="1" indent="-457200"/>
            <a:r>
              <a:rPr lang="en-US" sz="2800" u="sng" dirty="0">
                <a:solidFill>
                  <a:schemeClr val="bg1"/>
                </a:solidFill>
              </a:rPr>
              <a:t>Personnel</a:t>
            </a:r>
            <a:r>
              <a:rPr lang="en-US" sz="2800" dirty="0">
                <a:solidFill>
                  <a:schemeClr val="bg1"/>
                </a:solidFill>
              </a:rPr>
              <a:t>: Champions are critical but key gov’t actors (political, policymakers, technical, MEL) are also often transferred</a:t>
            </a:r>
          </a:p>
          <a:p>
            <a:pPr marL="457200" lvl="1" indent="-457200"/>
            <a:endParaRPr lang="en-US" sz="2800" u="sng" dirty="0">
              <a:solidFill>
                <a:schemeClr val="bg1"/>
              </a:solidFill>
            </a:endParaRPr>
          </a:p>
          <a:p>
            <a:pPr marL="457200" lvl="1" indent="-457200"/>
            <a:r>
              <a:rPr lang="en-US" sz="2800" u="sng" dirty="0">
                <a:solidFill>
                  <a:schemeClr val="bg1"/>
                </a:solidFill>
              </a:rPr>
              <a:t>Financing: </a:t>
            </a:r>
          </a:p>
          <a:p>
            <a:pPr marL="914400" lvl="2" indent="-457200"/>
            <a:r>
              <a:rPr lang="en-US" sz="2400" dirty="0">
                <a:solidFill>
                  <a:schemeClr val="bg1"/>
                </a:solidFill>
              </a:rPr>
              <a:t>Budget lines maturity model (Angela, FAH)</a:t>
            </a:r>
          </a:p>
          <a:p>
            <a:pPr marL="1371600" lvl="3" indent="-457200"/>
            <a:r>
              <a:rPr lang="en-US" sz="2200" dirty="0">
                <a:solidFill>
                  <a:schemeClr val="bg1"/>
                </a:solidFill>
              </a:rPr>
              <a:t>No budget line but real in-kind contributions</a:t>
            </a:r>
          </a:p>
          <a:p>
            <a:pPr marL="1371600" lvl="3" indent="-457200"/>
            <a:r>
              <a:rPr lang="en-US" sz="2200" dirty="0">
                <a:solidFill>
                  <a:schemeClr val="bg1"/>
                </a:solidFill>
              </a:rPr>
              <a:t>Secured budget line but not funded</a:t>
            </a:r>
          </a:p>
          <a:p>
            <a:pPr marL="1371600" lvl="3" indent="-457200"/>
            <a:r>
              <a:rPr lang="en-US" sz="2200" dirty="0">
                <a:solidFill>
                  <a:schemeClr val="bg1"/>
                </a:solidFill>
              </a:rPr>
              <a:t>Funded budget line </a:t>
            </a:r>
          </a:p>
          <a:p>
            <a:pPr marL="1371600" lvl="3" indent="-457200"/>
            <a:r>
              <a:rPr lang="en-US" sz="2200" dirty="0">
                <a:solidFill>
                  <a:schemeClr val="bg1"/>
                </a:solidFill>
              </a:rPr>
              <a:t>Funded budget line which increases annually</a:t>
            </a:r>
          </a:p>
          <a:p>
            <a:pPr marL="914400" lvl="2" indent="-457200"/>
            <a:r>
              <a:rPr lang="en-US" sz="2400" dirty="0">
                <a:solidFill>
                  <a:schemeClr val="bg1"/>
                </a:solidFill>
              </a:rPr>
              <a:t>Community health investment case (Living Goods in Kenya)</a:t>
            </a:r>
            <a:endParaRPr lang="en-US" sz="2800" u="sng" dirty="0">
              <a:solidFill>
                <a:schemeClr val="bg1"/>
              </a:solidFill>
            </a:endParaRPr>
          </a:p>
          <a:p>
            <a:pPr marL="0" lvl="1" indent="0">
              <a:buNone/>
            </a:pPr>
            <a:endParaRPr lang="en-US" sz="2800" u="sng" dirty="0">
              <a:solidFill>
                <a:schemeClr val="bg1"/>
              </a:solidFill>
            </a:endParaRPr>
          </a:p>
          <a:p>
            <a:pPr marL="457200" lvl="1" indent="-457200"/>
            <a:r>
              <a:rPr lang="en-US" sz="2800" u="sng" dirty="0">
                <a:solidFill>
                  <a:schemeClr val="bg1"/>
                </a:solidFill>
              </a:rPr>
              <a:t>Policy:</a:t>
            </a:r>
            <a:endParaRPr lang="en-US" sz="2800" dirty="0">
              <a:solidFill>
                <a:schemeClr val="bg1"/>
              </a:solidFill>
            </a:endParaRPr>
          </a:p>
          <a:p>
            <a:pPr marL="914400" lvl="2" indent="-457200"/>
            <a:r>
              <a:rPr lang="en-US" sz="2400" dirty="0">
                <a:solidFill>
                  <a:schemeClr val="bg1"/>
                </a:solidFill>
              </a:rPr>
              <a:t>E.g., Educate! helping to update Rwanda entrepreneurship curriculum</a:t>
            </a:r>
          </a:p>
          <a:p>
            <a:pPr marL="914400" lvl="2" indent="-457200"/>
            <a:r>
              <a:rPr lang="en-US" sz="2400" dirty="0">
                <a:solidFill>
                  <a:schemeClr val="bg1"/>
                </a:solidFill>
              </a:rPr>
              <a:t>Last Mile Health part of Liberia govt review of community health policy </a:t>
            </a:r>
          </a:p>
          <a:p>
            <a:pPr marL="914400" lvl="2" indent="-457200"/>
            <a:endParaRPr lang="en-US" sz="2400" dirty="0">
              <a:solidFill>
                <a:schemeClr val="bg1"/>
              </a:solidFill>
            </a:endParaRPr>
          </a:p>
        </p:txBody>
      </p:sp>
      <p:sp>
        <p:nvSpPr>
          <p:cNvPr id="17" name="Subtitle 19">
            <a:extLst>
              <a:ext uri="{FF2B5EF4-FFF2-40B4-BE49-F238E27FC236}">
                <a16:creationId xmlns:a16="http://schemas.microsoft.com/office/drawing/2014/main" id="{98653E63-A644-42B0-8793-7CD0A60C212D}"/>
              </a:ext>
            </a:extLst>
          </p:cNvPr>
          <p:cNvSpPr txBox="1">
            <a:spLocks/>
          </p:cNvSpPr>
          <p:nvPr/>
        </p:nvSpPr>
        <p:spPr>
          <a:xfrm>
            <a:off x="423333" y="243508"/>
            <a:ext cx="9598380" cy="1097397"/>
          </a:xfrm>
          <a:prstGeom prst="rect">
            <a:avLst/>
          </a:prstGeom>
        </p:spPr>
        <p:txBody>
          <a:bodyPr vert="horz" lIns="91440" tIns="45720" rIns="91440" bIns="45720" rtlCol="0" anchor="b">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spcBef>
                <a:spcPts val="400"/>
              </a:spcBef>
              <a:spcAft>
                <a:spcPts val="600"/>
              </a:spcAft>
            </a:pPr>
            <a:r>
              <a:rPr lang="en-US" sz="3600" dirty="0"/>
              <a:t>“Systems savvy” approaches to institutionalization</a:t>
            </a:r>
          </a:p>
        </p:txBody>
      </p:sp>
    </p:spTree>
    <p:extLst>
      <p:ext uri="{BB962C8B-B14F-4D97-AF65-F5344CB8AC3E}">
        <p14:creationId xmlns:p14="http://schemas.microsoft.com/office/powerpoint/2010/main" val="6904795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1825</TotalTime>
  <Words>700</Words>
  <Application>Microsoft Office PowerPoint</Application>
  <PresentationFormat>Widescreen</PresentationFormat>
  <Paragraphs>112</Paragraphs>
  <Slides>13</Slides>
  <Notes>12</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13</vt:i4>
      </vt:variant>
    </vt:vector>
  </HeadingPairs>
  <TitlesOfParts>
    <vt:vector size="17" baseType="lpstr">
      <vt:lpstr>Arial</vt:lpstr>
      <vt:lpstr>Calibri</vt:lpstr>
      <vt:lpstr>Calibri Light</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Montalvo, Gaby</dc:creator>
  <cp:lastModifiedBy>Hargy, Sam</cp:lastModifiedBy>
  <cp:revision>34</cp:revision>
  <dcterms:created xsi:type="dcterms:W3CDTF">2021-11-15T23:36:03Z</dcterms:created>
  <dcterms:modified xsi:type="dcterms:W3CDTF">2023-02-03T15:34:01Z</dcterms:modified>
</cp:coreProperties>
</file>