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69" r:id="rId3"/>
    <p:sldId id="257" r:id="rId4"/>
    <p:sldId id="258"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
      <p:font typeface="Montserrat ExtraBold" panose="00000900000000000000" pitchFamily="2" charset="0"/>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j2YRW+gdgdVnsdaUHfdlV9PCFo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4" d="100"/>
          <a:sy n="24" d="100"/>
        </p:scale>
        <p:origin x="100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hsbender, Jossie" userId="f6d40450-3a1c-4331-bc74-22b149715641" providerId="ADAL" clId="{6178F8D2-3916-4ED2-8CA7-2FDDAE350E48}"/>
    <pc:docChg chg="modSld">
      <pc:chgData name="Fahsbender, Jossie" userId="f6d40450-3a1c-4331-bc74-22b149715641" providerId="ADAL" clId="{6178F8D2-3916-4ED2-8CA7-2FDDAE350E48}" dt="2023-02-03T17:34:13.391" v="1" actId="20577"/>
      <pc:docMkLst>
        <pc:docMk/>
      </pc:docMkLst>
      <pc:sldChg chg="modSp mod">
        <pc:chgData name="Fahsbender, Jossie" userId="f6d40450-3a1c-4331-bc74-22b149715641" providerId="ADAL" clId="{6178F8D2-3916-4ED2-8CA7-2FDDAE350E48}" dt="2023-02-03T17:34:13.391" v="1" actId="20577"/>
        <pc:sldMkLst>
          <pc:docMk/>
          <pc:sldMk cId="0" sldId="266"/>
        </pc:sldMkLst>
        <pc:spChg chg="mod">
          <ac:chgData name="Fahsbender, Jossie" userId="f6d40450-3a1c-4331-bc74-22b149715641" providerId="ADAL" clId="{6178F8D2-3916-4ED2-8CA7-2FDDAE350E48}" dt="2023-02-03T17:34:13.391" v="1" actId="20577"/>
          <ac:spMkLst>
            <pc:docMk/>
            <pc:sldMk cId="0" sldId="266"/>
            <ac:spMk id="3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Calibri"/>
              <a:buNone/>
            </a:pPr>
            <a:endParaRPr/>
          </a:p>
        </p:txBody>
      </p:sp>
      <p:sp>
        <p:nvSpPr>
          <p:cNvPr id="199" name="Google Shape;199;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 name="Google Shape;3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a:spLocks noGrp="1"/>
          </p:cNvSpPr>
          <p:nvPr>
            <p:ph type="pic" idx="2"/>
          </p:nvPr>
        </p:nvSpPr>
        <p:spPr>
          <a:xfrm>
            <a:off x="1792288" y="612775"/>
            <a:ext cx="5486400" cy="4114800"/>
          </a:xfrm>
          <a:prstGeom prst="rect">
            <a:avLst/>
          </a:prstGeom>
          <a:noFill/>
          <a:ln>
            <a:noFill/>
          </a:ln>
        </p:spPr>
      </p:sp>
      <p:sp>
        <p:nvSpPr>
          <p:cNvPr id="70" name="Google Shape;70;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jp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EFC"/>
        </a:solidFill>
        <a:effectLst/>
      </p:bgPr>
    </p:bg>
    <p:spTree>
      <p:nvGrpSpPr>
        <p:cNvPr id="1" name="Shape 89"/>
        <p:cNvGrpSpPr/>
        <p:nvPr/>
      </p:nvGrpSpPr>
      <p:grpSpPr>
        <a:xfrm>
          <a:off x="0" y="0"/>
          <a:ext cx="0" cy="0"/>
          <a:chOff x="0" y="0"/>
          <a:chExt cx="0" cy="0"/>
        </a:xfrm>
      </p:grpSpPr>
      <p:pic>
        <p:nvPicPr>
          <p:cNvPr id="90" name="Google Shape;90;p1"/>
          <p:cNvPicPr preferRelativeResize="0"/>
          <p:nvPr/>
        </p:nvPicPr>
        <p:blipFill rotWithShape="1">
          <a:blip r:embed="rId3">
            <a:alphaModFix/>
          </a:blip>
          <a:srcRect l="34408" r="34407"/>
          <a:stretch/>
        </p:blipFill>
        <p:spPr>
          <a:xfrm>
            <a:off x="0" y="0"/>
            <a:ext cx="8231609" cy="10287000"/>
          </a:xfrm>
          <a:prstGeom prst="rect">
            <a:avLst/>
          </a:prstGeom>
          <a:noFill/>
          <a:ln>
            <a:noFill/>
          </a:ln>
        </p:spPr>
      </p:pic>
      <p:sp>
        <p:nvSpPr>
          <p:cNvPr id="91" name="Google Shape;91;p1"/>
          <p:cNvSpPr/>
          <p:nvPr/>
        </p:nvSpPr>
        <p:spPr>
          <a:xfrm>
            <a:off x="8231609" y="6134100"/>
            <a:ext cx="10056391" cy="4152900"/>
          </a:xfrm>
          <a:custGeom>
            <a:avLst/>
            <a:gdLst/>
            <a:ahLst/>
            <a:cxnLst/>
            <a:rect l="l" t="t" r="r" b="b"/>
            <a:pathLst>
              <a:path w="3668599" h="2032694" extrusionOk="0">
                <a:moveTo>
                  <a:pt x="0" y="0"/>
                </a:moveTo>
                <a:lnTo>
                  <a:pt x="3668599" y="0"/>
                </a:lnTo>
                <a:lnTo>
                  <a:pt x="3668599" y="2032694"/>
                </a:lnTo>
                <a:lnTo>
                  <a:pt x="0" y="2032694"/>
                </a:lnTo>
                <a:close/>
              </a:path>
            </a:pathLst>
          </a:custGeom>
          <a:solidFill>
            <a:srgbClr val="36596F"/>
          </a:solidFill>
          <a:ln>
            <a:noFill/>
          </a:ln>
        </p:spPr>
      </p:sp>
      <p:sp>
        <p:nvSpPr>
          <p:cNvPr id="92" name="Google Shape;92;p1"/>
          <p:cNvSpPr txBox="1"/>
          <p:nvPr/>
        </p:nvSpPr>
        <p:spPr>
          <a:xfrm>
            <a:off x="9412418" y="1109176"/>
            <a:ext cx="8418382" cy="4293611"/>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6500" b="1" i="0" u="none" strike="noStrike" cap="none">
                <a:solidFill>
                  <a:srgbClr val="264559"/>
                </a:solidFill>
                <a:latin typeface="Montserrat ExtraBold"/>
                <a:ea typeface="Montserrat ExtraBold"/>
                <a:cs typeface="Montserrat ExtraBold"/>
                <a:sym typeface="Montserrat ExtraBold"/>
              </a:rPr>
              <a:t>The Role of Donors in Supporting the Scale-up of Social Enterprises</a:t>
            </a:r>
            <a:endParaRPr/>
          </a:p>
        </p:txBody>
      </p:sp>
      <p:sp>
        <p:nvSpPr>
          <p:cNvPr id="93" name="Google Shape;93;p1"/>
          <p:cNvSpPr txBox="1"/>
          <p:nvPr/>
        </p:nvSpPr>
        <p:spPr>
          <a:xfrm>
            <a:off x="9144000" y="6667500"/>
            <a:ext cx="7711095" cy="300339"/>
          </a:xfrm>
          <a:prstGeom prst="rect">
            <a:avLst/>
          </a:prstGeom>
          <a:noFill/>
          <a:ln>
            <a:noFill/>
          </a:ln>
        </p:spPr>
        <p:txBody>
          <a:bodyPr spcFirstLastPara="1" wrap="square" lIns="0" tIns="0" rIns="0" bIns="0" anchor="t" anchorCtr="0">
            <a:spAutoFit/>
          </a:bodyPr>
          <a:lstStyle/>
          <a:p>
            <a:pPr marL="0" marR="0" lvl="0" indent="0" algn="l" rtl="0">
              <a:lnSpc>
                <a:spcPct val="79964"/>
              </a:lnSpc>
              <a:spcBef>
                <a:spcPts val="0"/>
              </a:spcBef>
              <a:spcAft>
                <a:spcPts val="0"/>
              </a:spcAft>
              <a:buNone/>
            </a:pPr>
            <a:r>
              <a:rPr lang="en-US" sz="2800" b="0" i="0" u="none" strike="noStrike" cap="none">
                <a:solidFill>
                  <a:srgbClr val="FFFFFF"/>
                </a:solidFill>
                <a:latin typeface="Montserrat"/>
                <a:ea typeface="Montserrat"/>
                <a:cs typeface="Montserrat"/>
                <a:sym typeface="Montserrat"/>
              </a:rPr>
              <a:t>February 6, 2023</a:t>
            </a:r>
            <a:endParaRPr/>
          </a:p>
        </p:txBody>
      </p:sp>
      <p:pic>
        <p:nvPicPr>
          <p:cNvPr id="94" name="Google Shape;94;p1"/>
          <p:cNvPicPr preferRelativeResize="0"/>
          <p:nvPr/>
        </p:nvPicPr>
        <p:blipFill rotWithShape="1">
          <a:blip r:embed="rId4">
            <a:alphaModFix/>
          </a:blip>
          <a:srcRect t="6846" b="11194"/>
          <a:stretch/>
        </p:blipFill>
        <p:spPr>
          <a:xfrm>
            <a:off x="-19050" y="3848101"/>
            <a:ext cx="8231609" cy="3505200"/>
          </a:xfrm>
          <a:prstGeom prst="rect">
            <a:avLst/>
          </a:prstGeom>
          <a:noFill/>
          <a:ln>
            <a:noFill/>
          </a:ln>
        </p:spPr>
      </p:pic>
      <p:pic>
        <p:nvPicPr>
          <p:cNvPr id="95" name="Google Shape;95;p1"/>
          <p:cNvPicPr preferRelativeResize="0"/>
          <p:nvPr/>
        </p:nvPicPr>
        <p:blipFill rotWithShape="1">
          <a:blip r:embed="rId5">
            <a:alphaModFix/>
          </a:blip>
          <a:srcRect r="2389" b="35300"/>
          <a:stretch/>
        </p:blipFill>
        <p:spPr>
          <a:xfrm>
            <a:off x="0" y="7353300"/>
            <a:ext cx="8231608" cy="2933699"/>
          </a:xfrm>
          <a:prstGeom prst="rect">
            <a:avLst/>
          </a:prstGeom>
          <a:noFill/>
          <a:ln>
            <a:noFill/>
          </a:ln>
        </p:spPr>
      </p:pic>
      <p:pic>
        <p:nvPicPr>
          <p:cNvPr id="96" name="Google Shape;96;p1"/>
          <p:cNvPicPr preferRelativeResize="0"/>
          <p:nvPr/>
        </p:nvPicPr>
        <p:blipFill rotWithShape="1">
          <a:blip r:embed="rId6">
            <a:alphaModFix/>
          </a:blip>
          <a:srcRect r="20168"/>
          <a:stretch/>
        </p:blipFill>
        <p:spPr>
          <a:xfrm>
            <a:off x="-19050" y="0"/>
            <a:ext cx="8231609" cy="3848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EFC"/>
        </a:solidFill>
        <a:effectLst/>
      </p:bgPr>
    </p:bg>
    <p:spTree>
      <p:nvGrpSpPr>
        <p:cNvPr id="1" name="Shape 340"/>
        <p:cNvGrpSpPr/>
        <p:nvPr/>
      </p:nvGrpSpPr>
      <p:grpSpPr>
        <a:xfrm>
          <a:off x="0" y="0"/>
          <a:ext cx="0" cy="0"/>
          <a:chOff x="0" y="0"/>
          <a:chExt cx="0" cy="0"/>
        </a:xfrm>
      </p:grpSpPr>
      <p:sp>
        <p:nvSpPr>
          <p:cNvPr id="341" name="Google Shape;341;p10"/>
          <p:cNvSpPr/>
          <p:nvPr/>
        </p:nvSpPr>
        <p:spPr>
          <a:xfrm>
            <a:off x="13446816" y="0"/>
            <a:ext cx="4841184" cy="10287003"/>
          </a:xfrm>
          <a:custGeom>
            <a:avLst/>
            <a:gdLst/>
            <a:ahLst/>
            <a:cxnLst/>
            <a:rect l="l" t="t" r="r" b="b"/>
            <a:pathLst>
              <a:path w="1766077" h="3752726" extrusionOk="0">
                <a:moveTo>
                  <a:pt x="0" y="0"/>
                </a:moveTo>
                <a:lnTo>
                  <a:pt x="1766077" y="0"/>
                </a:lnTo>
                <a:lnTo>
                  <a:pt x="1766077" y="3752726"/>
                </a:lnTo>
                <a:lnTo>
                  <a:pt x="0" y="3752726"/>
                </a:lnTo>
                <a:close/>
              </a:path>
            </a:pathLst>
          </a:custGeom>
          <a:solidFill>
            <a:srgbClr val="36596F"/>
          </a:solidFill>
          <a:ln>
            <a:noFill/>
          </a:ln>
        </p:spPr>
      </p:sp>
      <p:sp>
        <p:nvSpPr>
          <p:cNvPr id="342" name="Google Shape;342;p10"/>
          <p:cNvSpPr/>
          <p:nvPr/>
        </p:nvSpPr>
        <p:spPr>
          <a:xfrm>
            <a:off x="0" y="7695290"/>
            <a:ext cx="334857" cy="1563010"/>
          </a:xfrm>
          <a:custGeom>
            <a:avLst/>
            <a:gdLst/>
            <a:ahLst/>
            <a:cxnLst/>
            <a:rect l="l" t="t" r="r" b="b"/>
            <a:pathLst>
              <a:path w="505184" h="2358041" extrusionOk="0">
                <a:moveTo>
                  <a:pt x="0" y="0"/>
                </a:moveTo>
                <a:lnTo>
                  <a:pt x="505184" y="0"/>
                </a:lnTo>
                <a:lnTo>
                  <a:pt x="505184" y="2358041"/>
                </a:lnTo>
                <a:lnTo>
                  <a:pt x="0" y="2358041"/>
                </a:lnTo>
                <a:close/>
              </a:path>
            </a:pathLst>
          </a:custGeom>
          <a:solidFill>
            <a:srgbClr val="BAC88D"/>
          </a:solidFill>
          <a:ln>
            <a:noFill/>
          </a:ln>
        </p:spPr>
      </p:sp>
      <p:sp>
        <p:nvSpPr>
          <p:cNvPr id="343" name="Google Shape;343;p10"/>
          <p:cNvSpPr txBox="1"/>
          <p:nvPr/>
        </p:nvSpPr>
        <p:spPr>
          <a:xfrm>
            <a:off x="1521566" y="2382423"/>
            <a:ext cx="8208400" cy="105092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6500" b="1">
                <a:solidFill>
                  <a:srgbClr val="264559"/>
                </a:solidFill>
                <a:latin typeface="Montserrat ExtraBold"/>
                <a:ea typeface="Montserrat ExtraBold"/>
                <a:cs typeface="Montserrat ExtraBold"/>
                <a:sym typeface="Montserrat ExtraBold"/>
              </a:rPr>
              <a:t>HABIBA ALI</a:t>
            </a:r>
            <a:endParaRPr/>
          </a:p>
        </p:txBody>
      </p:sp>
      <p:sp>
        <p:nvSpPr>
          <p:cNvPr id="344" name="Google Shape;344;p10"/>
          <p:cNvSpPr txBox="1"/>
          <p:nvPr/>
        </p:nvSpPr>
        <p:spPr>
          <a:xfrm>
            <a:off x="1540626" y="6185775"/>
            <a:ext cx="7549800" cy="3347700"/>
          </a:xfrm>
          <a:prstGeom prst="rect">
            <a:avLst/>
          </a:prstGeom>
          <a:noFill/>
          <a:ln>
            <a:noFill/>
          </a:ln>
        </p:spPr>
        <p:txBody>
          <a:bodyPr spcFirstLastPara="1" wrap="square" lIns="0" tIns="0" rIns="0" bIns="0" anchor="t" anchorCtr="0">
            <a:spAutoFit/>
          </a:bodyPr>
          <a:lstStyle/>
          <a:p>
            <a:pPr marL="0" marR="0" lvl="0" indent="0" algn="just" rtl="0">
              <a:lnSpc>
                <a:spcPct val="140025"/>
              </a:lnSpc>
              <a:spcBef>
                <a:spcPts val="0"/>
              </a:spcBef>
              <a:spcAft>
                <a:spcPts val="0"/>
              </a:spcAft>
              <a:buNone/>
            </a:pPr>
            <a:r>
              <a:rPr lang="en-US" sz="1599">
                <a:solidFill>
                  <a:srgbClr val="264559"/>
                </a:solidFill>
                <a:latin typeface="Montserrat"/>
                <a:ea typeface="Montserrat"/>
                <a:cs typeface="Montserrat"/>
                <a:sym typeface="Montserrat"/>
              </a:rPr>
              <a:t>Habiba Ali is the managing director and CEO of Sosai Renewable Energies Company, one of the largest distributors of renewable energy in Nigeria. She has been with the renewable energy industry since 2005. She started by Working with Developmental Association for Renewable Energies (DARE) as a co-founder and National Coordinator. Where she worked on the CDM project Efficient Cook Stoves for Nigeria, The Solar Lamps Assembly and sales training programme, Solar Dryers for Healthy foods project and a host of others. She possesses a Bachelor’s degree in Accounting, A master’s in Banking and Finance and currently at Dissertation level of PhD in Management (Finance). .</a:t>
            </a:r>
            <a:endParaRPr/>
          </a:p>
        </p:txBody>
      </p:sp>
      <p:sp>
        <p:nvSpPr>
          <p:cNvPr id="345" name="Google Shape;345;p10"/>
          <p:cNvSpPr txBox="1"/>
          <p:nvPr/>
        </p:nvSpPr>
        <p:spPr>
          <a:xfrm>
            <a:off x="1521566" y="4207233"/>
            <a:ext cx="7002654" cy="402867"/>
          </a:xfrm>
          <a:prstGeom prst="rect">
            <a:avLst/>
          </a:prstGeom>
          <a:noFill/>
          <a:ln>
            <a:noFill/>
          </a:ln>
        </p:spPr>
        <p:txBody>
          <a:bodyPr spcFirstLastPara="1" wrap="square" lIns="0" tIns="0" rIns="0" bIns="0" anchor="t" anchorCtr="0">
            <a:spAutoFit/>
          </a:bodyPr>
          <a:lstStyle/>
          <a:p>
            <a:pPr marL="0" marR="0" lvl="0" indent="0" algn="l" rtl="0">
              <a:lnSpc>
                <a:spcPct val="139666"/>
              </a:lnSpc>
              <a:spcBef>
                <a:spcPts val="0"/>
              </a:spcBef>
              <a:spcAft>
                <a:spcPts val="0"/>
              </a:spcAft>
              <a:buNone/>
            </a:pPr>
            <a:r>
              <a:rPr lang="en-US" sz="2400" b="1">
                <a:solidFill>
                  <a:srgbClr val="99A766"/>
                </a:solidFill>
                <a:latin typeface="Montserrat"/>
                <a:ea typeface="Montserrat"/>
                <a:cs typeface="Montserrat"/>
                <a:sym typeface="Montserrat"/>
              </a:rPr>
              <a:t>Managing director and CEO</a:t>
            </a:r>
            <a:endParaRPr sz="2394" b="1">
              <a:solidFill>
                <a:srgbClr val="99A766"/>
              </a:solidFill>
              <a:latin typeface="Montserrat"/>
              <a:ea typeface="Montserrat"/>
              <a:cs typeface="Montserrat"/>
              <a:sym typeface="Montserrat"/>
            </a:endParaRPr>
          </a:p>
        </p:txBody>
      </p:sp>
      <p:sp>
        <p:nvSpPr>
          <p:cNvPr id="346" name="Google Shape;346;p10"/>
          <p:cNvSpPr txBox="1"/>
          <p:nvPr/>
        </p:nvSpPr>
        <p:spPr>
          <a:xfrm>
            <a:off x="1521566" y="4689760"/>
            <a:ext cx="7002654" cy="113576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65" b="1">
                <a:solidFill>
                  <a:srgbClr val="99A766"/>
                </a:solidFill>
                <a:latin typeface="Montserrat"/>
                <a:ea typeface="Montserrat"/>
                <a:cs typeface="Montserrat"/>
                <a:sym typeface="Montserrat"/>
              </a:rPr>
              <a:t>SOSAI RENEWABLE ENERGIES COMPANY</a:t>
            </a:r>
            <a:endParaRPr/>
          </a:p>
        </p:txBody>
      </p:sp>
      <p:pic>
        <p:nvPicPr>
          <p:cNvPr id="347" name="Google Shape;347;p10"/>
          <p:cNvPicPr preferRelativeResize="0"/>
          <p:nvPr/>
        </p:nvPicPr>
        <p:blipFill rotWithShape="1">
          <a:blip r:embed="rId3">
            <a:alphaModFix/>
          </a:blip>
          <a:srcRect/>
          <a:stretch/>
        </p:blipFill>
        <p:spPr>
          <a:xfrm>
            <a:off x="10287000" y="1063910"/>
            <a:ext cx="5943600" cy="8318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EFC"/>
        </a:solidFill>
        <a:effectLst/>
      </p:bgPr>
    </p:bg>
    <p:spTree>
      <p:nvGrpSpPr>
        <p:cNvPr id="1" name="Shape 351"/>
        <p:cNvGrpSpPr/>
        <p:nvPr/>
      </p:nvGrpSpPr>
      <p:grpSpPr>
        <a:xfrm>
          <a:off x="0" y="0"/>
          <a:ext cx="0" cy="0"/>
          <a:chOff x="0" y="0"/>
          <a:chExt cx="0" cy="0"/>
        </a:xfrm>
      </p:grpSpPr>
      <p:sp>
        <p:nvSpPr>
          <p:cNvPr id="352" name="Google Shape;352;p11"/>
          <p:cNvSpPr/>
          <p:nvPr/>
        </p:nvSpPr>
        <p:spPr>
          <a:xfrm>
            <a:off x="13446816" y="0"/>
            <a:ext cx="4841184" cy="10287003"/>
          </a:xfrm>
          <a:custGeom>
            <a:avLst/>
            <a:gdLst/>
            <a:ahLst/>
            <a:cxnLst/>
            <a:rect l="l" t="t" r="r" b="b"/>
            <a:pathLst>
              <a:path w="1766077" h="3752726" extrusionOk="0">
                <a:moveTo>
                  <a:pt x="0" y="0"/>
                </a:moveTo>
                <a:lnTo>
                  <a:pt x="1766077" y="0"/>
                </a:lnTo>
                <a:lnTo>
                  <a:pt x="1766077" y="3752726"/>
                </a:lnTo>
                <a:lnTo>
                  <a:pt x="0" y="3752726"/>
                </a:lnTo>
                <a:close/>
              </a:path>
            </a:pathLst>
          </a:custGeom>
          <a:solidFill>
            <a:srgbClr val="36596F"/>
          </a:solidFill>
          <a:ln>
            <a:noFill/>
          </a:ln>
        </p:spPr>
      </p:sp>
      <p:sp>
        <p:nvSpPr>
          <p:cNvPr id="353" name="Google Shape;353;p11"/>
          <p:cNvSpPr/>
          <p:nvPr/>
        </p:nvSpPr>
        <p:spPr>
          <a:xfrm>
            <a:off x="0" y="7695290"/>
            <a:ext cx="334857" cy="1563010"/>
          </a:xfrm>
          <a:custGeom>
            <a:avLst/>
            <a:gdLst/>
            <a:ahLst/>
            <a:cxnLst/>
            <a:rect l="l" t="t" r="r" b="b"/>
            <a:pathLst>
              <a:path w="505184" h="2358041" extrusionOk="0">
                <a:moveTo>
                  <a:pt x="0" y="0"/>
                </a:moveTo>
                <a:lnTo>
                  <a:pt x="505184" y="0"/>
                </a:lnTo>
                <a:lnTo>
                  <a:pt x="505184" y="2358041"/>
                </a:lnTo>
                <a:lnTo>
                  <a:pt x="0" y="2358041"/>
                </a:lnTo>
                <a:close/>
              </a:path>
            </a:pathLst>
          </a:custGeom>
          <a:solidFill>
            <a:srgbClr val="BAC88D"/>
          </a:solidFill>
          <a:ln>
            <a:noFill/>
          </a:ln>
        </p:spPr>
      </p:sp>
      <p:sp>
        <p:nvSpPr>
          <p:cNvPr id="354" name="Google Shape;354;p11"/>
          <p:cNvSpPr txBox="1"/>
          <p:nvPr/>
        </p:nvSpPr>
        <p:spPr>
          <a:xfrm>
            <a:off x="1521566" y="2382423"/>
            <a:ext cx="8208400" cy="130035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6500" b="1">
                <a:solidFill>
                  <a:srgbClr val="264559"/>
                </a:solidFill>
                <a:latin typeface="Montserrat ExtraBold"/>
                <a:ea typeface="Montserrat ExtraBold"/>
                <a:cs typeface="Montserrat ExtraBold"/>
                <a:sym typeface="Montserrat ExtraBold"/>
              </a:rPr>
              <a:t>NICOLA OKERO</a:t>
            </a:r>
            <a:endParaRPr/>
          </a:p>
        </p:txBody>
      </p:sp>
      <p:sp>
        <p:nvSpPr>
          <p:cNvPr id="355" name="Google Shape;355;p11"/>
          <p:cNvSpPr txBox="1"/>
          <p:nvPr/>
        </p:nvSpPr>
        <p:spPr>
          <a:xfrm>
            <a:off x="1521566" y="6719182"/>
            <a:ext cx="7002600" cy="2658600"/>
          </a:xfrm>
          <a:prstGeom prst="rect">
            <a:avLst/>
          </a:prstGeom>
          <a:noFill/>
          <a:ln>
            <a:noFill/>
          </a:ln>
        </p:spPr>
        <p:txBody>
          <a:bodyPr spcFirstLastPara="1" wrap="square" lIns="0" tIns="0" rIns="0" bIns="0" anchor="t" anchorCtr="0">
            <a:spAutoFit/>
          </a:bodyPr>
          <a:lstStyle/>
          <a:p>
            <a:pPr marL="0" marR="0" lvl="0" indent="0" algn="just" rtl="0">
              <a:lnSpc>
                <a:spcPct val="140025"/>
              </a:lnSpc>
              <a:spcBef>
                <a:spcPts val="0"/>
              </a:spcBef>
              <a:spcAft>
                <a:spcPts val="0"/>
              </a:spcAft>
              <a:buNone/>
            </a:pPr>
            <a:r>
              <a:rPr lang="en-US" sz="1599">
                <a:solidFill>
                  <a:srgbClr val="264559"/>
                </a:solidFill>
                <a:latin typeface="Montserrat"/>
                <a:ea typeface="Montserrat"/>
                <a:cs typeface="Montserrat"/>
                <a:sym typeface="Montserrat"/>
              </a:rPr>
              <a:t>Nicola Okero is a policy enthusiast with a legal background. Born and raised in Kenya, she has worked with organizations in Kenya, India and Saudi Arabia. Previously, she worked with the International Finance Corporation (IFC) in the Creating Markets Advisory team. She is currently the Policy Officer at Food 4 Education, an organization that provides high quality, nutritious meals to students in Kenyan public primary schools to improve nutrition and education outcomes.</a:t>
            </a:r>
            <a:endParaRPr/>
          </a:p>
        </p:txBody>
      </p:sp>
      <p:sp>
        <p:nvSpPr>
          <p:cNvPr id="356" name="Google Shape;356;p11"/>
          <p:cNvSpPr txBox="1"/>
          <p:nvPr/>
        </p:nvSpPr>
        <p:spPr>
          <a:xfrm>
            <a:off x="1502516" y="4740633"/>
            <a:ext cx="7002654" cy="402867"/>
          </a:xfrm>
          <a:prstGeom prst="rect">
            <a:avLst/>
          </a:prstGeom>
          <a:noFill/>
          <a:ln>
            <a:noFill/>
          </a:ln>
        </p:spPr>
        <p:txBody>
          <a:bodyPr spcFirstLastPara="1" wrap="square" lIns="0" tIns="0" rIns="0" bIns="0" anchor="t" anchorCtr="0">
            <a:spAutoFit/>
          </a:bodyPr>
          <a:lstStyle/>
          <a:p>
            <a:pPr marL="0" marR="0" lvl="0" indent="0" algn="l" rtl="0">
              <a:lnSpc>
                <a:spcPct val="139666"/>
              </a:lnSpc>
              <a:spcBef>
                <a:spcPts val="0"/>
              </a:spcBef>
              <a:spcAft>
                <a:spcPts val="0"/>
              </a:spcAft>
              <a:buNone/>
            </a:pPr>
            <a:r>
              <a:rPr lang="en-US" sz="2400" b="1">
                <a:solidFill>
                  <a:srgbClr val="99A766"/>
                </a:solidFill>
                <a:latin typeface="Montserrat"/>
                <a:ea typeface="Montserrat"/>
                <a:cs typeface="Montserrat"/>
                <a:sym typeface="Montserrat"/>
              </a:rPr>
              <a:t>Policy Officer</a:t>
            </a:r>
            <a:endParaRPr sz="2394" b="1">
              <a:solidFill>
                <a:srgbClr val="99A766"/>
              </a:solidFill>
              <a:latin typeface="Montserrat"/>
              <a:ea typeface="Montserrat"/>
              <a:cs typeface="Montserrat"/>
              <a:sym typeface="Montserrat"/>
            </a:endParaRPr>
          </a:p>
        </p:txBody>
      </p:sp>
      <p:sp>
        <p:nvSpPr>
          <p:cNvPr id="357" name="Google Shape;357;p11"/>
          <p:cNvSpPr txBox="1"/>
          <p:nvPr/>
        </p:nvSpPr>
        <p:spPr>
          <a:xfrm>
            <a:off x="1502516" y="5223160"/>
            <a:ext cx="7002654" cy="5458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65" b="1">
                <a:solidFill>
                  <a:srgbClr val="99A766"/>
                </a:solidFill>
                <a:latin typeface="Montserrat"/>
                <a:ea typeface="Montserrat"/>
                <a:cs typeface="Montserrat"/>
                <a:sym typeface="Montserrat"/>
              </a:rPr>
              <a:t>FOOD4EDUCATION</a:t>
            </a:r>
            <a:endParaRPr/>
          </a:p>
        </p:txBody>
      </p:sp>
      <p:pic>
        <p:nvPicPr>
          <p:cNvPr id="358" name="Google Shape;358;p11"/>
          <p:cNvPicPr preferRelativeResize="0"/>
          <p:nvPr/>
        </p:nvPicPr>
        <p:blipFill rotWithShape="1">
          <a:blip r:embed="rId3">
            <a:alphaModFix/>
          </a:blip>
          <a:srcRect/>
          <a:stretch/>
        </p:blipFill>
        <p:spPr>
          <a:xfrm>
            <a:off x="10668000" y="1051210"/>
            <a:ext cx="5943600" cy="8343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EFC"/>
        </a:solidFill>
        <a:effectLst/>
      </p:bgPr>
    </p:bg>
    <p:spTree>
      <p:nvGrpSpPr>
        <p:cNvPr id="1" name="Shape 384"/>
        <p:cNvGrpSpPr/>
        <p:nvPr/>
      </p:nvGrpSpPr>
      <p:grpSpPr>
        <a:xfrm>
          <a:off x="0" y="0"/>
          <a:ext cx="0" cy="0"/>
          <a:chOff x="0" y="0"/>
          <a:chExt cx="0" cy="0"/>
        </a:xfrm>
      </p:grpSpPr>
      <p:sp>
        <p:nvSpPr>
          <p:cNvPr id="387" name="Google Shape;387;p14"/>
          <p:cNvSpPr/>
          <p:nvPr/>
        </p:nvSpPr>
        <p:spPr>
          <a:xfrm>
            <a:off x="1028700" y="1860470"/>
            <a:ext cx="221710" cy="221710"/>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BAC88D"/>
          </a:solidFill>
          <a:ln>
            <a:noFill/>
          </a:ln>
        </p:spPr>
      </p:sp>
      <p:sp>
        <p:nvSpPr>
          <p:cNvPr id="388" name="Google Shape;388;p14"/>
          <p:cNvSpPr/>
          <p:nvPr/>
        </p:nvSpPr>
        <p:spPr>
          <a:xfrm>
            <a:off x="1028700" y="3446557"/>
            <a:ext cx="221710" cy="221710"/>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BAC88D"/>
          </a:solidFill>
          <a:ln>
            <a:noFill/>
          </a:ln>
        </p:spPr>
      </p:sp>
      <p:sp>
        <p:nvSpPr>
          <p:cNvPr id="389" name="Google Shape;389;p14"/>
          <p:cNvSpPr/>
          <p:nvPr/>
        </p:nvSpPr>
        <p:spPr>
          <a:xfrm>
            <a:off x="1028700" y="5032645"/>
            <a:ext cx="221710" cy="221710"/>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BAC88D"/>
          </a:solidFill>
          <a:ln>
            <a:noFill/>
          </a:ln>
        </p:spPr>
      </p:sp>
      <p:sp>
        <p:nvSpPr>
          <p:cNvPr id="390" name="Google Shape;390;p14"/>
          <p:cNvSpPr/>
          <p:nvPr/>
        </p:nvSpPr>
        <p:spPr>
          <a:xfrm>
            <a:off x="1028700" y="6618733"/>
            <a:ext cx="221710" cy="221710"/>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BAC88D"/>
          </a:solidFill>
          <a:ln>
            <a:noFill/>
          </a:ln>
        </p:spPr>
      </p:sp>
      <p:sp>
        <p:nvSpPr>
          <p:cNvPr id="391" name="Google Shape;391;p14"/>
          <p:cNvSpPr/>
          <p:nvPr/>
        </p:nvSpPr>
        <p:spPr>
          <a:xfrm>
            <a:off x="1028700" y="8204820"/>
            <a:ext cx="221710" cy="221710"/>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BAC88D"/>
          </a:solidFill>
          <a:ln>
            <a:noFill/>
          </a:ln>
        </p:spPr>
      </p:sp>
      <p:sp>
        <p:nvSpPr>
          <p:cNvPr id="392" name="Google Shape;392;p14"/>
          <p:cNvSpPr txBox="1"/>
          <p:nvPr/>
        </p:nvSpPr>
        <p:spPr>
          <a:xfrm>
            <a:off x="5949214" y="1512443"/>
            <a:ext cx="6809471" cy="1300356"/>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6500" b="1" dirty="0">
                <a:solidFill>
                  <a:schemeClr val="accent3"/>
                </a:solidFill>
                <a:latin typeface="Montserrat ExtraBold"/>
                <a:ea typeface="Montserrat ExtraBold"/>
                <a:cs typeface="Montserrat ExtraBold"/>
                <a:sym typeface="Montserrat ExtraBold"/>
              </a:rPr>
              <a:t>Agenda</a:t>
            </a:r>
            <a:endParaRPr dirty="0">
              <a:solidFill>
                <a:schemeClr val="accent3"/>
              </a:solidFill>
            </a:endParaRPr>
          </a:p>
        </p:txBody>
      </p:sp>
      <p:sp>
        <p:nvSpPr>
          <p:cNvPr id="398" name="Google Shape;398;p14"/>
          <p:cNvSpPr txBox="1"/>
          <p:nvPr/>
        </p:nvSpPr>
        <p:spPr>
          <a:xfrm>
            <a:off x="5949214" y="3038196"/>
            <a:ext cx="11466916" cy="5429179"/>
          </a:xfrm>
          <a:prstGeom prst="rect">
            <a:avLst/>
          </a:prstGeom>
          <a:noFill/>
          <a:ln>
            <a:noFill/>
          </a:ln>
        </p:spPr>
        <p:txBody>
          <a:bodyPr spcFirstLastPara="1" wrap="square" lIns="0" tIns="0" rIns="0" bIns="0" anchor="t" anchorCtr="0">
            <a:spAutoFit/>
          </a:bodyPr>
          <a:lstStyle/>
          <a:p>
            <a:pPr marR="0" lvl="0" algn="l" rtl="0">
              <a:lnSpc>
                <a:spcPct val="140025"/>
              </a:lnSpc>
              <a:spcBef>
                <a:spcPts val="0"/>
              </a:spcBef>
              <a:spcAft>
                <a:spcPts val="0"/>
              </a:spcAft>
            </a:pPr>
            <a:r>
              <a:rPr lang="en-US" sz="2800" b="1" dirty="0">
                <a:solidFill>
                  <a:srgbClr val="264559"/>
                </a:solidFill>
                <a:latin typeface="Montserrat"/>
                <a:ea typeface="Montserrat"/>
                <a:cs typeface="Montserrat"/>
                <a:sym typeface="Montserrat"/>
              </a:rPr>
              <a:t>10:00 – 10:10: </a:t>
            </a:r>
            <a:r>
              <a:rPr lang="en-US" sz="2800" dirty="0">
                <a:solidFill>
                  <a:srgbClr val="264559"/>
                </a:solidFill>
                <a:latin typeface="Montserrat"/>
                <a:ea typeface="Montserrat"/>
                <a:cs typeface="Montserrat"/>
                <a:sym typeface="Montserrat"/>
              </a:rPr>
              <a:t>Isabel Guerrero, Imago. Introduction to the session.</a:t>
            </a:r>
            <a:br>
              <a:rPr lang="en-US" sz="2800" dirty="0">
                <a:solidFill>
                  <a:srgbClr val="264559"/>
                </a:solidFill>
                <a:latin typeface="Montserrat"/>
                <a:ea typeface="Montserrat"/>
                <a:cs typeface="Montserrat"/>
                <a:sym typeface="Montserrat"/>
              </a:rPr>
            </a:br>
            <a:r>
              <a:rPr lang="en-US" sz="2800" b="1" dirty="0">
                <a:solidFill>
                  <a:srgbClr val="264559"/>
                </a:solidFill>
                <a:latin typeface="Montserrat"/>
                <a:ea typeface="Montserrat"/>
                <a:cs typeface="Montserrat"/>
                <a:sym typeface="Montserrat"/>
              </a:rPr>
              <a:t>10:10 – 10:20: </a:t>
            </a:r>
            <a:r>
              <a:rPr lang="en-US" sz="2800" dirty="0">
                <a:solidFill>
                  <a:srgbClr val="264559"/>
                </a:solidFill>
                <a:latin typeface="Montserrat"/>
                <a:ea typeface="Montserrat"/>
                <a:cs typeface="Montserrat"/>
                <a:sym typeface="Montserrat"/>
              </a:rPr>
              <a:t>Álvaro </a:t>
            </a:r>
            <a:r>
              <a:rPr lang="en-US" sz="2800" dirty="0" err="1">
                <a:solidFill>
                  <a:srgbClr val="264559"/>
                </a:solidFill>
                <a:latin typeface="Montserrat"/>
                <a:ea typeface="Montserrat"/>
                <a:cs typeface="Montserrat"/>
                <a:sym typeface="Montserrat"/>
              </a:rPr>
              <a:t>Henzler</a:t>
            </a:r>
            <a:r>
              <a:rPr lang="en-US" sz="2800" dirty="0">
                <a:solidFill>
                  <a:srgbClr val="264559"/>
                </a:solidFill>
                <a:latin typeface="Montserrat"/>
                <a:ea typeface="Montserrat"/>
                <a:cs typeface="Montserrat"/>
                <a:sym typeface="Montserrat"/>
              </a:rPr>
              <a:t>, Mosaico</a:t>
            </a:r>
            <a:br>
              <a:rPr lang="en-US" sz="2800" dirty="0">
                <a:solidFill>
                  <a:srgbClr val="264559"/>
                </a:solidFill>
                <a:latin typeface="Montserrat"/>
                <a:ea typeface="Montserrat"/>
                <a:cs typeface="Montserrat"/>
                <a:sym typeface="Montserrat"/>
              </a:rPr>
            </a:br>
            <a:r>
              <a:rPr lang="en-US" sz="2800" b="1" dirty="0">
                <a:solidFill>
                  <a:srgbClr val="264559"/>
                </a:solidFill>
                <a:latin typeface="Montserrat"/>
                <a:ea typeface="Montserrat"/>
                <a:cs typeface="Montserrat"/>
                <a:sym typeface="Montserrat"/>
              </a:rPr>
              <a:t>10:20 – 10:30: </a:t>
            </a:r>
            <a:r>
              <a:rPr lang="en-US" sz="2800" dirty="0" err="1">
                <a:solidFill>
                  <a:srgbClr val="264559"/>
                </a:solidFill>
                <a:latin typeface="Montserrat"/>
                <a:ea typeface="Montserrat"/>
                <a:cs typeface="Montserrat"/>
                <a:sym typeface="Montserrat"/>
              </a:rPr>
              <a:t>Ernenek</a:t>
            </a:r>
            <a:r>
              <a:rPr lang="en-US" sz="2800" dirty="0">
                <a:solidFill>
                  <a:srgbClr val="264559"/>
                </a:solidFill>
                <a:latin typeface="Montserrat"/>
                <a:ea typeface="Montserrat"/>
                <a:cs typeface="Montserrat"/>
                <a:sym typeface="Montserrat"/>
              </a:rPr>
              <a:t> Duran, One Drop Foundation (</a:t>
            </a:r>
            <a:r>
              <a:rPr lang="en-US" sz="2800" dirty="0" err="1">
                <a:solidFill>
                  <a:srgbClr val="264559"/>
                </a:solidFill>
                <a:latin typeface="Montserrat"/>
                <a:ea typeface="Montserrat"/>
                <a:cs typeface="Montserrat"/>
                <a:sym typeface="Montserrat"/>
              </a:rPr>
              <a:t>Lazos</a:t>
            </a:r>
            <a:r>
              <a:rPr lang="en-US" sz="2800" dirty="0">
                <a:solidFill>
                  <a:srgbClr val="264559"/>
                </a:solidFill>
                <a:latin typeface="Montserrat"/>
                <a:ea typeface="Montserrat"/>
                <a:cs typeface="Montserrat"/>
                <a:sym typeface="Montserrat"/>
              </a:rPr>
              <a:t> de Agua Program)</a:t>
            </a:r>
            <a:br>
              <a:rPr lang="en-US" sz="2800" dirty="0">
                <a:solidFill>
                  <a:srgbClr val="264559"/>
                </a:solidFill>
                <a:latin typeface="Montserrat"/>
                <a:ea typeface="Montserrat"/>
                <a:cs typeface="Montserrat"/>
                <a:sym typeface="Montserrat"/>
              </a:rPr>
            </a:br>
            <a:r>
              <a:rPr lang="en-US" sz="2800" b="1" dirty="0">
                <a:solidFill>
                  <a:srgbClr val="264559"/>
                </a:solidFill>
                <a:latin typeface="Montserrat"/>
                <a:ea typeface="Montserrat"/>
                <a:cs typeface="Montserrat"/>
                <a:sym typeface="Montserrat"/>
              </a:rPr>
              <a:t>10:30 – 10:40: </a:t>
            </a:r>
            <a:r>
              <a:rPr lang="en-US" sz="2800" dirty="0">
                <a:solidFill>
                  <a:srgbClr val="264559"/>
                </a:solidFill>
                <a:latin typeface="Montserrat"/>
                <a:ea typeface="Montserrat"/>
                <a:cs typeface="Montserrat"/>
                <a:sym typeface="Montserrat"/>
              </a:rPr>
              <a:t>María Elena </a:t>
            </a:r>
            <a:r>
              <a:rPr lang="en-US" sz="2800" dirty="0" err="1">
                <a:solidFill>
                  <a:srgbClr val="264559"/>
                </a:solidFill>
                <a:latin typeface="Montserrat"/>
                <a:ea typeface="Montserrat"/>
                <a:cs typeface="Montserrat"/>
                <a:sym typeface="Montserrat"/>
              </a:rPr>
              <a:t>Nawar</a:t>
            </a:r>
            <a:r>
              <a:rPr lang="en-US" sz="2800" dirty="0">
                <a:solidFill>
                  <a:srgbClr val="264559"/>
                </a:solidFill>
                <a:latin typeface="Montserrat"/>
                <a:ea typeface="Montserrat"/>
                <a:cs typeface="Montserrat"/>
                <a:sym typeface="Montserrat"/>
              </a:rPr>
              <a:t>, IDB Lab</a:t>
            </a:r>
            <a:br>
              <a:rPr lang="en-US" sz="2800" dirty="0">
                <a:solidFill>
                  <a:srgbClr val="264559"/>
                </a:solidFill>
                <a:latin typeface="Montserrat"/>
                <a:ea typeface="Montserrat"/>
                <a:cs typeface="Montserrat"/>
                <a:sym typeface="Montserrat"/>
              </a:rPr>
            </a:br>
            <a:r>
              <a:rPr lang="en-US" sz="2800" b="1" dirty="0">
                <a:solidFill>
                  <a:srgbClr val="264559"/>
                </a:solidFill>
                <a:latin typeface="Montserrat"/>
                <a:ea typeface="Montserrat"/>
                <a:cs typeface="Montserrat"/>
                <a:sym typeface="Montserrat"/>
              </a:rPr>
              <a:t>10:40 – 10:50: </a:t>
            </a:r>
            <a:r>
              <a:rPr lang="en-US" sz="2800" dirty="0">
                <a:solidFill>
                  <a:srgbClr val="264559"/>
                </a:solidFill>
                <a:latin typeface="Montserrat"/>
                <a:ea typeface="Montserrat"/>
                <a:cs typeface="Montserrat"/>
                <a:sym typeface="Montserrat"/>
              </a:rPr>
              <a:t>Habiba Ali, </a:t>
            </a:r>
            <a:r>
              <a:rPr lang="en-US" sz="2800" dirty="0" err="1">
                <a:solidFill>
                  <a:srgbClr val="264559"/>
                </a:solidFill>
                <a:latin typeface="Montserrat"/>
                <a:ea typeface="Montserrat"/>
                <a:cs typeface="Montserrat"/>
                <a:sym typeface="Montserrat"/>
              </a:rPr>
              <a:t>Sosai</a:t>
            </a:r>
            <a:r>
              <a:rPr lang="en-US" sz="2800" dirty="0">
                <a:solidFill>
                  <a:srgbClr val="264559"/>
                </a:solidFill>
                <a:latin typeface="Montserrat"/>
                <a:ea typeface="Montserrat"/>
                <a:cs typeface="Montserrat"/>
                <a:sym typeface="Montserrat"/>
              </a:rPr>
              <a:t> Renewable Energies Company</a:t>
            </a:r>
            <a:br>
              <a:rPr lang="en-US" sz="2800" dirty="0">
                <a:solidFill>
                  <a:srgbClr val="264559"/>
                </a:solidFill>
                <a:latin typeface="Montserrat"/>
                <a:ea typeface="Montserrat"/>
                <a:cs typeface="Montserrat"/>
                <a:sym typeface="Montserrat"/>
              </a:rPr>
            </a:br>
            <a:r>
              <a:rPr lang="en-US" sz="2800" b="1" dirty="0">
                <a:solidFill>
                  <a:srgbClr val="264559"/>
                </a:solidFill>
                <a:latin typeface="Montserrat"/>
                <a:ea typeface="Montserrat"/>
                <a:cs typeface="Montserrat"/>
                <a:sym typeface="Montserrat"/>
              </a:rPr>
              <a:t>10:50 – 11:00: </a:t>
            </a:r>
            <a:r>
              <a:rPr lang="en-US" sz="2800" dirty="0">
                <a:solidFill>
                  <a:srgbClr val="264559"/>
                </a:solidFill>
                <a:latin typeface="Montserrat"/>
                <a:ea typeface="Montserrat"/>
                <a:cs typeface="Montserrat"/>
                <a:sym typeface="Montserrat"/>
              </a:rPr>
              <a:t>Nicola </a:t>
            </a:r>
            <a:r>
              <a:rPr lang="en-US" sz="2800" dirty="0" err="1">
                <a:solidFill>
                  <a:srgbClr val="264559"/>
                </a:solidFill>
                <a:latin typeface="Montserrat"/>
                <a:ea typeface="Montserrat"/>
                <a:cs typeface="Montserrat"/>
                <a:sym typeface="Montserrat"/>
              </a:rPr>
              <a:t>Okero</a:t>
            </a:r>
            <a:r>
              <a:rPr lang="en-US" sz="2800" dirty="0">
                <a:solidFill>
                  <a:srgbClr val="264559"/>
                </a:solidFill>
                <a:latin typeface="Montserrat"/>
                <a:ea typeface="Montserrat"/>
                <a:cs typeface="Montserrat"/>
                <a:sym typeface="Montserrat"/>
              </a:rPr>
              <a:t>, Food4Education</a:t>
            </a:r>
            <a:br>
              <a:rPr lang="en-US" sz="2800" dirty="0">
                <a:solidFill>
                  <a:srgbClr val="264559"/>
                </a:solidFill>
                <a:latin typeface="Montserrat"/>
                <a:ea typeface="Montserrat"/>
                <a:cs typeface="Montserrat"/>
                <a:sym typeface="Montserrat"/>
              </a:rPr>
            </a:br>
            <a:r>
              <a:rPr lang="en-US" sz="2800" b="1" dirty="0">
                <a:solidFill>
                  <a:srgbClr val="264559"/>
                </a:solidFill>
                <a:latin typeface="Montserrat"/>
                <a:ea typeface="Montserrat"/>
                <a:cs typeface="Montserrat"/>
                <a:sym typeface="Montserrat"/>
              </a:rPr>
              <a:t>11:00 – 11:30: </a:t>
            </a:r>
            <a:r>
              <a:rPr lang="en-US" sz="2800" dirty="0">
                <a:solidFill>
                  <a:srgbClr val="264559"/>
                </a:solidFill>
                <a:latin typeface="Montserrat"/>
                <a:ea typeface="Montserrat"/>
                <a:cs typeface="Montserrat"/>
                <a:sym typeface="Montserrat"/>
              </a:rPr>
              <a:t>Discussion moderated by Isabel Guerrero</a:t>
            </a:r>
          </a:p>
        </p:txBody>
      </p:sp>
      <p:sp>
        <p:nvSpPr>
          <p:cNvPr id="386" name="Google Shape;386;p14"/>
          <p:cNvSpPr/>
          <p:nvPr/>
        </p:nvSpPr>
        <p:spPr>
          <a:xfrm>
            <a:off x="0" y="0"/>
            <a:ext cx="4550105" cy="10287003"/>
          </a:xfrm>
          <a:custGeom>
            <a:avLst/>
            <a:gdLst/>
            <a:ahLst/>
            <a:cxnLst/>
            <a:rect l="l" t="t" r="r" b="b"/>
            <a:pathLst>
              <a:path w="1659891" h="3752726" extrusionOk="0">
                <a:moveTo>
                  <a:pt x="0" y="0"/>
                </a:moveTo>
                <a:lnTo>
                  <a:pt x="1659891" y="0"/>
                </a:lnTo>
                <a:lnTo>
                  <a:pt x="1659891" y="3752726"/>
                </a:lnTo>
                <a:lnTo>
                  <a:pt x="0" y="3752726"/>
                </a:lnTo>
                <a:close/>
              </a:path>
            </a:pathLst>
          </a:custGeom>
          <a:solidFill>
            <a:srgbClr val="36596F"/>
          </a:solidFill>
          <a:ln>
            <a:no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p:nvPr/>
        </p:nvSpPr>
        <p:spPr>
          <a:xfrm>
            <a:off x="0" y="0"/>
            <a:ext cx="6522535" cy="10287003"/>
          </a:xfrm>
          <a:custGeom>
            <a:avLst/>
            <a:gdLst/>
            <a:ahLst/>
            <a:cxnLst/>
            <a:rect l="l" t="t" r="r" b="b"/>
            <a:pathLst>
              <a:path w="1659891" h="3752726" extrusionOk="0">
                <a:moveTo>
                  <a:pt x="0" y="0"/>
                </a:moveTo>
                <a:lnTo>
                  <a:pt x="1659891" y="0"/>
                </a:lnTo>
                <a:lnTo>
                  <a:pt x="1659891" y="3752726"/>
                </a:lnTo>
                <a:lnTo>
                  <a:pt x="0" y="3752726"/>
                </a:lnTo>
                <a:close/>
              </a:path>
            </a:pathLst>
          </a:custGeom>
          <a:solidFill>
            <a:srgbClr val="36596F"/>
          </a:solidFill>
          <a:ln>
            <a:noFill/>
          </a:ln>
        </p:spPr>
      </p:sp>
      <p:sp>
        <p:nvSpPr>
          <p:cNvPr id="102" name="Google Shape;102;p2"/>
          <p:cNvSpPr txBox="1"/>
          <p:nvPr/>
        </p:nvSpPr>
        <p:spPr>
          <a:xfrm>
            <a:off x="451355" y="2710838"/>
            <a:ext cx="5114420" cy="2144552"/>
          </a:xfrm>
          <a:prstGeom prst="rect">
            <a:avLst/>
          </a:prstGeom>
          <a:noFill/>
          <a:ln>
            <a:noFill/>
          </a:ln>
        </p:spPr>
        <p:txBody>
          <a:bodyPr spcFirstLastPara="1" wrap="square" lIns="124225" tIns="62100" rIns="124225" bIns="62100" anchor="t" anchorCtr="0">
            <a:noAutofit/>
          </a:bodyPr>
          <a:lstStyle/>
          <a:p>
            <a:pPr marL="0" marR="0" lvl="0" indent="0" algn="ctr" rtl="0">
              <a:lnSpc>
                <a:spcPct val="90000"/>
              </a:lnSpc>
              <a:spcBef>
                <a:spcPts val="0"/>
              </a:spcBef>
              <a:spcAft>
                <a:spcPts val="0"/>
              </a:spcAft>
              <a:buNone/>
            </a:pPr>
            <a:r>
              <a:rPr lang="en-US" sz="3263" b="1" i="0" u="none" strike="noStrike" cap="none" dirty="0">
                <a:solidFill>
                  <a:schemeClr val="accent3"/>
                </a:solidFill>
                <a:latin typeface="Century Gothic"/>
                <a:ea typeface="Century Gothic"/>
                <a:cs typeface="Century Gothic"/>
                <a:sym typeface="Century Gothic"/>
              </a:rPr>
              <a:t>OUR VISION</a:t>
            </a:r>
            <a:endParaRPr sz="1904" b="0" i="0" u="none" strike="noStrike" cap="none" dirty="0">
              <a:solidFill>
                <a:schemeClr val="accent3"/>
              </a:solidFill>
              <a:latin typeface="Arial"/>
              <a:ea typeface="Arial"/>
              <a:cs typeface="Arial"/>
              <a:sym typeface="Arial"/>
            </a:endParaRPr>
          </a:p>
          <a:p>
            <a:pPr marL="466040" marR="0" lvl="1" indent="0" algn="ctr" rtl="0">
              <a:lnSpc>
                <a:spcPct val="90000"/>
              </a:lnSpc>
              <a:spcBef>
                <a:spcPts val="680"/>
              </a:spcBef>
              <a:spcAft>
                <a:spcPts val="0"/>
              </a:spcAft>
              <a:buNone/>
            </a:pPr>
            <a:r>
              <a:rPr lang="en-US" sz="2400" b="0" i="0" u="none" strike="noStrike" cap="none" dirty="0">
                <a:solidFill>
                  <a:schemeClr val="lt1"/>
                </a:solidFill>
                <a:latin typeface="Montserrat"/>
                <a:ea typeface="Montserrat"/>
                <a:cs typeface="Montserrat"/>
                <a:sym typeface="Montserrat"/>
              </a:rPr>
              <a:t>A world in which the innovations and solutions developed at the grassroots can reach </a:t>
            </a:r>
            <a:r>
              <a:rPr lang="en-US" sz="2400" b="1" i="0" u="none" strike="noStrike" cap="none" dirty="0">
                <a:solidFill>
                  <a:schemeClr val="accent3"/>
                </a:solidFill>
                <a:latin typeface="Montserrat"/>
                <a:ea typeface="Montserrat"/>
                <a:cs typeface="Montserrat"/>
                <a:sym typeface="Montserrat"/>
              </a:rPr>
              <a:t>global scale</a:t>
            </a:r>
            <a:endParaRPr sz="2400" b="1" i="0" u="none" strike="noStrike" cap="none" dirty="0">
              <a:solidFill>
                <a:schemeClr val="accent3"/>
              </a:solidFill>
              <a:latin typeface="Montserrat"/>
              <a:ea typeface="Montserrat"/>
              <a:cs typeface="Montserrat"/>
              <a:sym typeface="Montserrat"/>
            </a:endParaRPr>
          </a:p>
        </p:txBody>
      </p:sp>
      <p:sp>
        <p:nvSpPr>
          <p:cNvPr id="103" name="Google Shape;103;p2"/>
          <p:cNvSpPr txBox="1"/>
          <p:nvPr/>
        </p:nvSpPr>
        <p:spPr>
          <a:xfrm>
            <a:off x="627574" y="6371210"/>
            <a:ext cx="5114420" cy="1793393"/>
          </a:xfrm>
          <a:prstGeom prst="rect">
            <a:avLst/>
          </a:prstGeom>
          <a:noFill/>
          <a:ln>
            <a:noFill/>
          </a:ln>
        </p:spPr>
        <p:txBody>
          <a:bodyPr spcFirstLastPara="1" wrap="square" lIns="124225" tIns="62100" rIns="124225" bIns="62100" anchor="t" anchorCtr="0">
            <a:noAutofit/>
          </a:bodyPr>
          <a:lstStyle/>
          <a:p>
            <a:pPr marL="0" marR="0" lvl="0" indent="0" algn="ctr" rtl="0">
              <a:lnSpc>
                <a:spcPct val="90000"/>
              </a:lnSpc>
              <a:spcBef>
                <a:spcPts val="0"/>
              </a:spcBef>
              <a:spcAft>
                <a:spcPts val="0"/>
              </a:spcAft>
              <a:buNone/>
            </a:pPr>
            <a:r>
              <a:rPr lang="en-US" sz="3263" b="1" i="0" u="none" strike="noStrike" cap="none">
                <a:solidFill>
                  <a:schemeClr val="accent3"/>
                </a:solidFill>
                <a:latin typeface="Century Gothic"/>
                <a:ea typeface="Century Gothic"/>
                <a:cs typeface="Century Gothic"/>
                <a:sym typeface="Century Gothic"/>
              </a:rPr>
              <a:t>OUR MISSION</a:t>
            </a:r>
            <a:endParaRPr sz="1904" b="0" i="0" u="none" strike="noStrike" cap="none">
              <a:solidFill>
                <a:schemeClr val="accent3"/>
              </a:solidFill>
              <a:latin typeface="Arial"/>
              <a:ea typeface="Arial"/>
              <a:cs typeface="Arial"/>
              <a:sym typeface="Arial"/>
            </a:endParaRPr>
          </a:p>
          <a:p>
            <a:pPr marL="0" marR="0" lvl="0" indent="0" algn="ctr" rtl="0">
              <a:lnSpc>
                <a:spcPct val="90000"/>
              </a:lnSpc>
              <a:spcBef>
                <a:spcPts val="1359"/>
              </a:spcBef>
              <a:spcAft>
                <a:spcPts val="0"/>
              </a:spcAft>
              <a:buNone/>
            </a:pPr>
            <a:r>
              <a:rPr lang="en-US" sz="2400" b="0" i="0" u="none" strike="noStrike" cap="none">
                <a:solidFill>
                  <a:schemeClr val="lt1"/>
                </a:solidFill>
                <a:latin typeface="Montserrat"/>
                <a:ea typeface="Montserrat"/>
                <a:cs typeface="Montserrat"/>
                <a:sym typeface="Montserrat"/>
              </a:rPr>
              <a:t>Changing development thinking and practices around poverty alleviation</a:t>
            </a:r>
            <a:endParaRPr sz="2400" b="0" i="0" u="none" strike="noStrike" cap="none">
              <a:solidFill>
                <a:schemeClr val="lt1"/>
              </a:solidFill>
              <a:latin typeface="Montserrat"/>
              <a:ea typeface="Montserrat"/>
              <a:cs typeface="Montserrat"/>
              <a:sym typeface="Montserrat"/>
            </a:endParaRPr>
          </a:p>
        </p:txBody>
      </p:sp>
      <p:sp>
        <p:nvSpPr>
          <p:cNvPr id="104" name="Google Shape;104;p2"/>
          <p:cNvSpPr/>
          <p:nvPr/>
        </p:nvSpPr>
        <p:spPr>
          <a:xfrm>
            <a:off x="16383462" y="5529027"/>
            <a:ext cx="885975" cy="522347"/>
          </a:xfrm>
          <a:prstGeom prst="rect">
            <a:avLst/>
          </a:prstGeom>
          <a:solidFill>
            <a:schemeClr val="lt1"/>
          </a:solidFill>
          <a:ln>
            <a:noFill/>
          </a:ln>
        </p:spPr>
        <p:txBody>
          <a:bodyPr spcFirstLastPara="1" wrap="square" lIns="124225" tIns="62100" rIns="124225" bIns="62100" anchor="ctr" anchorCtr="0">
            <a:noAutofit/>
          </a:bodyPr>
          <a:lstStyle/>
          <a:p>
            <a:pPr marL="0" marR="0" lvl="0" indent="0" algn="ctr" rtl="0">
              <a:spcBef>
                <a:spcPts val="0"/>
              </a:spcBef>
              <a:spcAft>
                <a:spcPts val="0"/>
              </a:spcAft>
              <a:buNone/>
            </a:pPr>
            <a:endParaRPr sz="1377" b="0" i="0" u="none" strike="noStrike" cap="none">
              <a:solidFill>
                <a:schemeClr val="lt1"/>
              </a:solidFill>
              <a:latin typeface="Arial"/>
              <a:ea typeface="Arial"/>
              <a:cs typeface="Arial"/>
              <a:sym typeface="Arial"/>
            </a:endParaRPr>
          </a:p>
        </p:txBody>
      </p:sp>
      <p:sp>
        <p:nvSpPr>
          <p:cNvPr id="105" name="Google Shape;105;p2"/>
          <p:cNvSpPr txBox="1"/>
          <p:nvPr/>
        </p:nvSpPr>
        <p:spPr>
          <a:xfrm>
            <a:off x="7353517" y="1645098"/>
            <a:ext cx="9920852" cy="803240"/>
          </a:xfrm>
          <a:prstGeom prst="rect">
            <a:avLst/>
          </a:prstGeom>
          <a:noFill/>
          <a:ln>
            <a:noFill/>
          </a:ln>
        </p:spPr>
        <p:txBody>
          <a:bodyPr spcFirstLastPara="1" wrap="square" lIns="124225" tIns="124225" rIns="124225" bIns="124225" anchor="t" anchorCtr="0">
            <a:noAutofit/>
          </a:bodyPr>
          <a:lstStyle/>
          <a:p>
            <a:pPr marL="0" marR="0" lvl="0" indent="0" algn="ctr" rtl="0">
              <a:spcBef>
                <a:spcPts val="0"/>
              </a:spcBef>
              <a:spcAft>
                <a:spcPts val="0"/>
              </a:spcAft>
              <a:buNone/>
            </a:pPr>
            <a:r>
              <a:rPr lang="en-US" sz="3200" b="0" i="0" u="none" strike="noStrike" cap="none">
                <a:solidFill>
                  <a:srgbClr val="264559"/>
                </a:solidFill>
                <a:latin typeface="Montserrat"/>
                <a:ea typeface="Montserrat"/>
                <a:cs typeface="Montserrat"/>
                <a:sym typeface="Montserrat"/>
              </a:rPr>
              <a:t>The organizations we support reach over 12.5 million people across the world</a:t>
            </a:r>
            <a:br>
              <a:rPr lang="en-US" sz="3263" b="0" i="0" u="none" strike="noStrike" cap="none">
                <a:solidFill>
                  <a:srgbClr val="356093"/>
                </a:solidFill>
                <a:latin typeface="Century Gothic"/>
                <a:ea typeface="Century Gothic"/>
                <a:cs typeface="Century Gothic"/>
                <a:sym typeface="Century Gothic"/>
              </a:rPr>
            </a:br>
            <a:endParaRPr sz="3263" b="0" i="0" u="none" strike="noStrike" cap="none">
              <a:solidFill>
                <a:srgbClr val="356093"/>
              </a:solidFill>
              <a:latin typeface="Century Gothic"/>
              <a:ea typeface="Century Gothic"/>
              <a:cs typeface="Century Gothic"/>
              <a:sym typeface="Century Gothic"/>
            </a:endParaRPr>
          </a:p>
        </p:txBody>
      </p:sp>
      <p:grpSp>
        <p:nvGrpSpPr>
          <p:cNvPr id="106" name="Google Shape;106;p2"/>
          <p:cNvGrpSpPr/>
          <p:nvPr/>
        </p:nvGrpSpPr>
        <p:grpSpPr>
          <a:xfrm>
            <a:off x="7601034" y="2831953"/>
            <a:ext cx="9723494" cy="6438841"/>
            <a:chOff x="400068" y="1152048"/>
            <a:chExt cx="8143288" cy="5277369"/>
          </a:xfrm>
        </p:grpSpPr>
        <p:pic>
          <p:nvPicPr>
            <p:cNvPr id="107" name="Google Shape;107;p2" descr="Map&#10;&#10;Description automatically generated"/>
            <p:cNvPicPr preferRelativeResize="0"/>
            <p:nvPr/>
          </p:nvPicPr>
          <p:blipFill rotWithShape="1">
            <a:blip r:embed="rId3">
              <a:alphaModFix/>
            </a:blip>
            <a:srcRect/>
            <a:stretch/>
          </p:blipFill>
          <p:spPr>
            <a:xfrm>
              <a:off x="877086" y="2393405"/>
              <a:ext cx="7378625" cy="3764966"/>
            </a:xfrm>
            <a:prstGeom prst="rect">
              <a:avLst/>
            </a:prstGeom>
            <a:noFill/>
            <a:ln>
              <a:noFill/>
            </a:ln>
          </p:spPr>
        </p:pic>
        <p:cxnSp>
          <p:nvCxnSpPr>
            <p:cNvPr id="108" name="Google Shape;108;p2"/>
            <p:cNvCxnSpPr/>
            <p:nvPr/>
          </p:nvCxnSpPr>
          <p:spPr>
            <a:xfrm rot="10800000">
              <a:off x="2689317" y="1548083"/>
              <a:ext cx="0" cy="2794580"/>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pic>
          <p:nvPicPr>
            <p:cNvPr id="109" name="Google Shape;109;p2" descr="Diagram, logo, company name&#10;&#10;Description automatically generated"/>
            <p:cNvPicPr preferRelativeResize="0"/>
            <p:nvPr/>
          </p:nvPicPr>
          <p:blipFill rotWithShape="1">
            <a:blip r:embed="rId4">
              <a:alphaModFix/>
            </a:blip>
            <a:srcRect t="-1" r="-1"/>
            <a:stretch/>
          </p:blipFill>
          <p:spPr>
            <a:xfrm>
              <a:off x="2559803" y="4228657"/>
              <a:ext cx="244477" cy="228011"/>
            </a:xfrm>
            <a:prstGeom prst="rect">
              <a:avLst/>
            </a:prstGeom>
            <a:noFill/>
            <a:ln>
              <a:noFill/>
            </a:ln>
          </p:spPr>
        </p:pic>
        <p:pic>
          <p:nvPicPr>
            <p:cNvPr id="110" name="Google Shape;110;p2" descr="Diagram, logo, company name&#10;&#10;Description automatically generated"/>
            <p:cNvPicPr preferRelativeResize="0"/>
            <p:nvPr/>
          </p:nvPicPr>
          <p:blipFill rotWithShape="1">
            <a:blip r:embed="rId5">
              <a:alphaModFix/>
            </a:blip>
            <a:srcRect t="-1" r="-1"/>
            <a:stretch/>
          </p:blipFill>
          <p:spPr>
            <a:xfrm>
              <a:off x="2607917" y="4627825"/>
              <a:ext cx="162800" cy="151835"/>
            </a:xfrm>
            <a:prstGeom prst="rect">
              <a:avLst/>
            </a:prstGeom>
            <a:noFill/>
            <a:ln>
              <a:noFill/>
            </a:ln>
          </p:spPr>
        </p:pic>
        <p:cxnSp>
          <p:nvCxnSpPr>
            <p:cNvPr id="111" name="Google Shape;111;p2"/>
            <p:cNvCxnSpPr/>
            <p:nvPr/>
          </p:nvCxnSpPr>
          <p:spPr>
            <a:xfrm>
              <a:off x="2678992" y="1551998"/>
              <a:ext cx="3718817" cy="13672"/>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pic>
          <p:nvPicPr>
            <p:cNvPr id="112" name="Google Shape;112;p2" descr="Diagram, logo, company name&#10;&#10;Description automatically generated"/>
            <p:cNvPicPr preferRelativeResize="0"/>
            <p:nvPr/>
          </p:nvPicPr>
          <p:blipFill rotWithShape="1">
            <a:blip r:embed="rId5">
              <a:alphaModFix/>
            </a:blip>
            <a:srcRect t="-1" r="-1"/>
            <a:stretch/>
          </p:blipFill>
          <p:spPr>
            <a:xfrm>
              <a:off x="3029871" y="5154010"/>
              <a:ext cx="162800" cy="151835"/>
            </a:xfrm>
            <a:prstGeom prst="rect">
              <a:avLst/>
            </a:prstGeom>
            <a:noFill/>
            <a:ln>
              <a:noFill/>
            </a:ln>
          </p:spPr>
        </p:pic>
        <p:pic>
          <p:nvPicPr>
            <p:cNvPr id="113" name="Google Shape;113;p2" descr="Diagram, logo, company name&#10;&#10;Description automatically generated"/>
            <p:cNvPicPr preferRelativeResize="0"/>
            <p:nvPr/>
          </p:nvPicPr>
          <p:blipFill rotWithShape="1">
            <a:blip r:embed="rId5">
              <a:alphaModFix/>
            </a:blip>
            <a:srcRect t="-1" r="-1"/>
            <a:stretch/>
          </p:blipFill>
          <p:spPr>
            <a:xfrm>
              <a:off x="3159997" y="4897553"/>
              <a:ext cx="162800" cy="151835"/>
            </a:xfrm>
            <a:prstGeom prst="rect">
              <a:avLst/>
            </a:prstGeom>
            <a:noFill/>
            <a:ln>
              <a:noFill/>
            </a:ln>
          </p:spPr>
        </p:pic>
        <p:cxnSp>
          <p:nvCxnSpPr>
            <p:cNvPr id="114" name="Google Shape;114;p2"/>
            <p:cNvCxnSpPr/>
            <p:nvPr/>
          </p:nvCxnSpPr>
          <p:spPr>
            <a:xfrm rot="10800000" flipH="1">
              <a:off x="1573629" y="2357509"/>
              <a:ext cx="1118712" cy="1"/>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15" name="Google Shape;115;p2"/>
            <p:cNvCxnSpPr/>
            <p:nvPr/>
          </p:nvCxnSpPr>
          <p:spPr>
            <a:xfrm rot="10800000" flipH="1">
              <a:off x="1563329" y="3061185"/>
              <a:ext cx="1118712" cy="1"/>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16" name="Google Shape;116;p2"/>
            <p:cNvCxnSpPr/>
            <p:nvPr/>
          </p:nvCxnSpPr>
          <p:spPr>
            <a:xfrm>
              <a:off x="1254476" y="3706203"/>
              <a:ext cx="1436354" cy="1"/>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17" name="Google Shape;117;p2"/>
            <p:cNvCxnSpPr/>
            <p:nvPr/>
          </p:nvCxnSpPr>
          <p:spPr>
            <a:xfrm>
              <a:off x="1743887" y="4782778"/>
              <a:ext cx="1016104" cy="1197"/>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18" name="Google Shape;118;p2"/>
            <p:cNvCxnSpPr>
              <a:endCxn id="119" idx="1"/>
            </p:cNvCxnSpPr>
            <p:nvPr/>
          </p:nvCxnSpPr>
          <p:spPr>
            <a:xfrm rot="10800000" flipH="1">
              <a:off x="2696316" y="1897116"/>
              <a:ext cx="2242500" cy="6300"/>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20" name="Google Shape;120;p2"/>
            <p:cNvCxnSpPr/>
            <p:nvPr/>
          </p:nvCxnSpPr>
          <p:spPr>
            <a:xfrm rot="10800000" flipH="1">
              <a:off x="1573630" y="1611848"/>
              <a:ext cx="1118712" cy="1"/>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21" name="Google Shape;121;p2"/>
            <p:cNvCxnSpPr/>
            <p:nvPr/>
          </p:nvCxnSpPr>
          <p:spPr>
            <a:xfrm rot="10800000" flipH="1">
              <a:off x="2682041" y="2947779"/>
              <a:ext cx="1364830" cy="1"/>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pic>
          <p:nvPicPr>
            <p:cNvPr id="122" name="Google Shape;122;p2" descr="A picture containing drawing&#10;&#10;Description automatically generated"/>
            <p:cNvPicPr preferRelativeResize="0"/>
            <p:nvPr/>
          </p:nvPicPr>
          <p:blipFill rotWithShape="1">
            <a:blip r:embed="rId6">
              <a:alphaModFix/>
            </a:blip>
            <a:srcRect/>
            <a:stretch/>
          </p:blipFill>
          <p:spPr>
            <a:xfrm>
              <a:off x="460586" y="3589731"/>
              <a:ext cx="742619" cy="327656"/>
            </a:xfrm>
            <a:prstGeom prst="rect">
              <a:avLst/>
            </a:prstGeom>
            <a:noFill/>
            <a:ln>
              <a:noFill/>
            </a:ln>
          </p:spPr>
        </p:pic>
        <p:pic>
          <p:nvPicPr>
            <p:cNvPr id="119" name="Google Shape;119;p2" descr="Logo&#10;&#10;Description automatically generated"/>
            <p:cNvPicPr preferRelativeResize="0"/>
            <p:nvPr/>
          </p:nvPicPr>
          <p:blipFill rotWithShape="1">
            <a:blip r:embed="rId7">
              <a:alphaModFix/>
            </a:blip>
            <a:srcRect/>
            <a:stretch/>
          </p:blipFill>
          <p:spPr>
            <a:xfrm>
              <a:off x="4938816" y="1753601"/>
              <a:ext cx="1067396" cy="287029"/>
            </a:xfrm>
            <a:prstGeom prst="rect">
              <a:avLst/>
            </a:prstGeom>
            <a:noFill/>
            <a:ln>
              <a:noFill/>
            </a:ln>
          </p:spPr>
        </p:pic>
        <p:pic>
          <p:nvPicPr>
            <p:cNvPr id="123" name="Google Shape;123;p2" descr="Logo, company name&#10;&#10;Description automatically generated"/>
            <p:cNvPicPr preferRelativeResize="0"/>
            <p:nvPr/>
          </p:nvPicPr>
          <p:blipFill rotWithShape="1">
            <a:blip r:embed="rId8">
              <a:alphaModFix/>
            </a:blip>
            <a:srcRect/>
            <a:stretch/>
          </p:blipFill>
          <p:spPr>
            <a:xfrm>
              <a:off x="3719032" y="2070868"/>
              <a:ext cx="1206569" cy="383927"/>
            </a:xfrm>
            <a:prstGeom prst="rect">
              <a:avLst/>
            </a:prstGeom>
            <a:noFill/>
            <a:ln>
              <a:noFill/>
            </a:ln>
          </p:spPr>
        </p:pic>
        <p:pic>
          <p:nvPicPr>
            <p:cNvPr id="124" name="Google Shape;124;p2" descr="Logo&#10;&#10;Description automatically generated"/>
            <p:cNvPicPr preferRelativeResize="0"/>
            <p:nvPr/>
          </p:nvPicPr>
          <p:blipFill rotWithShape="1">
            <a:blip r:embed="rId9">
              <a:alphaModFix/>
            </a:blip>
            <a:srcRect l="-2"/>
            <a:stretch/>
          </p:blipFill>
          <p:spPr>
            <a:xfrm>
              <a:off x="3730520" y="2814182"/>
              <a:ext cx="1183827" cy="283020"/>
            </a:xfrm>
            <a:prstGeom prst="rect">
              <a:avLst/>
            </a:prstGeom>
            <a:noFill/>
            <a:ln>
              <a:noFill/>
            </a:ln>
          </p:spPr>
        </p:pic>
        <p:pic>
          <p:nvPicPr>
            <p:cNvPr id="125" name="Google Shape;125;p2" descr="Logo, company name&#10;&#10;Description automatically generated"/>
            <p:cNvPicPr preferRelativeResize="0"/>
            <p:nvPr/>
          </p:nvPicPr>
          <p:blipFill rotWithShape="1">
            <a:blip r:embed="rId10">
              <a:alphaModFix/>
            </a:blip>
            <a:srcRect/>
            <a:stretch/>
          </p:blipFill>
          <p:spPr>
            <a:xfrm>
              <a:off x="550270" y="2168008"/>
              <a:ext cx="926635" cy="394032"/>
            </a:xfrm>
            <a:prstGeom prst="rect">
              <a:avLst/>
            </a:prstGeom>
            <a:noFill/>
            <a:ln>
              <a:noFill/>
            </a:ln>
          </p:spPr>
        </p:pic>
        <p:pic>
          <p:nvPicPr>
            <p:cNvPr id="126" name="Google Shape;126;p2" descr="Home - National Marine Mammal Foundation"/>
            <p:cNvPicPr preferRelativeResize="0"/>
            <p:nvPr/>
          </p:nvPicPr>
          <p:blipFill rotWithShape="1">
            <a:blip r:embed="rId11">
              <a:alphaModFix/>
            </a:blip>
            <a:srcRect/>
            <a:stretch/>
          </p:blipFill>
          <p:spPr>
            <a:xfrm>
              <a:off x="400069" y="2857416"/>
              <a:ext cx="1185405" cy="354175"/>
            </a:xfrm>
            <a:prstGeom prst="rect">
              <a:avLst/>
            </a:prstGeom>
            <a:noFill/>
            <a:ln>
              <a:noFill/>
            </a:ln>
          </p:spPr>
        </p:pic>
        <p:pic>
          <p:nvPicPr>
            <p:cNvPr id="127" name="Google Shape;127;p2" descr="Logo&#10;&#10;Description automatically generated"/>
            <p:cNvPicPr preferRelativeResize="0"/>
            <p:nvPr/>
          </p:nvPicPr>
          <p:blipFill rotWithShape="1">
            <a:blip r:embed="rId12">
              <a:alphaModFix/>
            </a:blip>
            <a:srcRect/>
            <a:stretch/>
          </p:blipFill>
          <p:spPr>
            <a:xfrm>
              <a:off x="6444387" y="1152048"/>
              <a:ext cx="525363" cy="618759"/>
            </a:xfrm>
            <a:prstGeom prst="rect">
              <a:avLst/>
            </a:prstGeom>
            <a:noFill/>
            <a:ln>
              <a:noFill/>
            </a:ln>
          </p:spPr>
        </p:pic>
        <p:pic>
          <p:nvPicPr>
            <p:cNvPr id="128" name="Google Shape;128;p2" descr="Logo&#10;&#10;Description automatically generated"/>
            <p:cNvPicPr preferRelativeResize="0"/>
            <p:nvPr/>
          </p:nvPicPr>
          <p:blipFill rotWithShape="1">
            <a:blip r:embed="rId13">
              <a:alphaModFix/>
            </a:blip>
            <a:srcRect/>
            <a:stretch/>
          </p:blipFill>
          <p:spPr>
            <a:xfrm>
              <a:off x="825422" y="4529456"/>
              <a:ext cx="883218" cy="470575"/>
            </a:xfrm>
            <a:prstGeom prst="rect">
              <a:avLst/>
            </a:prstGeom>
            <a:noFill/>
            <a:ln>
              <a:noFill/>
            </a:ln>
          </p:spPr>
        </p:pic>
        <p:cxnSp>
          <p:nvCxnSpPr>
            <p:cNvPr id="129" name="Google Shape;129;p2"/>
            <p:cNvCxnSpPr/>
            <p:nvPr/>
          </p:nvCxnSpPr>
          <p:spPr>
            <a:xfrm>
              <a:off x="2396963" y="5305845"/>
              <a:ext cx="750355" cy="0"/>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30" name="Google Shape;130;p2"/>
            <p:cNvCxnSpPr/>
            <p:nvPr/>
          </p:nvCxnSpPr>
          <p:spPr>
            <a:xfrm rot="10800000" flipH="1">
              <a:off x="1972652" y="5005796"/>
              <a:ext cx="1268745" cy="7696"/>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31" name="Google Shape;131;p2"/>
            <p:cNvCxnSpPr/>
            <p:nvPr/>
          </p:nvCxnSpPr>
          <p:spPr>
            <a:xfrm rot="10800000">
              <a:off x="2396964" y="5305847"/>
              <a:ext cx="0" cy="690697"/>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32" name="Google Shape;132;p2"/>
            <p:cNvCxnSpPr/>
            <p:nvPr/>
          </p:nvCxnSpPr>
          <p:spPr>
            <a:xfrm rot="10800000" flipH="1">
              <a:off x="1551188" y="5010349"/>
              <a:ext cx="418883" cy="687150"/>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pic>
          <p:nvPicPr>
            <p:cNvPr id="133" name="Google Shape;133;p2" descr="A picture containing text&#10;&#10;Description automatically generated"/>
            <p:cNvPicPr preferRelativeResize="0"/>
            <p:nvPr/>
          </p:nvPicPr>
          <p:blipFill rotWithShape="1">
            <a:blip r:embed="rId14">
              <a:alphaModFix/>
            </a:blip>
            <a:srcRect/>
            <a:stretch/>
          </p:blipFill>
          <p:spPr>
            <a:xfrm>
              <a:off x="575430" y="5497431"/>
              <a:ext cx="1258264" cy="712367"/>
            </a:xfrm>
            <a:prstGeom prst="rect">
              <a:avLst/>
            </a:prstGeom>
            <a:noFill/>
            <a:ln>
              <a:noFill/>
            </a:ln>
          </p:spPr>
        </p:pic>
        <p:pic>
          <p:nvPicPr>
            <p:cNvPr id="134" name="Google Shape;134;p2" descr="Skoll | Fundacion Paraguaya"/>
            <p:cNvPicPr preferRelativeResize="0"/>
            <p:nvPr/>
          </p:nvPicPr>
          <p:blipFill rotWithShape="1">
            <a:blip r:embed="rId15">
              <a:alphaModFix/>
            </a:blip>
            <a:srcRect t="28727" b="27461"/>
            <a:stretch/>
          </p:blipFill>
          <p:spPr>
            <a:xfrm>
              <a:off x="2865170" y="5890829"/>
              <a:ext cx="747905" cy="343458"/>
            </a:xfrm>
            <a:prstGeom prst="rect">
              <a:avLst/>
            </a:prstGeom>
            <a:noFill/>
            <a:ln>
              <a:noFill/>
            </a:ln>
          </p:spPr>
        </p:pic>
        <p:pic>
          <p:nvPicPr>
            <p:cNvPr id="135" name="Google Shape;135;p2" descr="¡Quiero saber más!"/>
            <p:cNvPicPr preferRelativeResize="0"/>
            <p:nvPr/>
          </p:nvPicPr>
          <p:blipFill rotWithShape="1">
            <a:blip r:embed="rId16">
              <a:alphaModFix/>
            </a:blip>
            <a:srcRect b="12277"/>
            <a:stretch/>
          </p:blipFill>
          <p:spPr>
            <a:xfrm>
              <a:off x="2153182" y="5658892"/>
              <a:ext cx="486700" cy="541867"/>
            </a:xfrm>
            <a:prstGeom prst="rect">
              <a:avLst/>
            </a:prstGeom>
            <a:noFill/>
            <a:ln>
              <a:noFill/>
            </a:ln>
          </p:spPr>
        </p:pic>
        <p:cxnSp>
          <p:nvCxnSpPr>
            <p:cNvPr id="136" name="Google Shape;136;p2"/>
            <p:cNvCxnSpPr/>
            <p:nvPr/>
          </p:nvCxnSpPr>
          <p:spPr>
            <a:xfrm rot="10800000" flipH="1">
              <a:off x="3376897" y="5483071"/>
              <a:ext cx="295140" cy="1"/>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37" name="Google Shape;137;p2"/>
            <p:cNvCxnSpPr/>
            <p:nvPr/>
          </p:nvCxnSpPr>
          <p:spPr>
            <a:xfrm>
              <a:off x="3322797" y="5426728"/>
              <a:ext cx="0" cy="464101"/>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38" name="Google Shape;138;p2"/>
            <p:cNvCxnSpPr/>
            <p:nvPr/>
          </p:nvCxnSpPr>
          <p:spPr>
            <a:xfrm rot="10800000">
              <a:off x="4202374" y="3534928"/>
              <a:ext cx="0" cy="462089"/>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39" name="Google Shape;139;p2"/>
            <p:cNvCxnSpPr/>
            <p:nvPr/>
          </p:nvCxnSpPr>
          <p:spPr>
            <a:xfrm rot="10800000" flipH="1">
              <a:off x="4200862" y="3534927"/>
              <a:ext cx="1118712" cy="1"/>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pic>
          <p:nvPicPr>
            <p:cNvPr id="140" name="Google Shape;140;p2" descr="Logo, company name&#10;&#10;Description automatically generated"/>
            <p:cNvPicPr preferRelativeResize="0"/>
            <p:nvPr/>
          </p:nvPicPr>
          <p:blipFill rotWithShape="1">
            <a:blip r:embed="rId17">
              <a:alphaModFix/>
            </a:blip>
            <a:srcRect/>
            <a:stretch/>
          </p:blipFill>
          <p:spPr>
            <a:xfrm>
              <a:off x="5113172" y="3401391"/>
              <a:ext cx="702197" cy="267070"/>
            </a:xfrm>
            <a:prstGeom prst="rect">
              <a:avLst/>
            </a:prstGeom>
            <a:noFill/>
            <a:ln>
              <a:noFill/>
            </a:ln>
          </p:spPr>
        </p:pic>
        <p:pic>
          <p:nvPicPr>
            <p:cNvPr id="141" name="Google Shape;141;p2" descr="Diagram, logo, company name&#10;&#10;Description automatically generated"/>
            <p:cNvPicPr preferRelativeResize="0"/>
            <p:nvPr/>
          </p:nvPicPr>
          <p:blipFill rotWithShape="1">
            <a:blip r:embed="rId18">
              <a:alphaModFix/>
            </a:blip>
            <a:srcRect t="-1" r="-1"/>
            <a:stretch/>
          </p:blipFill>
          <p:spPr>
            <a:xfrm>
              <a:off x="4149603" y="3985633"/>
              <a:ext cx="172831" cy="161190"/>
            </a:xfrm>
            <a:prstGeom prst="rect">
              <a:avLst/>
            </a:prstGeom>
            <a:noFill/>
            <a:ln>
              <a:noFill/>
            </a:ln>
          </p:spPr>
        </p:pic>
        <p:pic>
          <p:nvPicPr>
            <p:cNvPr id="142" name="Google Shape;142;p2" descr="Logo, company name&#10;&#10;Description automatically generated"/>
            <p:cNvPicPr preferRelativeResize="0"/>
            <p:nvPr/>
          </p:nvPicPr>
          <p:blipFill rotWithShape="1">
            <a:blip r:embed="rId19">
              <a:alphaModFix/>
            </a:blip>
            <a:srcRect/>
            <a:stretch/>
          </p:blipFill>
          <p:spPr>
            <a:xfrm>
              <a:off x="4520464" y="5681844"/>
              <a:ext cx="1108397" cy="673590"/>
            </a:xfrm>
            <a:prstGeom prst="rect">
              <a:avLst/>
            </a:prstGeom>
            <a:noFill/>
            <a:ln>
              <a:noFill/>
            </a:ln>
          </p:spPr>
        </p:pic>
        <p:cxnSp>
          <p:nvCxnSpPr>
            <p:cNvPr id="143" name="Google Shape;143;p2"/>
            <p:cNvCxnSpPr/>
            <p:nvPr/>
          </p:nvCxnSpPr>
          <p:spPr>
            <a:xfrm rot="10800000">
              <a:off x="4354004" y="4926205"/>
              <a:ext cx="4785" cy="863475"/>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44" name="Google Shape;144;p2"/>
            <p:cNvCxnSpPr/>
            <p:nvPr/>
          </p:nvCxnSpPr>
          <p:spPr>
            <a:xfrm>
              <a:off x="4180280" y="5154010"/>
              <a:ext cx="178992" cy="2110"/>
            </a:xfrm>
            <a:prstGeom prst="straightConnector1">
              <a:avLst/>
            </a:prstGeom>
            <a:noFill/>
            <a:ln w="38100"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45" name="Google Shape;145;p2"/>
            <p:cNvCxnSpPr/>
            <p:nvPr/>
          </p:nvCxnSpPr>
          <p:spPr>
            <a:xfrm>
              <a:off x="4188464" y="4909566"/>
              <a:ext cx="0" cy="244444"/>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pic>
          <p:nvPicPr>
            <p:cNvPr id="146" name="Google Shape;146;p2" descr="Diagram, logo, company name&#10;&#10;Description automatically generated"/>
            <p:cNvPicPr preferRelativeResize="0"/>
            <p:nvPr/>
          </p:nvPicPr>
          <p:blipFill rotWithShape="1">
            <a:blip r:embed="rId18">
              <a:alphaModFix/>
            </a:blip>
            <a:srcRect t="-1" r="-1"/>
            <a:stretch/>
          </p:blipFill>
          <p:spPr>
            <a:xfrm>
              <a:off x="4272662" y="4838841"/>
              <a:ext cx="172831" cy="161190"/>
            </a:xfrm>
            <a:prstGeom prst="rect">
              <a:avLst/>
            </a:prstGeom>
            <a:noFill/>
            <a:ln>
              <a:noFill/>
            </a:ln>
          </p:spPr>
        </p:pic>
        <p:pic>
          <p:nvPicPr>
            <p:cNvPr id="147" name="Google Shape;147;p2" descr="Diagram, logo, company name&#10;&#10;Description automatically generated"/>
            <p:cNvPicPr preferRelativeResize="0"/>
            <p:nvPr/>
          </p:nvPicPr>
          <p:blipFill rotWithShape="1">
            <a:blip r:embed="rId20">
              <a:alphaModFix/>
            </a:blip>
            <a:srcRect t="-1" r="-1"/>
            <a:stretch/>
          </p:blipFill>
          <p:spPr>
            <a:xfrm>
              <a:off x="4129403" y="4907455"/>
              <a:ext cx="103736" cy="96749"/>
            </a:xfrm>
            <a:prstGeom prst="rect">
              <a:avLst/>
            </a:prstGeom>
            <a:noFill/>
            <a:ln>
              <a:noFill/>
            </a:ln>
          </p:spPr>
        </p:pic>
        <p:pic>
          <p:nvPicPr>
            <p:cNvPr id="148" name="Google Shape;148;p2" descr="Diagram, logo, company name&#10;&#10;Description automatically generated"/>
            <p:cNvPicPr preferRelativeResize="0"/>
            <p:nvPr/>
          </p:nvPicPr>
          <p:blipFill rotWithShape="1">
            <a:blip r:embed="rId21">
              <a:alphaModFix/>
            </a:blip>
            <a:srcRect t="-1" r="-1"/>
            <a:stretch/>
          </p:blipFill>
          <p:spPr>
            <a:xfrm>
              <a:off x="4770008" y="4955829"/>
              <a:ext cx="141068" cy="131566"/>
            </a:xfrm>
            <a:prstGeom prst="rect">
              <a:avLst/>
            </a:prstGeom>
            <a:noFill/>
            <a:ln>
              <a:noFill/>
            </a:ln>
          </p:spPr>
        </p:pic>
        <p:pic>
          <p:nvPicPr>
            <p:cNvPr id="149" name="Google Shape;149;p2" descr="Diagram, logo, company name&#10;&#10;Description automatically generated"/>
            <p:cNvPicPr preferRelativeResize="0"/>
            <p:nvPr/>
          </p:nvPicPr>
          <p:blipFill rotWithShape="1">
            <a:blip r:embed="rId18">
              <a:alphaModFix/>
            </a:blip>
            <a:srcRect t="-1" r="-1"/>
            <a:stretch/>
          </p:blipFill>
          <p:spPr>
            <a:xfrm>
              <a:off x="4515740" y="4988820"/>
              <a:ext cx="172831" cy="161190"/>
            </a:xfrm>
            <a:prstGeom prst="rect">
              <a:avLst/>
            </a:prstGeom>
            <a:noFill/>
            <a:ln>
              <a:noFill/>
            </a:ln>
          </p:spPr>
        </p:pic>
        <p:pic>
          <p:nvPicPr>
            <p:cNvPr id="150" name="Google Shape;150;p2" descr="Diagram, logo, company name&#10;&#10;Description automatically generated"/>
            <p:cNvPicPr preferRelativeResize="0"/>
            <p:nvPr/>
          </p:nvPicPr>
          <p:blipFill rotWithShape="1">
            <a:blip r:embed="rId21">
              <a:alphaModFix/>
            </a:blip>
            <a:srcRect t="-1" r="-1"/>
            <a:stretch/>
          </p:blipFill>
          <p:spPr>
            <a:xfrm>
              <a:off x="4736001" y="5108598"/>
              <a:ext cx="141068" cy="131566"/>
            </a:xfrm>
            <a:prstGeom prst="rect">
              <a:avLst/>
            </a:prstGeom>
            <a:noFill/>
            <a:ln>
              <a:noFill/>
            </a:ln>
          </p:spPr>
        </p:pic>
        <p:pic>
          <p:nvPicPr>
            <p:cNvPr id="151" name="Google Shape;151;p2" descr="Diagram, logo, company name&#10;&#10;Description automatically generated"/>
            <p:cNvPicPr preferRelativeResize="0"/>
            <p:nvPr/>
          </p:nvPicPr>
          <p:blipFill rotWithShape="1">
            <a:blip r:embed="rId21">
              <a:alphaModFix/>
            </a:blip>
            <a:srcRect t="-1" r="-1"/>
            <a:stretch/>
          </p:blipFill>
          <p:spPr>
            <a:xfrm>
              <a:off x="4584075" y="5222261"/>
              <a:ext cx="141068" cy="131566"/>
            </a:xfrm>
            <a:prstGeom prst="rect">
              <a:avLst/>
            </a:prstGeom>
            <a:noFill/>
            <a:ln>
              <a:noFill/>
            </a:ln>
          </p:spPr>
        </p:pic>
        <p:cxnSp>
          <p:nvCxnSpPr>
            <p:cNvPr id="152" name="Google Shape;152;p2"/>
            <p:cNvCxnSpPr/>
            <p:nvPr/>
          </p:nvCxnSpPr>
          <p:spPr>
            <a:xfrm rot="10800000" flipH="1">
              <a:off x="4354041" y="5283481"/>
              <a:ext cx="262625" cy="1"/>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pic>
          <p:nvPicPr>
            <p:cNvPr id="153" name="Google Shape;153;p2" descr="The World Bank Logo | evolution history and meaning, PNG"/>
            <p:cNvPicPr preferRelativeResize="0"/>
            <p:nvPr/>
          </p:nvPicPr>
          <p:blipFill rotWithShape="1">
            <a:blip r:embed="rId22">
              <a:alphaModFix/>
            </a:blip>
            <a:srcRect r="-165"/>
            <a:stretch/>
          </p:blipFill>
          <p:spPr>
            <a:xfrm>
              <a:off x="3175297" y="4413819"/>
              <a:ext cx="974305" cy="271465"/>
            </a:xfrm>
            <a:prstGeom prst="rect">
              <a:avLst/>
            </a:prstGeom>
            <a:noFill/>
            <a:ln>
              <a:noFill/>
            </a:ln>
          </p:spPr>
        </p:pic>
        <p:cxnSp>
          <p:nvCxnSpPr>
            <p:cNvPr id="154" name="Google Shape;154;p2"/>
            <p:cNvCxnSpPr/>
            <p:nvPr/>
          </p:nvCxnSpPr>
          <p:spPr>
            <a:xfrm rot="10800000">
              <a:off x="4573389" y="4529456"/>
              <a:ext cx="5377" cy="509038"/>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55" name="Google Shape;155;p2"/>
            <p:cNvCxnSpPr/>
            <p:nvPr/>
          </p:nvCxnSpPr>
          <p:spPr>
            <a:xfrm>
              <a:off x="4149603" y="4532504"/>
              <a:ext cx="429163" cy="5776"/>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pic>
          <p:nvPicPr>
            <p:cNvPr id="156" name="Google Shape;156;p2" descr="Logo, company name&#10;&#10;Description automatically generated"/>
            <p:cNvPicPr preferRelativeResize="0"/>
            <p:nvPr/>
          </p:nvPicPr>
          <p:blipFill rotWithShape="1">
            <a:blip r:embed="rId23">
              <a:alphaModFix/>
            </a:blip>
            <a:srcRect/>
            <a:stretch/>
          </p:blipFill>
          <p:spPr>
            <a:xfrm>
              <a:off x="7280639" y="4790089"/>
              <a:ext cx="1101157" cy="374412"/>
            </a:xfrm>
            <a:prstGeom prst="rect">
              <a:avLst/>
            </a:prstGeom>
            <a:noFill/>
            <a:ln>
              <a:noFill/>
            </a:ln>
          </p:spPr>
        </p:pic>
        <p:pic>
          <p:nvPicPr>
            <p:cNvPr id="157" name="Google Shape;157;p2" descr="A close up of a sign&#10;&#10;Description automatically generated"/>
            <p:cNvPicPr preferRelativeResize="0"/>
            <p:nvPr/>
          </p:nvPicPr>
          <p:blipFill rotWithShape="1">
            <a:blip r:embed="rId24">
              <a:alphaModFix/>
            </a:blip>
            <a:srcRect/>
            <a:stretch/>
          </p:blipFill>
          <p:spPr>
            <a:xfrm>
              <a:off x="7445716" y="4059344"/>
              <a:ext cx="522768" cy="466431"/>
            </a:xfrm>
            <a:prstGeom prst="rect">
              <a:avLst/>
            </a:prstGeom>
            <a:noFill/>
            <a:ln>
              <a:noFill/>
            </a:ln>
          </p:spPr>
        </p:pic>
        <p:cxnSp>
          <p:nvCxnSpPr>
            <p:cNvPr id="158" name="Google Shape;158;p2"/>
            <p:cNvCxnSpPr/>
            <p:nvPr/>
          </p:nvCxnSpPr>
          <p:spPr>
            <a:xfrm rot="10800000" flipH="1">
              <a:off x="5459970" y="4676448"/>
              <a:ext cx="1377326" cy="12538"/>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pic>
          <p:nvPicPr>
            <p:cNvPr id="159" name="Google Shape;159;p2" descr="Diagram, logo, company name&#10;&#10;Description automatically generated"/>
            <p:cNvPicPr preferRelativeResize="0"/>
            <p:nvPr/>
          </p:nvPicPr>
          <p:blipFill rotWithShape="1">
            <a:blip r:embed="rId4">
              <a:alphaModFix/>
            </a:blip>
            <a:srcRect t="-1" r="-1"/>
            <a:stretch/>
          </p:blipFill>
          <p:spPr>
            <a:xfrm>
              <a:off x="5342032" y="4571399"/>
              <a:ext cx="244477" cy="228011"/>
            </a:xfrm>
            <a:prstGeom prst="rect">
              <a:avLst/>
            </a:prstGeom>
            <a:noFill/>
            <a:ln>
              <a:noFill/>
            </a:ln>
          </p:spPr>
        </p:pic>
        <p:cxnSp>
          <p:nvCxnSpPr>
            <p:cNvPr id="160" name="Google Shape;160;p2"/>
            <p:cNvCxnSpPr/>
            <p:nvPr/>
          </p:nvCxnSpPr>
          <p:spPr>
            <a:xfrm rot="10800000" flipH="1">
              <a:off x="6837053" y="2947779"/>
              <a:ext cx="30870" cy="2008049"/>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61" name="Google Shape;161;p2"/>
            <p:cNvCxnSpPr/>
            <p:nvPr/>
          </p:nvCxnSpPr>
          <p:spPr>
            <a:xfrm>
              <a:off x="6852438" y="3712725"/>
              <a:ext cx="429162" cy="5776"/>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62" name="Google Shape;162;p2"/>
            <p:cNvCxnSpPr/>
            <p:nvPr/>
          </p:nvCxnSpPr>
          <p:spPr>
            <a:xfrm>
              <a:off x="6857894" y="4289554"/>
              <a:ext cx="429163" cy="5776"/>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63" name="Google Shape;163;p2"/>
            <p:cNvCxnSpPr/>
            <p:nvPr/>
          </p:nvCxnSpPr>
          <p:spPr>
            <a:xfrm>
              <a:off x="6836091" y="4928554"/>
              <a:ext cx="429163" cy="5776"/>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64" name="Google Shape;164;p2"/>
            <p:cNvCxnSpPr>
              <a:endCxn id="150" idx="3"/>
            </p:cNvCxnSpPr>
            <p:nvPr/>
          </p:nvCxnSpPr>
          <p:spPr>
            <a:xfrm rot="10800000">
              <a:off x="4877069" y="5174381"/>
              <a:ext cx="366300" cy="165600"/>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pic>
          <p:nvPicPr>
            <p:cNvPr id="165" name="Google Shape;165;p2" descr="Transform Rural India - Home | Facebook"/>
            <p:cNvPicPr preferRelativeResize="0"/>
            <p:nvPr/>
          </p:nvPicPr>
          <p:blipFill rotWithShape="1">
            <a:blip r:embed="rId25">
              <a:alphaModFix/>
            </a:blip>
            <a:srcRect t="9970" b="7727"/>
            <a:stretch/>
          </p:blipFill>
          <p:spPr>
            <a:xfrm>
              <a:off x="7361639" y="2600623"/>
              <a:ext cx="794437" cy="685376"/>
            </a:xfrm>
            <a:prstGeom prst="rect">
              <a:avLst/>
            </a:prstGeom>
            <a:noFill/>
            <a:ln>
              <a:noFill/>
            </a:ln>
          </p:spPr>
        </p:pic>
        <p:sp>
          <p:nvSpPr>
            <p:cNvPr id="166" name="Google Shape;166;p2"/>
            <p:cNvSpPr txBox="1"/>
            <p:nvPr/>
          </p:nvSpPr>
          <p:spPr>
            <a:xfrm>
              <a:off x="3845277" y="3078466"/>
              <a:ext cx="1046075"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b="0" i="0" u="none" strike="noStrike" cap="none">
                  <a:solidFill>
                    <a:srgbClr val="000000"/>
                  </a:solidFill>
                  <a:latin typeface="Century Gothic"/>
                  <a:ea typeface="Century Gothic"/>
                  <a:cs typeface="Century Gothic"/>
                  <a:sym typeface="Century Gothic"/>
                </a:rPr>
                <a:t>Partner since 2019</a:t>
              </a:r>
              <a:endParaRPr sz="2700" b="0" i="0" u="none" strike="noStrike" cap="none">
                <a:solidFill>
                  <a:schemeClr val="dk1"/>
                </a:solidFill>
                <a:latin typeface="Calibri"/>
                <a:ea typeface="Calibri"/>
                <a:cs typeface="Calibri"/>
                <a:sym typeface="Calibri"/>
              </a:endParaRPr>
            </a:p>
          </p:txBody>
        </p:sp>
        <p:sp>
          <p:nvSpPr>
            <p:cNvPr id="167" name="Google Shape;167;p2"/>
            <p:cNvSpPr txBox="1"/>
            <p:nvPr/>
          </p:nvSpPr>
          <p:spPr>
            <a:xfrm>
              <a:off x="5022176" y="3650024"/>
              <a:ext cx="905011" cy="293621"/>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b="0" i="0" u="none" strike="noStrike" cap="none">
                  <a:solidFill>
                    <a:srgbClr val="000000"/>
                  </a:solidFill>
                  <a:latin typeface="Century Gothic"/>
                  <a:ea typeface="Century Gothic"/>
                  <a:cs typeface="Century Gothic"/>
                  <a:sym typeface="Century Gothic"/>
                </a:rPr>
                <a:t>United Kingdom</a:t>
              </a:r>
              <a:endParaRPr sz="27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714" b="0" i="0" u="none" strike="noStrike" cap="none">
                  <a:solidFill>
                    <a:srgbClr val="000000"/>
                  </a:solidFill>
                  <a:latin typeface="Century Gothic"/>
                  <a:ea typeface="Century Gothic"/>
                  <a:cs typeface="Century Gothic"/>
                  <a:sym typeface="Century Gothic"/>
                </a:rPr>
                <a:t>c. 2018</a:t>
              </a:r>
              <a:endParaRPr sz="2700" b="0" i="0" u="none" strike="noStrike" cap="none">
                <a:solidFill>
                  <a:schemeClr val="dk1"/>
                </a:solidFill>
                <a:latin typeface="Calibri"/>
                <a:ea typeface="Calibri"/>
                <a:cs typeface="Calibri"/>
                <a:sym typeface="Calibri"/>
              </a:endParaRPr>
            </a:p>
          </p:txBody>
        </p:sp>
        <p:sp>
          <p:nvSpPr>
            <p:cNvPr id="168" name="Google Shape;168;p2"/>
            <p:cNvSpPr txBox="1"/>
            <p:nvPr/>
          </p:nvSpPr>
          <p:spPr>
            <a:xfrm>
              <a:off x="4283414" y="6225873"/>
              <a:ext cx="1659515"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b="0" i="0" u="none" strike="noStrike" cap="none">
                  <a:solidFill>
                    <a:srgbClr val="000000"/>
                  </a:solidFill>
                  <a:latin typeface="Century Gothic"/>
                  <a:ea typeface="Century Gothic"/>
                  <a:cs typeface="Century Gothic"/>
                  <a:sym typeface="Century Gothic"/>
                </a:rPr>
                <a:t>Partner since 2020</a:t>
              </a:r>
              <a:endParaRPr sz="2700" b="0" i="0" u="none" strike="noStrike" cap="none">
                <a:solidFill>
                  <a:schemeClr val="dk1"/>
                </a:solidFill>
                <a:latin typeface="Calibri"/>
                <a:ea typeface="Calibri"/>
                <a:cs typeface="Calibri"/>
                <a:sym typeface="Calibri"/>
              </a:endParaRPr>
            </a:p>
          </p:txBody>
        </p:sp>
        <p:cxnSp>
          <p:nvCxnSpPr>
            <p:cNvPr id="169" name="Google Shape;169;p2"/>
            <p:cNvCxnSpPr/>
            <p:nvPr/>
          </p:nvCxnSpPr>
          <p:spPr>
            <a:xfrm rot="10800000" flipH="1">
              <a:off x="4347063" y="5782941"/>
              <a:ext cx="295140" cy="1"/>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cxnSp>
          <p:nvCxnSpPr>
            <p:cNvPr id="170" name="Google Shape;170;p2"/>
            <p:cNvCxnSpPr/>
            <p:nvPr/>
          </p:nvCxnSpPr>
          <p:spPr>
            <a:xfrm rot="10800000">
              <a:off x="4877064" y="5069415"/>
              <a:ext cx="0" cy="690697"/>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pic>
          <p:nvPicPr>
            <p:cNvPr id="171" name="Google Shape;171;p2" descr="Icon&#10;&#10;Description automatically generated"/>
            <p:cNvPicPr preferRelativeResize="0"/>
            <p:nvPr/>
          </p:nvPicPr>
          <p:blipFill rotWithShape="1">
            <a:blip r:embed="rId26">
              <a:alphaModFix/>
            </a:blip>
            <a:srcRect/>
            <a:stretch/>
          </p:blipFill>
          <p:spPr>
            <a:xfrm>
              <a:off x="3563231" y="5158584"/>
              <a:ext cx="663025" cy="694995"/>
            </a:xfrm>
            <a:prstGeom prst="rect">
              <a:avLst/>
            </a:prstGeom>
            <a:noFill/>
            <a:ln>
              <a:noFill/>
            </a:ln>
          </p:spPr>
        </p:pic>
        <p:cxnSp>
          <p:nvCxnSpPr>
            <p:cNvPr id="172" name="Google Shape;172;p2"/>
            <p:cNvCxnSpPr/>
            <p:nvPr/>
          </p:nvCxnSpPr>
          <p:spPr>
            <a:xfrm rot="10800000" flipH="1">
              <a:off x="2678992" y="2278707"/>
              <a:ext cx="1061854" cy="2586"/>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sp>
          <p:nvSpPr>
            <p:cNvPr id="173" name="Google Shape;173;p2"/>
            <p:cNvSpPr txBox="1"/>
            <p:nvPr/>
          </p:nvSpPr>
          <p:spPr>
            <a:xfrm>
              <a:off x="3231891" y="4545699"/>
              <a:ext cx="905011"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b="0" i="0" u="none" strike="noStrike" cap="none">
                  <a:solidFill>
                    <a:srgbClr val="000000"/>
                  </a:solidFill>
                  <a:latin typeface="Century Gothic"/>
                  <a:ea typeface="Century Gothic"/>
                  <a:cs typeface="Century Gothic"/>
                  <a:sym typeface="Century Gothic"/>
                </a:rPr>
                <a:t>Partner since 2014</a:t>
              </a:r>
              <a:endParaRPr sz="2700" b="0" i="0" u="none" strike="noStrike" cap="none">
                <a:solidFill>
                  <a:schemeClr val="dk1"/>
                </a:solidFill>
                <a:latin typeface="Calibri"/>
                <a:ea typeface="Calibri"/>
                <a:cs typeface="Calibri"/>
                <a:sym typeface="Calibri"/>
              </a:endParaRPr>
            </a:p>
          </p:txBody>
        </p:sp>
        <p:cxnSp>
          <p:nvCxnSpPr>
            <p:cNvPr id="174" name="Google Shape;174;p2"/>
            <p:cNvCxnSpPr/>
            <p:nvPr/>
          </p:nvCxnSpPr>
          <p:spPr>
            <a:xfrm>
              <a:off x="6844892" y="2935701"/>
              <a:ext cx="429163" cy="5776"/>
            </a:xfrm>
            <a:prstGeom prst="straightConnector1">
              <a:avLst/>
            </a:prstGeom>
            <a:noFill/>
            <a:ln w="9525" cap="flat" cmpd="sng">
              <a:solidFill>
                <a:srgbClr val="01B8C9"/>
              </a:solidFill>
              <a:prstDash val="solid"/>
              <a:round/>
              <a:headEnd type="none" w="sm" len="sm"/>
              <a:tailEnd type="none" w="sm" len="sm"/>
            </a:ln>
            <a:effectLst>
              <a:outerShdw blurRad="40000" dist="23000" dir="5400000" rotWithShape="0">
                <a:srgbClr val="000000">
                  <a:alpha val="34509"/>
                </a:srgbClr>
              </a:outerShdw>
            </a:effectLst>
          </p:spPr>
        </p:cxnSp>
        <p:pic>
          <p:nvPicPr>
            <p:cNvPr id="175" name="Google Shape;175;p2" descr="A picture containing text&#10;&#10;Description automatically generated"/>
            <p:cNvPicPr preferRelativeResize="0"/>
            <p:nvPr/>
          </p:nvPicPr>
          <p:blipFill rotWithShape="1">
            <a:blip r:embed="rId27">
              <a:alphaModFix/>
            </a:blip>
            <a:srcRect/>
            <a:stretch/>
          </p:blipFill>
          <p:spPr>
            <a:xfrm>
              <a:off x="7355006" y="3616679"/>
              <a:ext cx="1101157" cy="371620"/>
            </a:xfrm>
            <a:prstGeom prst="rect">
              <a:avLst/>
            </a:prstGeom>
            <a:noFill/>
            <a:ln>
              <a:noFill/>
            </a:ln>
          </p:spPr>
        </p:pic>
        <p:pic>
          <p:nvPicPr>
            <p:cNvPr id="176" name="Google Shape;176;p2" descr="A drawing of a cartoon character&#10;&#10;Description automatically generated"/>
            <p:cNvPicPr preferRelativeResize="0"/>
            <p:nvPr/>
          </p:nvPicPr>
          <p:blipFill rotWithShape="1">
            <a:blip r:embed="rId28">
              <a:alphaModFix/>
            </a:blip>
            <a:srcRect/>
            <a:stretch/>
          </p:blipFill>
          <p:spPr>
            <a:xfrm>
              <a:off x="5290157" y="5241804"/>
              <a:ext cx="827894" cy="362631"/>
            </a:xfrm>
            <a:prstGeom prst="rect">
              <a:avLst/>
            </a:prstGeom>
            <a:noFill/>
            <a:ln>
              <a:noFill/>
            </a:ln>
          </p:spPr>
        </p:pic>
        <p:sp>
          <p:nvSpPr>
            <p:cNvPr id="177" name="Google Shape;177;p2"/>
            <p:cNvSpPr txBox="1"/>
            <p:nvPr/>
          </p:nvSpPr>
          <p:spPr>
            <a:xfrm>
              <a:off x="5161615" y="5577403"/>
              <a:ext cx="106433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b="0" i="0" u="none" strike="noStrike" cap="none">
                  <a:solidFill>
                    <a:srgbClr val="000000"/>
                  </a:solidFill>
                  <a:latin typeface="Century Gothic"/>
                  <a:ea typeface="Century Gothic"/>
                  <a:cs typeface="Century Gothic"/>
                  <a:sym typeface="Century Gothic"/>
                </a:rPr>
                <a:t>Partner since 2017</a:t>
              </a:r>
              <a:endParaRPr sz="2700" b="0" i="0" u="none" strike="noStrike" cap="none">
                <a:solidFill>
                  <a:schemeClr val="dk1"/>
                </a:solidFill>
                <a:latin typeface="Calibri"/>
                <a:ea typeface="Calibri"/>
                <a:cs typeface="Calibri"/>
                <a:sym typeface="Calibri"/>
              </a:endParaRPr>
            </a:p>
          </p:txBody>
        </p:sp>
        <p:pic>
          <p:nvPicPr>
            <p:cNvPr id="178" name="Google Shape;178;p2" descr="Diagram, logo, company name&#10;&#10;Description automatically generated"/>
            <p:cNvPicPr preferRelativeResize="0"/>
            <p:nvPr/>
          </p:nvPicPr>
          <p:blipFill rotWithShape="1">
            <a:blip r:embed="rId5">
              <a:alphaModFix/>
            </a:blip>
            <a:srcRect t="-1" r="-1"/>
            <a:stretch/>
          </p:blipFill>
          <p:spPr>
            <a:xfrm>
              <a:off x="3280862" y="5407154"/>
              <a:ext cx="162800" cy="151835"/>
            </a:xfrm>
            <a:prstGeom prst="rect">
              <a:avLst/>
            </a:prstGeom>
            <a:noFill/>
            <a:ln>
              <a:noFill/>
            </a:ln>
          </p:spPr>
        </p:pic>
        <p:sp>
          <p:nvSpPr>
            <p:cNvPr id="179" name="Google Shape;179;p2" descr="Seva Mandir | Home page"/>
            <p:cNvSpPr/>
            <p:nvPr/>
          </p:nvSpPr>
          <p:spPr>
            <a:xfrm>
              <a:off x="4655574" y="3778266"/>
              <a:ext cx="232803" cy="24402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836">
                <a:solidFill>
                  <a:srgbClr val="000000"/>
                </a:solidFill>
                <a:latin typeface="Arial"/>
                <a:ea typeface="Arial"/>
                <a:cs typeface="Arial"/>
                <a:sym typeface="Arial"/>
              </a:endParaRPr>
            </a:p>
          </p:txBody>
        </p:sp>
        <p:sp>
          <p:nvSpPr>
            <p:cNvPr id="180" name="Google Shape;180;p2"/>
            <p:cNvSpPr txBox="1"/>
            <p:nvPr/>
          </p:nvSpPr>
          <p:spPr>
            <a:xfrm>
              <a:off x="494379" y="2520767"/>
              <a:ext cx="106196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2019</a:t>
              </a:r>
              <a:endParaRPr sz="2700">
                <a:solidFill>
                  <a:schemeClr val="dk1"/>
                </a:solidFill>
                <a:latin typeface="Calibri"/>
                <a:ea typeface="Calibri"/>
                <a:cs typeface="Calibri"/>
                <a:sym typeface="Calibri"/>
              </a:endParaRPr>
            </a:p>
          </p:txBody>
        </p:sp>
        <p:sp>
          <p:nvSpPr>
            <p:cNvPr id="181" name="Google Shape;181;p2"/>
            <p:cNvSpPr txBox="1"/>
            <p:nvPr/>
          </p:nvSpPr>
          <p:spPr>
            <a:xfrm>
              <a:off x="440457" y="3199831"/>
              <a:ext cx="106196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2020</a:t>
              </a:r>
              <a:endParaRPr sz="2700">
                <a:solidFill>
                  <a:schemeClr val="dk1"/>
                </a:solidFill>
                <a:latin typeface="Calibri"/>
                <a:ea typeface="Calibri"/>
                <a:cs typeface="Calibri"/>
                <a:sym typeface="Calibri"/>
              </a:endParaRPr>
            </a:p>
          </p:txBody>
        </p:sp>
        <p:sp>
          <p:nvSpPr>
            <p:cNvPr id="182" name="Google Shape;182;p2"/>
            <p:cNvSpPr txBox="1"/>
            <p:nvPr/>
          </p:nvSpPr>
          <p:spPr>
            <a:xfrm>
              <a:off x="6118052" y="1706978"/>
              <a:ext cx="106196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2020</a:t>
              </a:r>
              <a:endParaRPr sz="2700">
                <a:solidFill>
                  <a:schemeClr val="dk1"/>
                </a:solidFill>
                <a:latin typeface="Calibri"/>
                <a:ea typeface="Calibri"/>
                <a:cs typeface="Calibri"/>
                <a:sym typeface="Calibri"/>
              </a:endParaRPr>
            </a:p>
          </p:txBody>
        </p:sp>
        <p:sp>
          <p:nvSpPr>
            <p:cNvPr id="183" name="Google Shape;183;p2"/>
            <p:cNvSpPr txBox="1"/>
            <p:nvPr/>
          </p:nvSpPr>
          <p:spPr>
            <a:xfrm>
              <a:off x="769738" y="4967346"/>
              <a:ext cx="106196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2018</a:t>
              </a:r>
              <a:endParaRPr sz="2700">
                <a:solidFill>
                  <a:schemeClr val="dk1"/>
                </a:solidFill>
                <a:latin typeface="Calibri"/>
                <a:ea typeface="Calibri"/>
                <a:cs typeface="Calibri"/>
                <a:sym typeface="Calibri"/>
              </a:endParaRPr>
            </a:p>
          </p:txBody>
        </p:sp>
        <p:sp>
          <p:nvSpPr>
            <p:cNvPr id="184" name="Google Shape;184;p2"/>
            <p:cNvSpPr txBox="1"/>
            <p:nvPr/>
          </p:nvSpPr>
          <p:spPr>
            <a:xfrm>
              <a:off x="753225" y="5986634"/>
              <a:ext cx="106196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2018</a:t>
              </a:r>
              <a:endParaRPr sz="2700">
                <a:solidFill>
                  <a:schemeClr val="dk1"/>
                </a:solidFill>
                <a:latin typeface="Calibri"/>
                <a:ea typeface="Calibri"/>
                <a:cs typeface="Calibri"/>
                <a:sym typeface="Calibri"/>
              </a:endParaRPr>
            </a:p>
          </p:txBody>
        </p:sp>
        <p:sp>
          <p:nvSpPr>
            <p:cNvPr id="185" name="Google Shape;185;p2"/>
            <p:cNvSpPr txBox="1"/>
            <p:nvPr/>
          </p:nvSpPr>
          <p:spPr>
            <a:xfrm>
              <a:off x="1812044" y="6185632"/>
              <a:ext cx="106196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2014</a:t>
              </a:r>
              <a:endParaRPr sz="2700">
                <a:solidFill>
                  <a:schemeClr val="dk1"/>
                </a:solidFill>
                <a:latin typeface="Calibri"/>
                <a:ea typeface="Calibri"/>
                <a:cs typeface="Calibri"/>
                <a:sym typeface="Calibri"/>
              </a:endParaRPr>
            </a:p>
          </p:txBody>
        </p:sp>
        <p:sp>
          <p:nvSpPr>
            <p:cNvPr id="186" name="Google Shape;186;p2"/>
            <p:cNvSpPr txBox="1"/>
            <p:nvPr/>
          </p:nvSpPr>
          <p:spPr>
            <a:xfrm>
              <a:off x="2725478" y="6204385"/>
              <a:ext cx="106196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2016</a:t>
              </a:r>
              <a:endParaRPr sz="2700">
                <a:solidFill>
                  <a:schemeClr val="dk1"/>
                </a:solidFill>
                <a:latin typeface="Calibri"/>
                <a:ea typeface="Calibri"/>
                <a:cs typeface="Calibri"/>
                <a:sym typeface="Calibri"/>
              </a:endParaRPr>
            </a:p>
          </p:txBody>
        </p:sp>
        <p:sp>
          <p:nvSpPr>
            <p:cNvPr id="187" name="Google Shape;187;p2"/>
            <p:cNvSpPr txBox="1"/>
            <p:nvPr/>
          </p:nvSpPr>
          <p:spPr>
            <a:xfrm>
              <a:off x="3379211" y="5759444"/>
              <a:ext cx="106196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2016</a:t>
              </a:r>
              <a:endParaRPr sz="2700">
                <a:solidFill>
                  <a:schemeClr val="dk1"/>
                </a:solidFill>
                <a:latin typeface="Calibri"/>
                <a:ea typeface="Calibri"/>
                <a:cs typeface="Calibri"/>
                <a:sym typeface="Calibri"/>
              </a:endParaRPr>
            </a:p>
          </p:txBody>
        </p:sp>
        <p:sp>
          <p:nvSpPr>
            <p:cNvPr id="188" name="Google Shape;188;p2"/>
            <p:cNvSpPr txBox="1"/>
            <p:nvPr/>
          </p:nvSpPr>
          <p:spPr>
            <a:xfrm>
              <a:off x="7214835" y="4500549"/>
              <a:ext cx="106196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2019</a:t>
              </a:r>
              <a:endParaRPr sz="2700">
                <a:solidFill>
                  <a:schemeClr val="dk1"/>
                </a:solidFill>
                <a:latin typeface="Calibri"/>
                <a:ea typeface="Calibri"/>
                <a:cs typeface="Calibri"/>
                <a:sym typeface="Calibri"/>
              </a:endParaRPr>
            </a:p>
          </p:txBody>
        </p:sp>
        <p:sp>
          <p:nvSpPr>
            <p:cNvPr id="189" name="Google Shape;189;p2"/>
            <p:cNvSpPr txBox="1"/>
            <p:nvPr/>
          </p:nvSpPr>
          <p:spPr>
            <a:xfrm>
              <a:off x="7123024" y="5124612"/>
              <a:ext cx="1420332"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2014</a:t>
              </a:r>
              <a:endParaRPr sz="2700">
                <a:solidFill>
                  <a:schemeClr val="dk1"/>
                </a:solidFill>
                <a:latin typeface="Calibri"/>
                <a:ea typeface="Calibri"/>
                <a:cs typeface="Calibri"/>
                <a:sym typeface="Calibri"/>
              </a:endParaRPr>
            </a:p>
          </p:txBody>
        </p:sp>
        <p:sp>
          <p:nvSpPr>
            <p:cNvPr id="190" name="Google Shape;190;p2"/>
            <p:cNvSpPr txBox="1"/>
            <p:nvPr/>
          </p:nvSpPr>
          <p:spPr>
            <a:xfrm>
              <a:off x="7337957" y="3219298"/>
              <a:ext cx="106196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2017</a:t>
              </a:r>
              <a:endParaRPr sz="2700">
                <a:solidFill>
                  <a:schemeClr val="dk1"/>
                </a:solidFill>
                <a:latin typeface="Calibri"/>
                <a:ea typeface="Calibri"/>
                <a:cs typeface="Calibri"/>
                <a:sym typeface="Calibri"/>
              </a:endParaRPr>
            </a:p>
          </p:txBody>
        </p:sp>
        <p:sp>
          <p:nvSpPr>
            <p:cNvPr id="191" name="Google Shape;191;p2"/>
            <p:cNvSpPr txBox="1"/>
            <p:nvPr/>
          </p:nvSpPr>
          <p:spPr>
            <a:xfrm>
              <a:off x="3833200" y="2442651"/>
              <a:ext cx="106196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2017</a:t>
              </a:r>
              <a:endParaRPr sz="2700">
                <a:solidFill>
                  <a:schemeClr val="dk1"/>
                </a:solidFill>
                <a:latin typeface="Calibri"/>
                <a:ea typeface="Calibri"/>
                <a:cs typeface="Calibri"/>
                <a:sym typeface="Calibri"/>
              </a:endParaRPr>
            </a:p>
          </p:txBody>
        </p:sp>
        <p:sp>
          <p:nvSpPr>
            <p:cNvPr id="192" name="Google Shape;192;p2"/>
            <p:cNvSpPr txBox="1"/>
            <p:nvPr/>
          </p:nvSpPr>
          <p:spPr>
            <a:xfrm>
              <a:off x="4999005" y="2008543"/>
              <a:ext cx="106196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2017</a:t>
              </a:r>
              <a:endParaRPr sz="2700">
                <a:solidFill>
                  <a:schemeClr val="dk1"/>
                </a:solidFill>
                <a:latin typeface="Calibri"/>
                <a:ea typeface="Calibri"/>
                <a:cs typeface="Calibri"/>
                <a:sym typeface="Calibri"/>
              </a:endParaRPr>
            </a:p>
          </p:txBody>
        </p:sp>
        <p:sp>
          <p:nvSpPr>
            <p:cNvPr id="193" name="Google Shape;193;p2"/>
            <p:cNvSpPr txBox="1"/>
            <p:nvPr/>
          </p:nvSpPr>
          <p:spPr>
            <a:xfrm>
              <a:off x="400068" y="3816417"/>
              <a:ext cx="1061967" cy="203544"/>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714">
                  <a:solidFill>
                    <a:srgbClr val="000000"/>
                  </a:solidFill>
                  <a:latin typeface="Century Gothic"/>
                  <a:ea typeface="Century Gothic"/>
                  <a:cs typeface="Century Gothic"/>
                  <a:sym typeface="Century Gothic"/>
                </a:rPr>
                <a:t>Partner since  2017</a:t>
              </a:r>
              <a:endParaRPr sz="2700">
                <a:solidFill>
                  <a:schemeClr val="dk1"/>
                </a:solidFill>
                <a:latin typeface="Calibri"/>
                <a:ea typeface="Calibri"/>
                <a:cs typeface="Calibri"/>
                <a:sym typeface="Calibri"/>
              </a:endParaRPr>
            </a:p>
          </p:txBody>
        </p:sp>
      </p:grpSp>
      <p:sp>
        <p:nvSpPr>
          <p:cNvPr id="194" name="Google Shape;194;p2"/>
          <p:cNvSpPr txBox="1"/>
          <p:nvPr/>
        </p:nvSpPr>
        <p:spPr>
          <a:xfrm>
            <a:off x="9116128" y="135067"/>
            <a:ext cx="8208400" cy="105092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6500" b="1">
                <a:solidFill>
                  <a:srgbClr val="264559"/>
                </a:solidFill>
                <a:latin typeface="Montserrat ExtraBold"/>
                <a:ea typeface="Montserrat ExtraBold"/>
                <a:cs typeface="Montserrat ExtraBold"/>
                <a:sym typeface="Montserrat ExtraBold"/>
              </a:rPr>
              <a:t>ABOUT IMAGO</a:t>
            </a:r>
            <a:endParaRPr/>
          </a:p>
        </p:txBody>
      </p:sp>
      <p:pic>
        <p:nvPicPr>
          <p:cNvPr id="195" name="Google Shape;195;p2" descr="Imagen"/>
          <p:cNvPicPr preferRelativeResize="0"/>
          <p:nvPr/>
        </p:nvPicPr>
        <p:blipFill rotWithShape="1">
          <a:blip r:embed="rId29">
            <a:alphaModFix/>
          </a:blip>
          <a:srcRect/>
          <a:stretch/>
        </p:blipFill>
        <p:spPr>
          <a:xfrm>
            <a:off x="14788116" y="9151750"/>
            <a:ext cx="2775075" cy="8375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3"/>
          <p:cNvGrpSpPr/>
          <p:nvPr/>
        </p:nvGrpSpPr>
        <p:grpSpPr>
          <a:xfrm>
            <a:off x="4587848" y="2382913"/>
            <a:ext cx="8485536" cy="6792434"/>
            <a:chOff x="0" y="0"/>
            <a:chExt cx="4682759" cy="3748417"/>
          </a:xfrm>
        </p:grpSpPr>
        <p:sp>
          <p:nvSpPr>
            <p:cNvPr id="202" name="Google Shape;202;p3"/>
            <p:cNvSpPr/>
            <p:nvPr/>
          </p:nvSpPr>
          <p:spPr>
            <a:xfrm>
              <a:off x="1560919" y="0"/>
              <a:ext cx="1560919" cy="1249472"/>
            </a:xfrm>
            <a:prstGeom prst="trapezoid">
              <a:avLst>
                <a:gd name="adj" fmla="val 62463"/>
              </a:avLst>
            </a:prstGeom>
            <a:solidFill>
              <a:schemeClr val="dk2"/>
            </a:solidFill>
            <a:ln w="25400" cap="flat" cmpd="sng">
              <a:solidFill>
                <a:schemeClr val="lt1"/>
              </a:solidFill>
              <a:prstDash val="solid"/>
              <a:round/>
              <a:headEnd type="none" w="sm" len="sm"/>
              <a:tailEnd type="none" w="sm" len="sm"/>
            </a:ln>
          </p:spPr>
          <p:txBody>
            <a:bodyPr spcFirstLastPara="1" wrap="square" lIns="165625" tIns="165625" rIns="165625" bIns="165625" anchor="ctr" anchorCtr="0">
              <a:noAutofit/>
            </a:bodyPr>
            <a:lstStyle/>
            <a:p>
              <a:pPr marL="0" marR="0" lvl="0" indent="0" algn="l" rtl="0">
                <a:spcBef>
                  <a:spcPts val="0"/>
                </a:spcBef>
                <a:spcAft>
                  <a:spcPts val="0"/>
                </a:spcAft>
                <a:buNone/>
              </a:pPr>
              <a:endParaRPr sz="2537">
                <a:solidFill>
                  <a:srgbClr val="000000"/>
                </a:solidFill>
                <a:latin typeface="Arial"/>
                <a:ea typeface="Arial"/>
                <a:cs typeface="Arial"/>
                <a:sym typeface="Arial"/>
              </a:endParaRPr>
            </a:p>
          </p:txBody>
        </p:sp>
        <p:sp>
          <p:nvSpPr>
            <p:cNvPr id="203" name="Google Shape;203;p3"/>
            <p:cNvSpPr txBox="1"/>
            <p:nvPr/>
          </p:nvSpPr>
          <p:spPr>
            <a:xfrm>
              <a:off x="1560919" y="0"/>
              <a:ext cx="1560919" cy="1249472"/>
            </a:xfrm>
            <a:prstGeom prst="rect">
              <a:avLst/>
            </a:prstGeom>
            <a:noFill/>
            <a:ln>
              <a:noFill/>
            </a:ln>
          </p:spPr>
          <p:txBody>
            <a:bodyPr spcFirstLastPara="1" wrap="square" lIns="16050" tIns="16050" rIns="16050" bIns="16050" anchor="ctr" anchorCtr="0">
              <a:noAutofit/>
            </a:bodyPr>
            <a:lstStyle/>
            <a:p>
              <a:pPr marL="0" marR="0" lvl="0" indent="0" algn="ctr" rtl="0">
                <a:lnSpc>
                  <a:spcPct val="90000"/>
                </a:lnSpc>
                <a:spcBef>
                  <a:spcPts val="0"/>
                </a:spcBef>
                <a:spcAft>
                  <a:spcPts val="0"/>
                </a:spcAft>
                <a:buNone/>
              </a:pPr>
              <a:endParaRPr sz="1269">
                <a:solidFill>
                  <a:schemeClr val="lt1"/>
                </a:solidFill>
                <a:latin typeface="Arial"/>
                <a:ea typeface="Arial"/>
                <a:cs typeface="Arial"/>
                <a:sym typeface="Arial"/>
              </a:endParaRPr>
            </a:p>
          </p:txBody>
        </p:sp>
        <p:sp>
          <p:nvSpPr>
            <p:cNvPr id="204" name="Google Shape;204;p3"/>
            <p:cNvSpPr/>
            <p:nvPr/>
          </p:nvSpPr>
          <p:spPr>
            <a:xfrm>
              <a:off x="780459" y="1249472"/>
              <a:ext cx="3121839" cy="1249472"/>
            </a:xfrm>
            <a:prstGeom prst="trapezoid">
              <a:avLst>
                <a:gd name="adj" fmla="val 62463"/>
              </a:avLst>
            </a:prstGeom>
            <a:solidFill>
              <a:srgbClr val="ADCED7"/>
            </a:solidFill>
            <a:ln w="25400" cap="flat" cmpd="sng">
              <a:solidFill>
                <a:schemeClr val="lt1"/>
              </a:solidFill>
              <a:prstDash val="solid"/>
              <a:round/>
              <a:headEnd type="none" w="sm" len="sm"/>
              <a:tailEnd type="none" w="sm" len="sm"/>
            </a:ln>
          </p:spPr>
          <p:txBody>
            <a:bodyPr spcFirstLastPara="1" wrap="square" lIns="165625" tIns="165625" rIns="165625" bIns="165625" anchor="ctr" anchorCtr="0">
              <a:noAutofit/>
            </a:bodyPr>
            <a:lstStyle/>
            <a:p>
              <a:pPr marL="0" marR="0" lvl="0" indent="0" algn="l" rtl="0">
                <a:spcBef>
                  <a:spcPts val="0"/>
                </a:spcBef>
                <a:spcAft>
                  <a:spcPts val="0"/>
                </a:spcAft>
                <a:buNone/>
              </a:pPr>
              <a:endParaRPr sz="2537">
                <a:solidFill>
                  <a:srgbClr val="000000"/>
                </a:solidFill>
                <a:latin typeface="Arial"/>
                <a:ea typeface="Arial"/>
                <a:cs typeface="Arial"/>
                <a:sym typeface="Arial"/>
              </a:endParaRPr>
            </a:p>
          </p:txBody>
        </p:sp>
        <p:sp>
          <p:nvSpPr>
            <p:cNvPr id="205" name="Google Shape;205;p3"/>
            <p:cNvSpPr txBox="1"/>
            <p:nvPr/>
          </p:nvSpPr>
          <p:spPr>
            <a:xfrm>
              <a:off x="1326781" y="1249472"/>
              <a:ext cx="2029196" cy="1249472"/>
            </a:xfrm>
            <a:prstGeom prst="rect">
              <a:avLst/>
            </a:prstGeom>
            <a:noFill/>
            <a:ln>
              <a:noFill/>
            </a:ln>
          </p:spPr>
          <p:txBody>
            <a:bodyPr spcFirstLastPara="1" wrap="square" lIns="149575" tIns="149575" rIns="149575" bIns="149575" anchor="ctr" anchorCtr="0">
              <a:noAutofit/>
            </a:bodyPr>
            <a:lstStyle/>
            <a:p>
              <a:pPr marL="0" marR="0" lvl="0" indent="0" algn="ctr" rtl="0">
                <a:lnSpc>
                  <a:spcPct val="90000"/>
                </a:lnSpc>
                <a:spcBef>
                  <a:spcPts val="0"/>
                </a:spcBef>
                <a:spcAft>
                  <a:spcPts val="0"/>
                </a:spcAft>
                <a:buNone/>
              </a:pPr>
              <a:r>
                <a:rPr lang="en-US" sz="11780">
                  <a:solidFill>
                    <a:schemeClr val="lt1"/>
                  </a:solidFill>
                  <a:latin typeface="Arial"/>
                  <a:ea typeface="Arial"/>
                  <a:cs typeface="Arial"/>
                  <a:sym typeface="Arial"/>
                </a:rPr>
                <a:t> </a:t>
              </a:r>
              <a:endParaRPr sz="2537">
                <a:solidFill>
                  <a:srgbClr val="000000"/>
                </a:solidFill>
                <a:latin typeface="Arial"/>
                <a:ea typeface="Arial"/>
                <a:cs typeface="Arial"/>
                <a:sym typeface="Arial"/>
              </a:endParaRPr>
            </a:p>
          </p:txBody>
        </p:sp>
        <p:sp>
          <p:nvSpPr>
            <p:cNvPr id="206" name="Google Shape;206;p3"/>
            <p:cNvSpPr/>
            <p:nvPr/>
          </p:nvSpPr>
          <p:spPr>
            <a:xfrm>
              <a:off x="0" y="2498945"/>
              <a:ext cx="4682759" cy="1249472"/>
            </a:xfrm>
            <a:prstGeom prst="trapezoid">
              <a:avLst>
                <a:gd name="adj" fmla="val 62463"/>
              </a:avLst>
            </a:prstGeom>
            <a:solidFill>
              <a:srgbClr val="389397"/>
            </a:solidFill>
            <a:ln w="25400" cap="flat" cmpd="sng">
              <a:solidFill>
                <a:schemeClr val="lt1"/>
              </a:solidFill>
              <a:prstDash val="solid"/>
              <a:round/>
              <a:headEnd type="none" w="sm" len="sm"/>
              <a:tailEnd type="none" w="sm" len="sm"/>
            </a:ln>
          </p:spPr>
          <p:txBody>
            <a:bodyPr spcFirstLastPara="1" wrap="square" lIns="165625" tIns="165625" rIns="165625" bIns="165625" anchor="ctr" anchorCtr="0">
              <a:noAutofit/>
            </a:bodyPr>
            <a:lstStyle/>
            <a:p>
              <a:pPr marL="0" marR="0" lvl="0" indent="0" algn="l" rtl="0">
                <a:spcBef>
                  <a:spcPts val="0"/>
                </a:spcBef>
                <a:spcAft>
                  <a:spcPts val="0"/>
                </a:spcAft>
                <a:buNone/>
              </a:pPr>
              <a:endParaRPr sz="2537">
                <a:solidFill>
                  <a:srgbClr val="000000"/>
                </a:solidFill>
                <a:latin typeface="Arial"/>
                <a:ea typeface="Arial"/>
                <a:cs typeface="Arial"/>
                <a:sym typeface="Arial"/>
              </a:endParaRPr>
            </a:p>
          </p:txBody>
        </p:sp>
        <p:sp>
          <p:nvSpPr>
            <p:cNvPr id="207" name="Google Shape;207;p3"/>
            <p:cNvSpPr txBox="1"/>
            <p:nvPr/>
          </p:nvSpPr>
          <p:spPr>
            <a:xfrm>
              <a:off x="819482" y="2498945"/>
              <a:ext cx="3043794" cy="1249472"/>
            </a:xfrm>
            <a:prstGeom prst="rect">
              <a:avLst/>
            </a:prstGeom>
            <a:noFill/>
            <a:ln>
              <a:noFill/>
            </a:ln>
          </p:spPr>
          <p:txBody>
            <a:bodyPr spcFirstLastPara="1" wrap="square" lIns="41400" tIns="41400" rIns="41400" bIns="41400" anchor="ctr" anchorCtr="0">
              <a:noAutofit/>
            </a:bodyPr>
            <a:lstStyle/>
            <a:p>
              <a:pPr marL="0" marR="0" lvl="0" indent="0" algn="ctr" rtl="0">
                <a:lnSpc>
                  <a:spcPct val="90000"/>
                </a:lnSpc>
                <a:spcBef>
                  <a:spcPts val="0"/>
                </a:spcBef>
                <a:spcAft>
                  <a:spcPts val="0"/>
                </a:spcAft>
                <a:buNone/>
              </a:pPr>
              <a:r>
                <a:rPr lang="en-US" sz="3263">
                  <a:solidFill>
                    <a:schemeClr val="lt1"/>
                  </a:solidFill>
                  <a:latin typeface="Arial"/>
                  <a:ea typeface="Arial"/>
                  <a:cs typeface="Arial"/>
                  <a:sym typeface="Arial"/>
                </a:rPr>
                <a:t>Local NGOs, Grassroots Organizations and Social Enterprises</a:t>
              </a:r>
              <a:endParaRPr sz="2700">
                <a:solidFill>
                  <a:schemeClr val="dk1"/>
                </a:solidFill>
                <a:latin typeface="Calibri"/>
                <a:ea typeface="Calibri"/>
                <a:cs typeface="Calibri"/>
                <a:sym typeface="Calibri"/>
              </a:endParaRPr>
            </a:p>
          </p:txBody>
        </p:sp>
      </p:grpSp>
      <p:cxnSp>
        <p:nvCxnSpPr>
          <p:cNvPr id="208" name="Google Shape;208;p3"/>
          <p:cNvCxnSpPr/>
          <p:nvPr/>
        </p:nvCxnSpPr>
        <p:spPr>
          <a:xfrm flipH="1">
            <a:off x="8848175" y="5523179"/>
            <a:ext cx="48401" cy="1159877"/>
          </a:xfrm>
          <a:prstGeom prst="straightConnector1">
            <a:avLst/>
          </a:prstGeom>
          <a:noFill/>
          <a:ln w="38100" cap="flat" cmpd="sng">
            <a:solidFill>
              <a:schemeClr val="lt1"/>
            </a:solidFill>
            <a:prstDash val="dash"/>
            <a:round/>
            <a:headEnd type="none" w="sm" len="sm"/>
            <a:tailEnd type="triangle" w="med" len="med"/>
          </a:ln>
        </p:spPr>
      </p:cxnSp>
      <p:cxnSp>
        <p:nvCxnSpPr>
          <p:cNvPr id="209" name="Google Shape;209;p3"/>
          <p:cNvCxnSpPr/>
          <p:nvPr/>
        </p:nvCxnSpPr>
        <p:spPr>
          <a:xfrm rot="10800000" flipH="1">
            <a:off x="9105882" y="5494317"/>
            <a:ext cx="39240" cy="1116366"/>
          </a:xfrm>
          <a:prstGeom prst="straightConnector1">
            <a:avLst/>
          </a:prstGeom>
          <a:noFill/>
          <a:ln w="38100" cap="flat" cmpd="sng">
            <a:solidFill>
              <a:schemeClr val="lt1"/>
            </a:solidFill>
            <a:prstDash val="dash"/>
            <a:round/>
            <a:headEnd type="none" w="sm" len="sm"/>
            <a:tailEnd type="triangle" w="med" len="med"/>
          </a:ln>
        </p:spPr>
      </p:cxnSp>
      <p:cxnSp>
        <p:nvCxnSpPr>
          <p:cNvPr id="210" name="Google Shape;210;p3"/>
          <p:cNvCxnSpPr/>
          <p:nvPr/>
        </p:nvCxnSpPr>
        <p:spPr>
          <a:xfrm rot="10800000" flipH="1">
            <a:off x="8498898" y="5556318"/>
            <a:ext cx="1060458" cy="613077"/>
          </a:xfrm>
          <a:prstGeom prst="straightConnector1">
            <a:avLst/>
          </a:prstGeom>
          <a:noFill/>
          <a:ln w="28575" cap="flat" cmpd="sng">
            <a:solidFill>
              <a:schemeClr val="lt1"/>
            </a:solidFill>
            <a:prstDash val="solid"/>
            <a:round/>
            <a:headEnd type="none" w="sm" len="sm"/>
            <a:tailEnd type="none" w="sm" len="sm"/>
          </a:ln>
        </p:spPr>
      </p:cxnSp>
      <p:cxnSp>
        <p:nvCxnSpPr>
          <p:cNvPr id="211" name="Google Shape;211;p3"/>
          <p:cNvCxnSpPr/>
          <p:nvPr/>
        </p:nvCxnSpPr>
        <p:spPr>
          <a:xfrm rot="10800000" flipH="1">
            <a:off x="8575646" y="5798760"/>
            <a:ext cx="1060458" cy="613077"/>
          </a:xfrm>
          <a:prstGeom prst="straightConnector1">
            <a:avLst/>
          </a:prstGeom>
          <a:noFill/>
          <a:ln w="28575" cap="flat" cmpd="sng">
            <a:solidFill>
              <a:schemeClr val="lt1"/>
            </a:solidFill>
            <a:prstDash val="solid"/>
            <a:round/>
            <a:headEnd type="none" w="sm" len="sm"/>
            <a:tailEnd type="none" w="sm" len="sm"/>
          </a:ln>
        </p:spPr>
      </p:cxnSp>
      <p:sp>
        <p:nvSpPr>
          <p:cNvPr id="212" name="Google Shape;212;p3"/>
          <p:cNvSpPr txBox="1"/>
          <p:nvPr/>
        </p:nvSpPr>
        <p:spPr>
          <a:xfrm>
            <a:off x="9292047" y="6102662"/>
            <a:ext cx="1233171" cy="753275"/>
          </a:xfrm>
          <a:prstGeom prst="rect">
            <a:avLst/>
          </a:prstGeom>
          <a:noFill/>
          <a:ln>
            <a:noFill/>
          </a:ln>
        </p:spPr>
        <p:txBody>
          <a:bodyPr spcFirstLastPara="1" wrap="square" lIns="165625" tIns="82800" rIns="165625" bIns="82800" anchor="t" anchorCtr="0">
            <a:spAutoFit/>
          </a:bodyPr>
          <a:lstStyle/>
          <a:p>
            <a:pPr marL="0" marR="0" lvl="0" indent="0" algn="ctr" rtl="0">
              <a:spcBef>
                <a:spcPts val="0"/>
              </a:spcBef>
              <a:spcAft>
                <a:spcPts val="0"/>
              </a:spcAft>
              <a:buNone/>
            </a:pPr>
            <a:r>
              <a:rPr lang="en-US" sz="1904">
                <a:solidFill>
                  <a:schemeClr val="lt1"/>
                </a:solidFill>
                <a:latin typeface="Arial"/>
                <a:ea typeface="Arial"/>
                <a:cs typeface="Arial"/>
                <a:sym typeface="Arial"/>
              </a:rPr>
              <a:t>Missing middle</a:t>
            </a:r>
            <a:endParaRPr sz="2537">
              <a:solidFill>
                <a:srgbClr val="000000"/>
              </a:solidFill>
              <a:latin typeface="Arial"/>
              <a:ea typeface="Arial"/>
              <a:cs typeface="Arial"/>
              <a:sym typeface="Arial"/>
            </a:endParaRPr>
          </a:p>
        </p:txBody>
      </p:sp>
      <p:sp>
        <p:nvSpPr>
          <p:cNvPr id="213" name="Google Shape;213;p3"/>
          <p:cNvSpPr txBox="1"/>
          <p:nvPr/>
        </p:nvSpPr>
        <p:spPr>
          <a:xfrm>
            <a:off x="1311278" y="5098678"/>
            <a:ext cx="3203108" cy="3514287"/>
          </a:xfrm>
          <a:prstGeom prst="rect">
            <a:avLst/>
          </a:prstGeom>
          <a:noFill/>
          <a:ln>
            <a:noFill/>
          </a:ln>
        </p:spPr>
        <p:txBody>
          <a:bodyPr spcFirstLastPara="1" wrap="square" lIns="165625" tIns="82800" rIns="165625" bIns="82800" anchor="t" anchorCtr="0">
            <a:spAutoFit/>
          </a:bodyPr>
          <a:lstStyle/>
          <a:p>
            <a:pPr marL="517823" marR="0" lvl="0" indent="-517823" algn="l" rtl="0">
              <a:spcBef>
                <a:spcPts val="0"/>
              </a:spcBef>
              <a:spcAft>
                <a:spcPts val="0"/>
              </a:spcAft>
              <a:buClr>
                <a:srgbClr val="000000"/>
              </a:buClr>
              <a:buSzPts val="1500"/>
              <a:buFont typeface="Arial"/>
              <a:buChar char="•"/>
            </a:pPr>
            <a:r>
              <a:rPr lang="en-US" sz="2175">
                <a:solidFill>
                  <a:srgbClr val="389397"/>
                </a:solidFill>
                <a:latin typeface="Arial"/>
                <a:ea typeface="Arial"/>
                <a:cs typeface="Arial"/>
                <a:sym typeface="Arial"/>
              </a:rPr>
              <a:t>Rich in local knowledge, innovation and community buy-in</a:t>
            </a:r>
            <a:endParaRPr sz="2700">
              <a:solidFill>
                <a:schemeClr val="dk1"/>
              </a:solidFill>
              <a:latin typeface="Calibri"/>
              <a:ea typeface="Calibri"/>
              <a:cs typeface="Calibri"/>
              <a:sym typeface="Calibri"/>
            </a:endParaRPr>
          </a:p>
          <a:p>
            <a:pPr marL="517823" marR="0" lvl="0" indent="-517823" algn="l" rtl="0">
              <a:spcBef>
                <a:spcPts val="0"/>
              </a:spcBef>
              <a:spcAft>
                <a:spcPts val="0"/>
              </a:spcAft>
              <a:buClr>
                <a:srgbClr val="000000"/>
              </a:buClr>
              <a:buSzPts val="1500"/>
              <a:buFont typeface="Arial"/>
              <a:buChar char="•"/>
            </a:pPr>
            <a:r>
              <a:rPr lang="en-US" sz="2175">
                <a:solidFill>
                  <a:srgbClr val="389397"/>
                </a:solidFill>
                <a:latin typeface="Arial"/>
                <a:ea typeface="Arial"/>
                <a:cs typeface="Arial"/>
                <a:sym typeface="Arial"/>
              </a:rPr>
              <a:t>Stuck at a low resource and capacity level and unable to capitalize external opportunities </a:t>
            </a:r>
            <a:endParaRPr sz="2700">
              <a:solidFill>
                <a:schemeClr val="dk1"/>
              </a:solidFill>
              <a:latin typeface="Calibri"/>
              <a:ea typeface="Calibri"/>
              <a:cs typeface="Calibri"/>
              <a:sym typeface="Calibri"/>
            </a:endParaRPr>
          </a:p>
        </p:txBody>
      </p:sp>
      <p:cxnSp>
        <p:nvCxnSpPr>
          <p:cNvPr id="214" name="Google Shape;214;p3"/>
          <p:cNvCxnSpPr/>
          <p:nvPr/>
        </p:nvCxnSpPr>
        <p:spPr>
          <a:xfrm>
            <a:off x="9559356" y="4385721"/>
            <a:ext cx="2203095" cy="18969"/>
          </a:xfrm>
          <a:prstGeom prst="straightConnector1">
            <a:avLst/>
          </a:prstGeom>
          <a:noFill/>
          <a:ln w="25400" cap="flat" cmpd="sng">
            <a:solidFill>
              <a:srgbClr val="2463A3"/>
            </a:solidFill>
            <a:prstDash val="solid"/>
            <a:round/>
            <a:headEnd type="oval" w="med" len="med"/>
            <a:tailEnd type="oval" w="med" len="med"/>
          </a:ln>
          <a:effectLst>
            <a:outerShdw blurRad="40000" dist="20000" dir="5400000" rotWithShape="0">
              <a:srgbClr val="000000">
                <a:alpha val="36470"/>
              </a:srgbClr>
            </a:outerShdw>
          </a:effectLst>
        </p:spPr>
      </p:cxnSp>
      <p:sp>
        <p:nvSpPr>
          <p:cNvPr id="215" name="Google Shape;215;p3"/>
          <p:cNvSpPr txBox="1"/>
          <p:nvPr/>
        </p:nvSpPr>
        <p:spPr>
          <a:xfrm>
            <a:off x="11836384" y="3370082"/>
            <a:ext cx="2981957" cy="1840752"/>
          </a:xfrm>
          <a:prstGeom prst="rect">
            <a:avLst/>
          </a:prstGeom>
          <a:noFill/>
          <a:ln>
            <a:noFill/>
          </a:ln>
        </p:spPr>
        <p:txBody>
          <a:bodyPr spcFirstLastPara="1" wrap="square" lIns="165625" tIns="82800" rIns="165625" bIns="82800" anchor="t" anchorCtr="0">
            <a:spAutoFit/>
          </a:bodyPr>
          <a:lstStyle/>
          <a:p>
            <a:pPr marL="310694" marR="0" lvl="0" indent="-310694" algn="l" rtl="0">
              <a:spcBef>
                <a:spcPts val="0"/>
              </a:spcBef>
              <a:spcAft>
                <a:spcPts val="0"/>
              </a:spcAft>
              <a:buClr>
                <a:srgbClr val="000000"/>
              </a:buClr>
              <a:buSzPts val="1500"/>
              <a:buFont typeface="Arial"/>
              <a:buChar char="•"/>
            </a:pPr>
            <a:r>
              <a:rPr lang="en-US" sz="2175">
                <a:solidFill>
                  <a:schemeClr val="dk2"/>
                </a:solidFill>
                <a:latin typeface="Arial"/>
                <a:ea typeface="Arial"/>
                <a:cs typeface="Arial"/>
                <a:sym typeface="Arial"/>
              </a:rPr>
              <a:t>Rich in financial resources and technical capacity</a:t>
            </a:r>
            <a:endParaRPr sz="2700">
              <a:solidFill>
                <a:schemeClr val="dk1"/>
              </a:solidFill>
              <a:latin typeface="Calibri"/>
              <a:ea typeface="Calibri"/>
              <a:cs typeface="Calibri"/>
              <a:sym typeface="Calibri"/>
            </a:endParaRPr>
          </a:p>
          <a:p>
            <a:pPr marL="310694" marR="0" lvl="0" indent="-310694" algn="l" rtl="0">
              <a:spcBef>
                <a:spcPts val="0"/>
              </a:spcBef>
              <a:spcAft>
                <a:spcPts val="0"/>
              </a:spcAft>
              <a:buClr>
                <a:srgbClr val="000000"/>
              </a:buClr>
              <a:buSzPts val="1500"/>
              <a:buFont typeface="Arial"/>
              <a:buChar char="•"/>
            </a:pPr>
            <a:r>
              <a:rPr lang="en-US" sz="2175">
                <a:solidFill>
                  <a:schemeClr val="dk2"/>
                </a:solidFill>
                <a:latin typeface="Arial"/>
                <a:ea typeface="Arial"/>
                <a:cs typeface="Arial"/>
                <a:sym typeface="Arial"/>
              </a:rPr>
              <a:t>Fail to reach the poorest</a:t>
            </a:r>
            <a:endParaRPr sz="1993">
              <a:solidFill>
                <a:srgbClr val="000000"/>
              </a:solidFill>
              <a:latin typeface="Arial"/>
              <a:ea typeface="Arial"/>
              <a:cs typeface="Arial"/>
              <a:sym typeface="Arial"/>
            </a:endParaRPr>
          </a:p>
        </p:txBody>
      </p:sp>
      <p:cxnSp>
        <p:nvCxnSpPr>
          <p:cNvPr id="216" name="Google Shape;216;p3"/>
          <p:cNvCxnSpPr/>
          <p:nvPr/>
        </p:nvCxnSpPr>
        <p:spPr>
          <a:xfrm rot="10800000" flipH="1">
            <a:off x="3937243" y="8265005"/>
            <a:ext cx="1780757" cy="21644"/>
          </a:xfrm>
          <a:prstGeom prst="straightConnector1">
            <a:avLst/>
          </a:prstGeom>
          <a:noFill/>
          <a:ln w="25400" cap="flat" cmpd="sng">
            <a:solidFill>
              <a:srgbClr val="389397"/>
            </a:solidFill>
            <a:prstDash val="solid"/>
            <a:round/>
            <a:headEnd type="oval" w="med" len="med"/>
            <a:tailEnd type="oval" w="med" len="med"/>
          </a:ln>
          <a:effectLst>
            <a:outerShdw blurRad="40000" dist="20000" dir="5400000" rotWithShape="0">
              <a:srgbClr val="000000">
                <a:alpha val="36470"/>
              </a:srgbClr>
            </a:outerShdw>
          </a:effectLst>
        </p:spPr>
      </p:cxnSp>
      <p:sp>
        <p:nvSpPr>
          <p:cNvPr id="217" name="Google Shape;217;p3"/>
          <p:cNvSpPr/>
          <p:nvPr/>
        </p:nvSpPr>
        <p:spPr>
          <a:xfrm>
            <a:off x="8032448" y="3333689"/>
            <a:ext cx="1679853" cy="1171082"/>
          </a:xfrm>
          <a:prstGeom prst="rect">
            <a:avLst/>
          </a:prstGeom>
          <a:noFill/>
          <a:ln>
            <a:noFill/>
          </a:ln>
        </p:spPr>
        <p:txBody>
          <a:bodyPr spcFirstLastPara="1" wrap="square" lIns="165625" tIns="82800" rIns="165625" bIns="82800" anchor="t" anchorCtr="0">
            <a:spAutoFit/>
          </a:bodyPr>
          <a:lstStyle/>
          <a:p>
            <a:pPr marL="0" marR="0" lvl="0" indent="0" algn="ctr" rtl="0">
              <a:spcBef>
                <a:spcPts val="0"/>
              </a:spcBef>
              <a:spcAft>
                <a:spcPts val="0"/>
              </a:spcAft>
              <a:buNone/>
            </a:pPr>
            <a:r>
              <a:rPr lang="en-US" sz="1631">
                <a:solidFill>
                  <a:schemeClr val="lt1"/>
                </a:solidFill>
                <a:latin typeface="Arial"/>
                <a:ea typeface="Arial"/>
                <a:cs typeface="Arial"/>
                <a:sym typeface="Arial"/>
              </a:rPr>
              <a:t>Governments, Aid Agencies and Impact Investors</a:t>
            </a:r>
            <a:endParaRPr sz="2700">
              <a:solidFill>
                <a:schemeClr val="dk1"/>
              </a:solidFill>
              <a:latin typeface="Calibri"/>
              <a:ea typeface="Calibri"/>
              <a:cs typeface="Calibri"/>
              <a:sym typeface="Calibri"/>
            </a:endParaRPr>
          </a:p>
        </p:txBody>
      </p:sp>
      <p:sp>
        <p:nvSpPr>
          <p:cNvPr id="218" name="Google Shape;218;p3"/>
          <p:cNvSpPr txBox="1"/>
          <p:nvPr/>
        </p:nvSpPr>
        <p:spPr>
          <a:xfrm>
            <a:off x="1085621" y="716480"/>
            <a:ext cx="15887012" cy="1228371"/>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6500" b="1">
                <a:solidFill>
                  <a:srgbClr val="264559"/>
                </a:solidFill>
                <a:latin typeface="Montserrat ExtraBold"/>
                <a:ea typeface="Montserrat ExtraBold"/>
                <a:cs typeface="Montserrat ExtraBold"/>
                <a:sym typeface="Montserrat ExtraBold"/>
              </a:rPr>
              <a:t>THE MISSING MIDDLE</a:t>
            </a:r>
            <a:endParaRPr sz="6500" b="1">
              <a:solidFill>
                <a:srgbClr val="264559"/>
              </a:solidFill>
              <a:latin typeface="Montserrat ExtraBold"/>
              <a:ea typeface="Montserrat ExtraBold"/>
              <a:cs typeface="Montserrat ExtraBold"/>
              <a:sym typeface="Montserrat ExtraBold"/>
            </a:endParaRPr>
          </a:p>
        </p:txBody>
      </p:sp>
      <p:pic>
        <p:nvPicPr>
          <p:cNvPr id="219" name="Google Shape;219;p3" descr="Imagen"/>
          <p:cNvPicPr preferRelativeResize="0"/>
          <p:nvPr/>
        </p:nvPicPr>
        <p:blipFill rotWithShape="1">
          <a:blip r:embed="rId3">
            <a:alphaModFix/>
          </a:blip>
          <a:srcRect/>
          <a:stretch/>
        </p:blipFill>
        <p:spPr>
          <a:xfrm>
            <a:off x="14788116" y="9151750"/>
            <a:ext cx="2775075" cy="8375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EFC"/>
        </a:solidFill>
        <a:effectLst/>
      </p:bgPr>
    </p:bg>
    <p:spTree>
      <p:nvGrpSpPr>
        <p:cNvPr id="1" name="Shape 242"/>
        <p:cNvGrpSpPr/>
        <p:nvPr/>
      </p:nvGrpSpPr>
      <p:grpSpPr>
        <a:xfrm>
          <a:off x="0" y="0"/>
          <a:ext cx="0" cy="0"/>
          <a:chOff x="0" y="0"/>
          <a:chExt cx="0" cy="0"/>
        </a:xfrm>
      </p:grpSpPr>
      <p:pic>
        <p:nvPicPr>
          <p:cNvPr id="243" name="Google Shape;243;p5"/>
          <p:cNvPicPr preferRelativeResize="0"/>
          <p:nvPr/>
        </p:nvPicPr>
        <p:blipFill rotWithShape="1">
          <a:blip r:embed="rId3">
            <a:alphaModFix/>
          </a:blip>
          <a:srcRect l="27731" t="12600" r="27731" b="12599"/>
          <a:stretch/>
        </p:blipFill>
        <p:spPr>
          <a:xfrm>
            <a:off x="0" y="6297259"/>
            <a:ext cx="6096000" cy="3989741"/>
          </a:xfrm>
          <a:prstGeom prst="rect">
            <a:avLst/>
          </a:prstGeom>
          <a:noFill/>
          <a:ln>
            <a:noFill/>
          </a:ln>
        </p:spPr>
      </p:pic>
      <p:pic>
        <p:nvPicPr>
          <p:cNvPr id="244" name="Google Shape;244;p5"/>
          <p:cNvPicPr preferRelativeResize="0"/>
          <p:nvPr/>
        </p:nvPicPr>
        <p:blipFill rotWithShape="1">
          <a:blip r:embed="rId3">
            <a:alphaModFix/>
          </a:blip>
          <a:srcRect l="27731" t="12600" r="27731" b="12599"/>
          <a:stretch/>
        </p:blipFill>
        <p:spPr>
          <a:xfrm>
            <a:off x="6096000" y="6297259"/>
            <a:ext cx="6096000" cy="3989741"/>
          </a:xfrm>
          <a:prstGeom prst="rect">
            <a:avLst/>
          </a:prstGeom>
          <a:noFill/>
          <a:ln>
            <a:noFill/>
          </a:ln>
        </p:spPr>
      </p:pic>
      <p:pic>
        <p:nvPicPr>
          <p:cNvPr id="245" name="Google Shape;245;p5"/>
          <p:cNvPicPr preferRelativeResize="0"/>
          <p:nvPr/>
        </p:nvPicPr>
        <p:blipFill rotWithShape="1">
          <a:blip r:embed="rId3">
            <a:alphaModFix/>
          </a:blip>
          <a:srcRect l="27731" t="12600" r="27731" b="12599"/>
          <a:stretch/>
        </p:blipFill>
        <p:spPr>
          <a:xfrm>
            <a:off x="12192000" y="6297259"/>
            <a:ext cx="6096000" cy="3989741"/>
          </a:xfrm>
          <a:prstGeom prst="rect">
            <a:avLst/>
          </a:prstGeom>
          <a:noFill/>
          <a:ln>
            <a:noFill/>
          </a:ln>
        </p:spPr>
      </p:pic>
      <p:sp>
        <p:nvSpPr>
          <p:cNvPr id="246" name="Google Shape;246;p5"/>
          <p:cNvSpPr txBox="1"/>
          <p:nvPr/>
        </p:nvSpPr>
        <p:spPr>
          <a:xfrm>
            <a:off x="1726517" y="2012699"/>
            <a:ext cx="14834966" cy="105092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6500" b="1">
                <a:solidFill>
                  <a:srgbClr val="264559"/>
                </a:solidFill>
                <a:latin typeface="Montserrat ExtraBold"/>
                <a:ea typeface="Montserrat ExtraBold"/>
                <a:cs typeface="Montserrat ExtraBold"/>
                <a:sym typeface="Montserrat ExtraBold"/>
              </a:rPr>
              <a:t>THE CHALLENGE WITH DONORS</a:t>
            </a:r>
            <a:endParaRPr/>
          </a:p>
        </p:txBody>
      </p:sp>
      <p:sp>
        <p:nvSpPr>
          <p:cNvPr id="247" name="Google Shape;247;p5"/>
          <p:cNvSpPr/>
          <p:nvPr/>
        </p:nvSpPr>
        <p:spPr>
          <a:xfrm>
            <a:off x="1461669" y="3958744"/>
            <a:ext cx="801950" cy="801950"/>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BAC88D"/>
          </a:solidFill>
          <a:ln>
            <a:noFill/>
          </a:ln>
        </p:spPr>
      </p:sp>
      <p:sp>
        <p:nvSpPr>
          <p:cNvPr id="248" name="Google Shape;248;p5"/>
          <p:cNvSpPr txBox="1"/>
          <p:nvPr/>
        </p:nvSpPr>
        <p:spPr>
          <a:xfrm>
            <a:off x="1461669" y="4153999"/>
            <a:ext cx="801950" cy="372745"/>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None/>
            </a:pPr>
            <a:r>
              <a:rPr lang="en-US" sz="2199" b="1">
                <a:solidFill>
                  <a:srgbClr val="FFFFFF"/>
                </a:solidFill>
                <a:latin typeface="Montserrat"/>
                <a:ea typeface="Montserrat"/>
                <a:cs typeface="Montserrat"/>
                <a:sym typeface="Montserrat"/>
              </a:rPr>
              <a:t>01</a:t>
            </a:r>
            <a:endParaRPr/>
          </a:p>
        </p:txBody>
      </p:sp>
      <p:sp>
        <p:nvSpPr>
          <p:cNvPr id="249" name="Google Shape;249;p5"/>
          <p:cNvSpPr txBox="1"/>
          <p:nvPr/>
        </p:nvSpPr>
        <p:spPr>
          <a:xfrm>
            <a:off x="2670924" y="3892379"/>
            <a:ext cx="3139721" cy="1378070"/>
          </a:xfrm>
          <a:prstGeom prst="rect">
            <a:avLst/>
          </a:prstGeom>
          <a:noFill/>
          <a:ln>
            <a:noFill/>
          </a:ln>
        </p:spPr>
        <p:txBody>
          <a:bodyPr spcFirstLastPara="1" wrap="square" lIns="0" tIns="0" rIns="0" bIns="0" anchor="t" anchorCtr="0">
            <a:spAutoFit/>
          </a:bodyPr>
          <a:lstStyle/>
          <a:p>
            <a:pPr marL="0" marR="0" lvl="0" indent="0" algn="l" rtl="0">
              <a:lnSpc>
                <a:spcPct val="140025"/>
              </a:lnSpc>
              <a:spcBef>
                <a:spcPts val="0"/>
              </a:spcBef>
              <a:spcAft>
                <a:spcPts val="0"/>
              </a:spcAft>
              <a:buNone/>
            </a:pPr>
            <a:r>
              <a:rPr lang="en-US" sz="1599" dirty="0">
                <a:solidFill>
                  <a:srgbClr val="171616"/>
                </a:solidFill>
                <a:latin typeface="Montserrat"/>
                <a:ea typeface="Montserrat"/>
                <a:cs typeface="Montserrat"/>
                <a:sym typeface="Montserrat"/>
              </a:rPr>
              <a:t>Financing is available for innovations, but not for scaling up, even when donors have scale in their mission.</a:t>
            </a:r>
            <a:endParaRPr dirty="0"/>
          </a:p>
        </p:txBody>
      </p:sp>
      <p:sp>
        <p:nvSpPr>
          <p:cNvPr id="250" name="Google Shape;250;p5"/>
          <p:cNvSpPr/>
          <p:nvPr/>
        </p:nvSpPr>
        <p:spPr>
          <a:xfrm>
            <a:off x="6969512" y="3958744"/>
            <a:ext cx="801950" cy="801950"/>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BAC88D"/>
          </a:solidFill>
          <a:ln>
            <a:noFill/>
          </a:ln>
        </p:spPr>
      </p:sp>
      <p:sp>
        <p:nvSpPr>
          <p:cNvPr id="251" name="Google Shape;251;p5"/>
          <p:cNvSpPr txBox="1"/>
          <p:nvPr/>
        </p:nvSpPr>
        <p:spPr>
          <a:xfrm>
            <a:off x="6969512" y="4153999"/>
            <a:ext cx="801950" cy="372745"/>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None/>
            </a:pPr>
            <a:r>
              <a:rPr lang="en-US" sz="2199" b="1">
                <a:solidFill>
                  <a:srgbClr val="FFFFFF"/>
                </a:solidFill>
                <a:latin typeface="Montserrat"/>
                <a:ea typeface="Montserrat"/>
                <a:cs typeface="Montserrat"/>
                <a:sym typeface="Montserrat"/>
              </a:rPr>
              <a:t>02</a:t>
            </a:r>
            <a:endParaRPr/>
          </a:p>
        </p:txBody>
      </p:sp>
      <p:sp>
        <p:nvSpPr>
          <p:cNvPr id="252" name="Google Shape;252;p5"/>
          <p:cNvSpPr txBox="1"/>
          <p:nvPr/>
        </p:nvSpPr>
        <p:spPr>
          <a:xfrm>
            <a:off x="8178767" y="3892379"/>
            <a:ext cx="3139721" cy="1033553"/>
          </a:xfrm>
          <a:prstGeom prst="rect">
            <a:avLst/>
          </a:prstGeom>
          <a:noFill/>
          <a:ln>
            <a:noFill/>
          </a:ln>
        </p:spPr>
        <p:txBody>
          <a:bodyPr spcFirstLastPara="1" wrap="square" lIns="0" tIns="0" rIns="0" bIns="0" anchor="t" anchorCtr="0">
            <a:spAutoFit/>
          </a:bodyPr>
          <a:lstStyle/>
          <a:p>
            <a:pPr marL="0" marR="0" lvl="0" indent="0" algn="l" rtl="0">
              <a:lnSpc>
                <a:spcPct val="140025"/>
              </a:lnSpc>
              <a:spcBef>
                <a:spcPts val="0"/>
              </a:spcBef>
              <a:spcAft>
                <a:spcPts val="0"/>
              </a:spcAft>
              <a:buNone/>
            </a:pPr>
            <a:r>
              <a:rPr lang="en-US" sz="1599" dirty="0">
                <a:solidFill>
                  <a:srgbClr val="171616"/>
                </a:solidFill>
                <a:latin typeface="Montserrat"/>
                <a:ea typeface="Montserrat"/>
                <a:cs typeface="Montserrat"/>
                <a:sym typeface="Montserrat"/>
              </a:rPr>
              <a:t>The intermediation role is very important for scaling up, but it’s underfunded.</a:t>
            </a:r>
            <a:endParaRPr dirty="0"/>
          </a:p>
        </p:txBody>
      </p:sp>
      <p:sp>
        <p:nvSpPr>
          <p:cNvPr id="253" name="Google Shape;253;p5"/>
          <p:cNvSpPr/>
          <p:nvPr/>
        </p:nvSpPr>
        <p:spPr>
          <a:xfrm>
            <a:off x="12477355" y="3958744"/>
            <a:ext cx="801950" cy="801950"/>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BAC88D"/>
          </a:solidFill>
          <a:ln>
            <a:noFill/>
          </a:ln>
        </p:spPr>
      </p:sp>
      <p:sp>
        <p:nvSpPr>
          <p:cNvPr id="254" name="Google Shape;254;p5"/>
          <p:cNvSpPr txBox="1"/>
          <p:nvPr/>
        </p:nvSpPr>
        <p:spPr>
          <a:xfrm>
            <a:off x="12477355" y="4153999"/>
            <a:ext cx="801950" cy="372745"/>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None/>
            </a:pPr>
            <a:r>
              <a:rPr lang="en-US" sz="2199" b="1">
                <a:solidFill>
                  <a:srgbClr val="FFFFFF"/>
                </a:solidFill>
                <a:latin typeface="Montserrat"/>
                <a:ea typeface="Montserrat"/>
                <a:cs typeface="Montserrat"/>
                <a:sym typeface="Montserrat"/>
              </a:rPr>
              <a:t>03</a:t>
            </a:r>
            <a:endParaRPr/>
          </a:p>
        </p:txBody>
      </p:sp>
      <p:sp>
        <p:nvSpPr>
          <p:cNvPr id="255" name="Google Shape;255;p5"/>
          <p:cNvSpPr txBox="1"/>
          <p:nvPr/>
        </p:nvSpPr>
        <p:spPr>
          <a:xfrm>
            <a:off x="13686610" y="3892379"/>
            <a:ext cx="3139721" cy="1378070"/>
          </a:xfrm>
          <a:prstGeom prst="rect">
            <a:avLst/>
          </a:prstGeom>
          <a:noFill/>
          <a:ln>
            <a:noFill/>
          </a:ln>
        </p:spPr>
        <p:txBody>
          <a:bodyPr spcFirstLastPara="1" wrap="square" lIns="0" tIns="0" rIns="0" bIns="0" anchor="t" anchorCtr="0">
            <a:spAutoFit/>
          </a:bodyPr>
          <a:lstStyle/>
          <a:p>
            <a:pPr marL="0" marR="0" lvl="0" indent="0" algn="l" rtl="0">
              <a:lnSpc>
                <a:spcPct val="140025"/>
              </a:lnSpc>
              <a:spcBef>
                <a:spcPts val="0"/>
              </a:spcBef>
              <a:spcAft>
                <a:spcPts val="0"/>
              </a:spcAft>
              <a:buNone/>
            </a:pPr>
            <a:r>
              <a:rPr lang="en-US" sz="1599" dirty="0">
                <a:solidFill>
                  <a:srgbClr val="171616"/>
                </a:solidFill>
                <a:latin typeface="Montserrat"/>
                <a:ea typeface="Montserrat"/>
                <a:cs typeface="Montserrat"/>
                <a:sym typeface="Montserrat"/>
              </a:rPr>
              <a:t>It’s very challenging to scale innovations from the base of the pyramid through the government.</a:t>
            </a:r>
            <a:endParaRPr dirty="0"/>
          </a:p>
        </p:txBody>
      </p:sp>
      <p:pic>
        <p:nvPicPr>
          <p:cNvPr id="256" name="Google Shape;256;p5" descr="A crowd of people&#10;&#10;Description automatically generated with low confidence"/>
          <p:cNvPicPr preferRelativeResize="0"/>
          <p:nvPr/>
        </p:nvPicPr>
        <p:blipFill rotWithShape="1">
          <a:blip r:embed="rId4">
            <a:alphaModFix/>
          </a:blip>
          <a:srcRect/>
          <a:stretch/>
        </p:blipFill>
        <p:spPr>
          <a:xfrm>
            <a:off x="-1" y="5655814"/>
            <a:ext cx="6946779" cy="4631186"/>
          </a:xfrm>
          <a:prstGeom prst="rect">
            <a:avLst/>
          </a:prstGeom>
          <a:noFill/>
          <a:ln>
            <a:noFill/>
          </a:ln>
        </p:spPr>
      </p:pic>
      <p:pic>
        <p:nvPicPr>
          <p:cNvPr id="257" name="Google Shape;257;p5" descr="A person smiling next to another person&#10;&#10;Description automatically generated with low confidence"/>
          <p:cNvPicPr preferRelativeResize="0"/>
          <p:nvPr/>
        </p:nvPicPr>
        <p:blipFill rotWithShape="1">
          <a:blip r:embed="rId5">
            <a:alphaModFix/>
          </a:blip>
          <a:srcRect/>
          <a:stretch/>
        </p:blipFill>
        <p:spPr>
          <a:xfrm>
            <a:off x="6566625" y="5689603"/>
            <a:ext cx="5625376" cy="4611178"/>
          </a:xfrm>
          <a:prstGeom prst="rect">
            <a:avLst/>
          </a:prstGeom>
          <a:noFill/>
          <a:ln>
            <a:noFill/>
          </a:ln>
        </p:spPr>
      </p:pic>
      <p:pic>
        <p:nvPicPr>
          <p:cNvPr id="258" name="Google Shape;258;p5" descr="A group of people posing for a photo&#10;&#10;Description automatically generated with medium confidence"/>
          <p:cNvPicPr preferRelativeResize="0"/>
          <p:nvPr/>
        </p:nvPicPr>
        <p:blipFill rotWithShape="1">
          <a:blip r:embed="rId6">
            <a:alphaModFix/>
          </a:blip>
          <a:srcRect/>
          <a:stretch/>
        </p:blipFill>
        <p:spPr>
          <a:xfrm>
            <a:off x="12157596" y="5689602"/>
            <a:ext cx="6148237" cy="4611178"/>
          </a:xfrm>
          <a:prstGeom prst="rect">
            <a:avLst/>
          </a:prstGeom>
          <a:noFill/>
          <a:ln>
            <a:noFill/>
          </a:ln>
        </p:spPr>
      </p:pic>
      <p:sp>
        <p:nvSpPr>
          <p:cNvPr id="259" name="Google Shape;259;p5"/>
          <p:cNvSpPr/>
          <p:nvPr/>
        </p:nvSpPr>
        <p:spPr>
          <a:xfrm>
            <a:off x="-1" y="-23261"/>
            <a:ext cx="18288000" cy="1735973"/>
          </a:xfrm>
          <a:custGeom>
            <a:avLst/>
            <a:gdLst/>
            <a:ahLst/>
            <a:cxnLst/>
            <a:rect l="l" t="t" r="r" b="b"/>
            <a:pathLst>
              <a:path w="6671512" h="1635764" extrusionOk="0">
                <a:moveTo>
                  <a:pt x="0" y="0"/>
                </a:moveTo>
                <a:lnTo>
                  <a:pt x="6671512" y="0"/>
                </a:lnTo>
                <a:lnTo>
                  <a:pt x="6671512" y="1635764"/>
                </a:lnTo>
                <a:lnTo>
                  <a:pt x="0" y="1635764"/>
                </a:lnTo>
                <a:close/>
              </a:path>
            </a:pathLst>
          </a:custGeom>
          <a:solidFill>
            <a:srgbClr val="36596F">
              <a:alpha val="89803"/>
            </a:srgbClr>
          </a:solid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
          <p:cNvSpPr txBox="1">
            <a:spLocks noGrp="1"/>
          </p:cNvSpPr>
          <p:nvPr>
            <p:ph type="title"/>
          </p:nvPr>
        </p:nvSpPr>
        <p:spPr>
          <a:xfrm>
            <a:off x="4114800" y="491750"/>
            <a:ext cx="12915900" cy="1023485"/>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Clr>
                <a:srgbClr val="264559"/>
              </a:buClr>
              <a:buSzPts val="6500"/>
              <a:buFont typeface="Montserrat ExtraBold"/>
              <a:buNone/>
            </a:pPr>
            <a:r>
              <a:rPr lang="en-US" sz="6500" b="1">
                <a:solidFill>
                  <a:srgbClr val="264559"/>
                </a:solidFill>
                <a:latin typeface="Montserrat ExtraBold"/>
                <a:ea typeface="Montserrat ExtraBold"/>
                <a:cs typeface="Montserrat ExtraBold"/>
                <a:sym typeface="Montserrat ExtraBold"/>
              </a:rPr>
              <a:t>DONORS CONTINUUM</a:t>
            </a:r>
            <a:endParaRPr/>
          </a:p>
        </p:txBody>
      </p:sp>
      <p:grpSp>
        <p:nvGrpSpPr>
          <p:cNvPr id="265" name="Google Shape;265;p6"/>
          <p:cNvGrpSpPr/>
          <p:nvPr/>
        </p:nvGrpSpPr>
        <p:grpSpPr>
          <a:xfrm>
            <a:off x="535797" y="2379345"/>
            <a:ext cx="17530730" cy="4819985"/>
            <a:chOff x="2397" y="1242869"/>
            <a:chExt cx="17530730" cy="4819985"/>
          </a:xfrm>
        </p:grpSpPr>
        <p:sp>
          <p:nvSpPr>
            <p:cNvPr id="266" name="Google Shape;266;p6"/>
            <p:cNvSpPr/>
            <p:nvPr/>
          </p:nvSpPr>
          <p:spPr>
            <a:xfrm>
              <a:off x="2397" y="1242869"/>
              <a:ext cx="1952197" cy="767785"/>
            </a:xfrm>
            <a:prstGeom prst="rect">
              <a:avLst/>
            </a:prstGeom>
            <a:solidFill>
              <a:srgbClr val="264559"/>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txBox="1"/>
            <p:nvPr/>
          </p:nvSpPr>
          <p:spPr>
            <a:xfrm>
              <a:off x="2397" y="1242869"/>
              <a:ext cx="1952197" cy="767785"/>
            </a:xfrm>
            <a:prstGeom prst="rect">
              <a:avLst/>
            </a:prstGeom>
            <a:noFill/>
            <a:ln>
              <a:noFill/>
            </a:ln>
          </p:spPr>
          <p:txBody>
            <a:bodyPr spcFirstLastPara="1" wrap="square" lIns="99550" tIns="56875" rIns="99550" bIns="56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b="1">
                  <a:solidFill>
                    <a:schemeClr val="lt1"/>
                  </a:solidFill>
                  <a:latin typeface="Calibri"/>
                  <a:ea typeface="Calibri"/>
                  <a:cs typeface="Calibri"/>
                  <a:sym typeface="Calibri"/>
                </a:rPr>
                <a:t>High-risk philanthropy ($50,000 to $100,000)</a:t>
              </a:r>
              <a:endParaRPr/>
            </a:p>
          </p:txBody>
        </p:sp>
        <p:sp>
          <p:nvSpPr>
            <p:cNvPr id="268" name="Google Shape;268;p6"/>
            <p:cNvSpPr/>
            <p:nvPr/>
          </p:nvSpPr>
          <p:spPr>
            <a:xfrm>
              <a:off x="2397" y="2010655"/>
              <a:ext cx="1952197" cy="4052199"/>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txBox="1"/>
            <p:nvPr/>
          </p:nvSpPr>
          <p:spPr>
            <a:xfrm>
              <a:off x="2397" y="2010655"/>
              <a:ext cx="1952197" cy="40521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Angel investors</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UNDP Lab</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Peery Foundation</a:t>
              </a:r>
              <a:endParaRPr/>
            </a:p>
          </p:txBody>
        </p:sp>
        <p:sp>
          <p:nvSpPr>
            <p:cNvPr id="270" name="Google Shape;270;p6"/>
            <p:cNvSpPr/>
            <p:nvPr/>
          </p:nvSpPr>
          <p:spPr>
            <a:xfrm>
              <a:off x="2227902" y="1242869"/>
              <a:ext cx="1952197" cy="767785"/>
            </a:xfrm>
            <a:prstGeom prst="rect">
              <a:avLst/>
            </a:prstGeom>
            <a:solidFill>
              <a:srgbClr val="264559"/>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txBox="1"/>
            <p:nvPr/>
          </p:nvSpPr>
          <p:spPr>
            <a:xfrm>
              <a:off x="2227902" y="1242869"/>
              <a:ext cx="1952197" cy="767785"/>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Pilot (Up to $200,000)</a:t>
              </a:r>
              <a:endParaRPr/>
            </a:p>
          </p:txBody>
        </p:sp>
        <p:sp>
          <p:nvSpPr>
            <p:cNvPr id="272" name="Google Shape;272;p6"/>
            <p:cNvSpPr/>
            <p:nvPr/>
          </p:nvSpPr>
          <p:spPr>
            <a:xfrm>
              <a:off x="2222806" y="2010655"/>
              <a:ext cx="1952197" cy="4052199"/>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txBox="1"/>
            <p:nvPr/>
          </p:nvSpPr>
          <p:spPr>
            <a:xfrm>
              <a:off x="2222806" y="2010655"/>
              <a:ext cx="1952197" cy="40521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DIV (Development Innovation Ventures from USAID)</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GIF (Global Innovation Fund)</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Philanthropy</a:t>
              </a:r>
              <a:endParaRPr/>
            </a:p>
          </p:txBody>
        </p:sp>
        <p:sp>
          <p:nvSpPr>
            <p:cNvPr id="274" name="Google Shape;274;p6"/>
            <p:cNvSpPr/>
            <p:nvPr/>
          </p:nvSpPr>
          <p:spPr>
            <a:xfrm>
              <a:off x="4453406" y="1242869"/>
              <a:ext cx="1952197" cy="767785"/>
            </a:xfrm>
            <a:prstGeom prst="rect">
              <a:avLst/>
            </a:prstGeom>
            <a:solidFill>
              <a:srgbClr val="264559"/>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txBox="1"/>
            <p:nvPr/>
          </p:nvSpPr>
          <p:spPr>
            <a:xfrm>
              <a:off x="4453406" y="1242869"/>
              <a:ext cx="1952197" cy="767785"/>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Test and Position for Scale (up to $1.5 million)</a:t>
              </a:r>
              <a:endParaRPr/>
            </a:p>
          </p:txBody>
        </p:sp>
        <p:sp>
          <p:nvSpPr>
            <p:cNvPr id="276" name="Google Shape;276;p6"/>
            <p:cNvSpPr/>
            <p:nvPr/>
          </p:nvSpPr>
          <p:spPr>
            <a:xfrm>
              <a:off x="4453406" y="2010655"/>
              <a:ext cx="1952197" cy="4052199"/>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txBox="1"/>
            <p:nvPr/>
          </p:nvSpPr>
          <p:spPr>
            <a:xfrm>
              <a:off x="4453406" y="2010655"/>
              <a:ext cx="1952197" cy="40521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DIV</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GIF</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IDB Lab</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Philanthropy</a:t>
              </a:r>
              <a:endParaRPr/>
            </a:p>
          </p:txBody>
        </p:sp>
        <p:sp>
          <p:nvSpPr>
            <p:cNvPr id="278" name="Google Shape;278;p6"/>
            <p:cNvSpPr/>
            <p:nvPr/>
          </p:nvSpPr>
          <p:spPr>
            <a:xfrm>
              <a:off x="6678911" y="1242869"/>
              <a:ext cx="1952197" cy="767785"/>
            </a:xfrm>
            <a:prstGeom prst="rect">
              <a:avLst/>
            </a:prstGeom>
            <a:solidFill>
              <a:srgbClr val="264559"/>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txBox="1"/>
            <p:nvPr/>
          </p:nvSpPr>
          <p:spPr>
            <a:xfrm>
              <a:off x="6678911" y="1242869"/>
              <a:ext cx="1952197" cy="767785"/>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a:solidFill>
                    <a:schemeClr val="lt1"/>
                  </a:solidFill>
                  <a:latin typeface="Calibri"/>
                  <a:ea typeface="Calibri"/>
                  <a:cs typeface="Calibri"/>
                  <a:sym typeface="Calibri"/>
                </a:rPr>
                <a:t>Transition to Scale (up to $15 million)</a:t>
              </a:r>
              <a:endParaRPr/>
            </a:p>
          </p:txBody>
        </p:sp>
        <p:sp>
          <p:nvSpPr>
            <p:cNvPr id="280" name="Google Shape;280;p6"/>
            <p:cNvSpPr/>
            <p:nvPr/>
          </p:nvSpPr>
          <p:spPr>
            <a:xfrm>
              <a:off x="6678911" y="2010655"/>
              <a:ext cx="1952197" cy="4052199"/>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txBox="1"/>
            <p:nvPr/>
          </p:nvSpPr>
          <p:spPr>
            <a:xfrm>
              <a:off x="6678911" y="2010655"/>
              <a:ext cx="1952197" cy="40521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DIV</a:t>
              </a:r>
              <a:endParaRPr dirty="0"/>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GIF</a:t>
              </a:r>
              <a:endParaRPr dirty="0"/>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Philanthropy</a:t>
              </a:r>
              <a:endParaRPr dirty="0"/>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dirty="0">
                  <a:solidFill>
                    <a:schemeClr val="dk1"/>
                  </a:solidFill>
                  <a:latin typeface="Calibri"/>
                  <a:ea typeface="Calibri"/>
                  <a:cs typeface="Calibri"/>
                  <a:sym typeface="Calibri"/>
                </a:rPr>
                <a:t>UNDP</a:t>
              </a:r>
              <a:endParaRPr dirty="0"/>
            </a:p>
          </p:txBody>
        </p:sp>
        <p:sp>
          <p:nvSpPr>
            <p:cNvPr id="282" name="Google Shape;282;p6"/>
            <p:cNvSpPr/>
            <p:nvPr/>
          </p:nvSpPr>
          <p:spPr>
            <a:xfrm>
              <a:off x="8904416" y="1242869"/>
              <a:ext cx="1952197" cy="767785"/>
            </a:xfrm>
            <a:prstGeom prst="rect">
              <a:avLst/>
            </a:prstGeom>
            <a:solidFill>
              <a:srgbClr val="264559"/>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txBox="1"/>
            <p:nvPr/>
          </p:nvSpPr>
          <p:spPr>
            <a:xfrm>
              <a:off x="8904416" y="1242869"/>
              <a:ext cx="1952197" cy="767785"/>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dirty="0">
                  <a:solidFill>
                    <a:schemeClr val="lt1"/>
                  </a:solidFill>
                  <a:latin typeface="Calibri"/>
                  <a:ea typeface="Calibri"/>
                  <a:cs typeface="Calibri"/>
                  <a:sym typeface="Calibri"/>
                </a:rPr>
                <a:t>Bilateral Funders ($100 to $200 million)</a:t>
              </a:r>
              <a:endParaRPr dirty="0"/>
            </a:p>
          </p:txBody>
        </p:sp>
        <p:sp>
          <p:nvSpPr>
            <p:cNvPr id="284" name="Google Shape;284;p6"/>
            <p:cNvSpPr/>
            <p:nvPr/>
          </p:nvSpPr>
          <p:spPr>
            <a:xfrm>
              <a:off x="8904416" y="2010655"/>
              <a:ext cx="1952197" cy="4052199"/>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txBox="1"/>
            <p:nvPr/>
          </p:nvSpPr>
          <p:spPr>
            <a:xfrm>
              <a:off x="8904416" y="2010655"/>
              <a:ext cx="1952197" cy="40521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USAID</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UKAID</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Australian Aid</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Unilever</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McArthur Foundation</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GIZ</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SIDA</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AFD</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JICA</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Global Affairs Canada</a:t>
              </a:r>
              <a:endParaRPr sz="2000" b="0" i="0" u="none" strike="noStrike" cap="none">
                <a:solidFill>
                  <a:schemeClr val="dk1"/>
                </a:solidFill>
                <a:latin typeface="Calibri"/>
                <a:ea typeface="Calibri"/>
                <a:cs typeface="Calibri"/>
                <a:sym typeface="Calibri"/>
              </a:endParaRPr>
            </a:p>
          </p:txBody>
        </p:sp>
        <p:sp>
          <p:nvSpPr>
            <p:cNvPr id="286" name="Google Shape;286;p6"/>
            <p:cNvSpPr/>
            <p:nvPr/>
          </p:nvSpPr>
          <p:spPr>
            <a:xfrm>
              <a:off x="11129921" y="1242869"/>
              <a:ext cx="1952197" cy="767785"/>
            </a:xfrm>
            <a:prstGeom prst="rect">
              <a:avLst/>
            </a:prstGeom>
            <a:solidFill>
              <a:srgbClr val="264559"/>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txBox="1"/>
            <p:nvPr/>
          </p:nvSpPr>
          <p:spPr>
            <a:xfrm>
              <a:off x="11129921" y="1242869"/>
              <a:ext cx="1952197" cy="767785"/>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dirty="0">
                  <a:solidFill>
                    <a:schemeClr val="lt1"/>
                  </a:solidFill>
                  <a:latin typeface="Calibri"/>
                  <a:ea typeface="Calibri"/>
                  <a:cs typeface="Calibri"/>
                  <a:sym typeface="Calibri"/>
                </a:rPr>
                <a:t>Vertical funds ($100 to $200 million)</a:t>
              </a:r>
              <a:endParaRPr dirty="0"/>
            </a:p>
          </p:txBody>
        </p:sp>
        <p:sp>
          <p:nvSpPr>
            <p:cNvPr id="288" name="Google Shape;288;p6"/>
            <p:cNvSpPr/>
            <p:nvPr/>
          </p:nvSpPr>
          <p:spPr>
            <a:xfrm>
              <a:off x="11129921" y="2010655"/>
              <a:ext cx="1952197" cy="4052199"/>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txBox="1"/>
            <p:nvPr/>
          </p:nvSpPr>
          <p:spPr>
            <a:xfrm>
              <a:off x="11129921" y="2010655"/>
              <a:ext cx="1952197" cy="40521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IFAD</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WFP</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Global Financing Facility</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Global Fund</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GCF (Green Climate Fund)</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GEF (Global Environment Facility)</a:t>
              </a:r>
              <a:endParaRPr sz="2000" b="0" i="0" u="none" strike="noStrike" cap="none">
                <a:solidFill>
                  <a:schemeClr val="dk1"/>
                </a:solidFill>
                <a:latin typeface="Calibri"/>
                <a:ea typeface="Calibri"/>
                <a:cs typeface="Calibri"/>
                <a:sym typeface="Calibri"/>
              </a:endParaRPr>
            </a:p>
          </p:txBody>
        </p:sp>
        <p:sp>
          <p:nvSpPr>
            <p:cNvPr id="290" name="Google Shape;290;p6"/>
            <p:cNvSpPr/>
            <p:nvPr/>
          </p:nvSpPr>
          <p:spPr>
            <a:xfrm>
              <a:off x="13355425" y="1242869"/>
              <a:ext cx="1952197" cy="767785"/>
            </a:xfrm>
            <a:prstGeom prst="rect">
              <a:avLst/>
            </a:prstGeom>
            <a:solidFill>
              <a:srgbClr val="264559"/>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txBox="1"/>
            <p:nvPr/>
          </p:nvSpPr>
          <p:spPr>
            <a:xfrm>
              <a:off x="13355425" y="1242869"/>
              <a:ext cx="1952197" cy="767785"/>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dirty="0">
                  <a:solidFill>
                    <a:schemeClr val="lt1"/>
                  </a:solidFill>
                  <a:latin typeface="Calibri"/>
                  <a:ea typeface="Calibri"/>
                  <a:cs typeface="Calibri"/>
                  <a:sym typeface="Calibri"/>
                </a:rPr>
                <a:t>Multilateral DFIs, foundations ($100 to $200 million)</a:t>
              </a:r>
              <a:endParaRPr dirty="0"/>
            </a:p>
          </p:txBody>
        </p:sp>
        <p:sp>
          <p:nvSpPr>
            <p:cNvPr id="292" name="Google Shape;292;p6"/>
            <p:cNvSpPr/>
            <p:nvPr/>
          </p:nvSpPr>
          <p:spPr>
            <a:xfrm>
              <a:off x="13355425" y="2010655"/>
              <a:ext cx="1952197" cy="4052199"/>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txBox="1"/>
            <p:nvPr/>
          </p:nvSpPr>
          <p:spPr>
            <a:xfrm>
              <a:off x="13355425" y="2010655"/>
              <a:ext cx="1952197" cy="4052199"/>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MULTILATERALS </a:t>
              </a:r>
              <a:r>
                <a:rPr lang="en-US" sz="1800" b="1" dirty="0">
                  <a:solidFill>
                    <a:schemeClr val="dk1"/>
                  </a:solidFill>
                  <a:latin typeface="Calibri"/>
                  <a:ea typeface="Calibri"/>
                  <a:cs typeface="Calibri"/>
                  <a:sym typeface="Calibri"/>
                </a:rPr>
                <a:t>DFIs</a:t>
              </a:r>
              <a:endParaRPr sz="1800" b="1"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IFC</a:t>
              </a:r>
              <a:endParaRPr dirty="0"/>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IDB Invest</a:t>
              </a:r>
              <a:endParaRPr dirty="0"/>
            </a:p>
            <a:p>
              <a:pPr marL="171450" marR="0" lvl="1" indent="-57150" algn="l" rtl="0">
                <a:lnSpc>
                  <a:spcPct val="90000"/>
                </a:lnSpc>
                <a:spcBef>
                  <a:spcPts val="27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FOUNDATIONS</a:t>
              </a:r>
              <a:endParaRPr sz="1800" b="1"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Bezos Earth Fund</a:t>
              </a:r>
              <a:endParaRPr dirty="0"/>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BMGF</a:t>
              </a:r>
              <a:endParaRPr sz="1800" b="0" i="0" u="none" strike="noStrike" cap="none" dirty="0">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Rockefeller Foundation</a:t>
              </a:r>
              <a:endParaRPr sz="1800" b="0" i="0" u="none" strike="noStrike" cap="none" dirty="0">
                <a:solidFill>
                  <a:schemeClr val="dk1"/>
                </a:solidFill>
                <a:latin typeface="Calibri"/>
                <a:ea typeface="Calibri"/>
                <a:cs typeface="Calibri"/>
                <a:sym typeface="Calibri"/>
              </a:endParaRPr>
            </a:p>
          </p:txBody>
        </p:sp>
        <p:sp>
          <p:nvSpPr>
            <p:cNvPr id="294" name="Google Shape;294;p6"/>
            <p:cNvSpPr/>
            <p:nvPr/>
          </p:nvSpPr>
          <p:spPr>
            <a:xfrm>
              <a:off x="15580930" y="1242869"/>
              <a:ext cx="1952197" cy="767785"/>
            </a:xfrm>
            <a:prstGeom prst="rect">
              <a:avLst/>
            </a:prstGeom>
            <a:solidFill>
              <a:srgbClr val="264559"/>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txBox="1"/>
            <p:nvPr/>
          </p:nvSpPr>
          <p:spPr>
            <a:xfrm>
              <a:off x="15580930" y="1242869"/>
              <a:ext cx="1952197" cy="767785"/>
            </a:xfrm>
            <a:prstGeom prst="rect">
              <a:avLst/>
            </a:prstGeom>
            <a:noFill/>
            <a:ln>
              <a:noFill/>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1" dirty="0">
                  <a:solidFill>
                    <a:schemeClr val="lt1"/>
                  </a:solidFill>
                  <a:latin typeface="Calibri"/>
                  <a:ea typeface="Calibri"/>
                  <a:cs typeface="Calibri"/>
                  <a:sym typeface="Calibri"/>
                </a:rPr>
                <a:t>Scaling through government – Multilateral Development Banks (More than $250 million)</a:t>
              </a:r>
              <a:endParaRPr dirty="0"/>
            </a:p>
          </p:txBody>
        </p:sp>
        <p:sp>
          <p:nvSpPr>
            <p:cNvPr id="296" name="Google Shape;296;p6"/>
            <p:cNvSpPr/>
            <p:nvPr/>
          </p:nvSpPr>
          <p:spPr>
            <a:xfrm>
              <a:off x="15580930" y="2010655"/>
              <a:ext cx="1952197" cy="4052199"/>
            </a:xfrm>
            <a:prstGeom prst="rect">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txBox="1"/>
            <p:nvPr/>
          </p:nvSpPr>
          <p:spPr>
            <a:xfrm>
              <a:off x="15580930" y="2010655"/>
              <a:ext cx="1952197" cy="4052199"/>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World Bank</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IADB</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AfDB</a:t>
              </a:r>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AsDB</a:t>
              </a:r>
              <a:endParaRPr sz="2000" b="0" i="0" u="none" strike="noStrike" cap="none">
                <a:solidFill>
                  <a:schemeClr val="dk1"/>
                </a:solidFill>
                <a:latin typeface="Calibri"/>
                <a:ea typeface="Calibri"/>
                <a:cs typeface="Calibri"/>
                <a:sym typeface="Calibri"/>
              </a:endParaRPr>
            </a:p>
          </p:txBody>
        </p:sp>
      </p:grpSp>
      <p:sp>
        <p:nvSpPr>
          <p:cNvPr id="298" name="Google Shape;298;p6"/>
          <p:cNvSpPr/>
          <p:nvPr/>
        </p:nvSpPr>
        <p:spPr>
          <a:xfrm>
            <a:off x="2986399" y="7407685"/>
            <a:ext cx="5776601" cy="236109"/>
          </a:xfrm>
          <a:prstGeom prst="leftRightArrow">
            <a:avLst>
              <a:gd name="adj1" fmla="val 50000"/>
              <a:gd name="adj2" fmla="val 50000"/>
            </a:avLst>
          </a:prstGeom>
          <a:solidFill>
            <a:srgbClr val="264559"/>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9" name="Google Shape;299;p6"/>
          <p:cNvSpPr/>
          <p:nvPr/>
        </p:nvSpPr>
        <p:spPr>
          <a:xfrm>
            <a:off x="4114800" y="7667456"/>
            <a:ext cx="3975906" cy="203598"/>
          </a:xfrm>
          <a:prstGeom prst="rect">
            <a:avLst/>
          </a:prstGeom>
          <a:solidFill>
            <a:srgbClr val="264559"/>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Evidence grants (Up to $1.5 million)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EFC"/>
        </a:solidFill>
        <a:effectLst/>
      </p:bgPr>
    </p:bg>
    <p:spTree>
      <p:nvGrpSpPr>
        <p:cNvPr id="1" name="Shape 305"/>
        <p:cNvGrpSpPr/>
        <p:nvPr/>
      </p:nvGrpSpPr>
      <p:grpSpPr>
        <a:xfrm>
          <a:off x="0" y="0"/>
          <a:ext cx="0" cy="0"/>
          <a:chOff x="0" y="0"/>
          <a:chExt cx="0" cy="0"/>
        </a:xfrm>
      </p:grpSpPr>
      <p:sp>
        <p:nvSpPr>
          <p:cNvPr id="306" name="Google Shape;306;p7"/>
          <p:cNvSpPr/>
          <p:nvPr/>
        </p:nvSpPr>
        <p:spPr>
          <a:xfrm>
            <a:off x="13446816" y="0"/>
            <a:ext cx="4841184" cy="10287003"/>
          </a:xfrm>
          <a:custGeom>
            <a:avLst/>
            <a:gdLst/>
            <a:ahLst/>
            <a:cxnLst/>
            <a:rect l="l" t="t" r="r" b="b"/>
            <a:pathLst>
              <a:path w="1766077" h="3752726" extrusionOk="0">
                <a:moveTo>
                  <a:pt x="0" y="0"/>
                </a:moveTo>
                <a:lnTo>
                  <a:pt x="1766077" y="0"/>
                </a:lnTo>
                <a:lnTo>
                  <a:pt x="1766077" y="3752726"/>
                </a:lnTo>
                <a:lnTo>
                  <a:pt x="0" y="3752726"/>
                </a:lnTo>
                <a:close/>
              </a:path>
            </a:pathLst>
          </a:custGeom>
          <a:solidFill>
            <a:srgbClr val="36596F"/>
          </a:solidFill>
          <a:ln>
            <a:noFill/>
          </a:ln>
        </p:spPr>
      </p:sp>
      <p:pic>
        <p:nvPicPr>
          <p:cNvPr id="307" name="Google Shape;307;p7"/>
          <p:cNvPicPr preferRelativeResize="0"/>
          <p:nvPr/>
        </p:nvPicPr>
        <p:blipFill rotWithShape="1">
          <a:blip r:embed="rId3">
            <a:alphaModFix/>
          </a:blip>
          <a:srcRect l="30418" r="30418"/>
          <a:stretch/>
        </p:blipFill>
        <p:spPr>
          <a:xfrm>
            <a:off x="10209822" y="1922533"/>
            <a:ext cx="6473989" cy="6441935"/>
          </a:xfrm>
          <a:prstGeom prst="rect">
            <a:avLst/>
          </a:prstGeom>
          <a:noFill/>
          <a:ln>
            <a:noFill/>
          </a:ln>
        </p:spPr>
      </p:pic>
      <p:sp>
        <p:nvSpPr>
          <p:cNvPr id="308" name="Google Shape;308;p7"/>
          <p:cNvSpPr/>
          <p:nvPr/>
        </p:nvSpPr>
        <p:spPr>
          <a:xfrm>
            <a:off x="0" y="7695290"/>
            <a:ext cx="334857" cy="1563010"/>
          </a:xfrm>
          <a:custGeom>
            <a:avLst/>
            <a:gdLst/>
            <a:ahLst/>
            <a:cxnLst/>
            <a:rect l="l" t="t" r="r" b="b"/>
            <a:pathLst>
              <a:path w="505184" h="2358041" extrusionOk="0">
                <a:moveTo>
                  <a:pt x="0" y="0"/>
                </a:moveTo>
                <a:lnTo>
                  <a:pt x="505184" y="0"/>
                </a:lnTo>
                <a:lnTo>
                  <a:pt x="505184" y="2358041"/>
                </a:lnTo>
                <a:lnTo>
                  <a:pt x="0" y="2358041"/>
                </a:lnTo>
                <a:close/>
              </a:path>
            </a:pathLst>
          </a:custGeom>
          <a:solidFill>
            <a:srgbClr val="BAC88D"/>
          </a:solidFill>
          <a:ln>
            <a:noFill/>
          </a:ln>
        </p:spPr>
      </p:sp>
      <p:sp>
        <p:nvSpPr>
          <p:cNvPr id="309" name="Google Shape;309;p7"/>
          <p:cNvSpPr txBox="1"/>
          <p:nvPr/>
        </p:nvSpPr>
        <p:spPr>
          <a:xfrm>
            <a:off x="1521566" y="2382423"/>
            <a:ext cx="8208400" cy="105092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6500" b="1">
                <a:solidFill>
                  <a:srgbClr val="264559"/>
                </a:solidFill>
                <a:latin typeface="Montserrat ExtraBold"/>
                <a:ea typeface="Montserrat ExtraBold"/>
                <a:cs typeface="Montserrat ExtraBold"/>
                <a:sym typeface="Montserrat ExtraBold"/>
              </a:rPr>
              <a:t>ALVARO HENZLER</a:t>
            </a:r>
            <a:endParaRPr/>
          </a:p>
        </p:txBody>
      </p:sp>
      <p:sp>
        <p:nvSpPr>
          <p:cNvPr id="310" name="Google Shape;310;p7"/>
          <p:cNvSpPr txBox="1"/>
          <p:nvPr/>
        </p:nvSpPr>
        <p:spPr>
          <a:xfrm>
            <a:off x="1521566" y="5565900"/>
            <a:ext cx="7002600" cy="3692400"/>
          </a:xfrm>
          <a:prstGeom prst="rect">
            <a:avLst/>
          </a:prstGeom>
          <a:noFill/>
          <a:ln>
            <a:noFill/>
          </a:ln>
        </p:spPr>
        <p:txBody>
          <a:bodyPr spcFirstLastPara="1" wrap="square" lIns="0" tIns="0" rIns="0" bIns="0" anchor="t" anchorCtr="0">
            <a:spAutoFit/>
          </a:bodyPr>
          <a:lstStyle/>
          <a:p>
            <a:pPr marL="0" marR="0" lvl="0" indent="0" algn="just" rtl="0">
              <a:lnSpc>
                <a:spcPct val="140025"/>
              </a:lnSpc>
              <a:spcBef>
                <a:spcPts val="0"/>
              </a:spcBef>
              <a:spcAft>
                <a:spcPts val="0"/>
              </a:spcAft>
              <a:buNone/>
            </a:pPr>
            <a:r>
              <a:rPr lang="en-US" sz="1599">
                <a:solidFill>
                  <a:srgbClr val="264559"/>
                </a:solidFill>
                <a:latin typeface="Montserrat"/>
                <a:ea typeface="Montserrat"/>
                <a:cs typeface="Montserrat"/>
                <a:sym typeface="Montserrat"/>
              </a:rPr>
              <a:t>Orchestrator of social change in Latin America.  He serves as co-founder and President of Mosaico Social Lab and co-founder and former CEO of EnseñaPerú (Teach For America partner in Peru). Previously, he was economic advisor to the Ambassador of Peru in the US and Executive director of Intercorp Leadership Center. Has a MPA at Harvard Kennedy School, Leadership studies at Georgetown University and received his bachelor’s degree in economics from Universidad del Pacífico. Fulbright, Ford Foundation and Fundación Carolina fellow. He was Research Fellow at Ash Center at Harvard University. Board member at Transparencia, PerúTeQuiero, Ruralia, CARE Peru, EnseñaPeru and Coalición Ciudadana.</a:t>
            </a:r>
            <a:endParaRPr/>
          </a:p>
        </p:txBody>
      </p:sp>
      <p:sp>
        <p:nvSpPr>
          <p:cNvPr id="311" name="Google Shape;311;p7"/>
          <p:cNvSpPr txBox="1"/>
          <p:nvPr/>
        </p:nvSpPr>
        <p:spPr>
          <a:xfrm>
            <a:off x="1521566" y="4457483"/>
            <a:ext cx="7002654" cy="402364"/>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394" b="1">
                <a:solidFill>
                  <a:srgbClr val="99A766"/>
                </a:solidFill>
                <a:latin typeface="Montserrat"/>
                <a:ea typeface="Montserrat"/>
                <a:cs typeface="Montserrat"/>
                <a:sym typeface="Montserrat"/>
              </a:rPr>
              <a:t>Co-Founder and President</a:t>
            </a:r>
            <a:endParaRPr/>
          </a:p>
        </p:txBody>
      </p:sp>
      <p:sp>
        <p:nvSpPr>
          <p:cNvPr id="312" name="Google Shape;312;p7"/>
          <p:cNvSpPr txBox="1"/>
          <p:nvPr/>
        </p:nvSpPr>
        <p:spPr>
          <a:xfrm>
            <a:off x="1521566" y="4940010"/>
            <a:ext cx="7002654" cy="54570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65" b="1">
                <a:solidFill>
                  <a:srgbClr val="99A766"/>
                </a:solidFill>
                <a:latin typeface="Montserrat"/>
                <a:ea typeface="Montserrat"/>
                <a:cs typeface="Montserrat"/>
                <a:sym typeface="Montserrat"/>
              </a:rPr>
              <a:t>MOSAICO LAB</a:t>
            </a:r>
            <a:endParaRPr/>
          </a:p>
        </p:txBody>
      </p:sp>
      <p:pic>
        <p:nvPicPr>
          <p:cNvPr id="313" name="Google Shape;313;p7" descr="A person with a beard and glasses&#10;&#10;Description automatically generated with low confidence"/>
          <p:cNvPicPr preferRelativeResize="0"/>
          <p:nvPr/>
        </p:nvPicPr>
        <p:blipFill rotWithShape="1">
          <a:blip r:embed="rId4">
            <a:alphaModFix/>
          </a:blip>
          <a:srcRect r="3522"/>
          <a:stretch/>
        </p:blipFill>
        <p:spPr>
          <a:xfrm>
            <a:off x="10209822" y="1790700"/>
            <a:ext cx="6556612" cy="65973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EFC"/>
        </a:solidFill>
        <a:effectLst/>
      </p:bgPr>
    </p:bg>
    <p:spTree>
      <p:nvGrpSpPr>
        <p:cNvPr id="1" name="Shape 317"/>
        <p:cNvGrpSpPr/>
        <p:nvPr/>
      </p:nvGrpSpPr>
      <p:grpSpPr>
        <a:xfrm>
          <a:off x="0" y="0"/>
          <a:ext cx="0" cy="0"/>
          <a:chOff x="0" y="0"/>
          <a:chExt cx="0" cy="0"/>
        </a:xfrm>
      </p:grpSpPr>
      <p:sp>
        <p:nvSpPr>
          <p:cNvPr id="318" name="Google Shape;318;p8"/>
          <p:cNvSpPr/>
          <p:nvPr/>
        </p:nvSpPr>
        <p:spPr>
          <a:xfrm>
            <a:off x="13446816" y="0"/>
            <a:ext cx="4841184" cy="10287003"/>
          </a:xfrm>
          <a:custGeom>
            <a:avLst/>
            <a:gdLst/>
            <a:ahLst/>
            <a:cxnLst/>
            <a:rect l="l" t="t" r="r" b="b"/>
            <a:pathLst>
              <a:path w="1766077" h="3752726" extrusionOk="0">
                <a:moveTo>
                  <a:pt x="0" y="0"/>
                </a:moveTo>
                <a:lnTo>
                  <a:pt x="1766077" y="0"/>
                </a:lnTo>
                <a:lnTo>
                  <a:pt x="1766077" y="3752726"/>
                </a:lnTo>
                <a:lnTo>
                  <a:pt x="0" y="3752726"/>
                </a:lnTo>
                <a:close/>
              </a:path>
            </a:pathLst>
          </a:custGeom>
          <a:solidFill>
            <a:srgbClr val="36596F"/>
          </a:solidFill>
          <a:ln>
            <a:noFill/>
          </a:ln>
        </p:spPr>
      </p:sp>
      <p:pic>
        <p:nvPicPr>
          <p:cNvPr id="319" name="Google Shape;319;p8"/>
          <p:cNvPicPr preferRelativeResize="0"/>
          <p:nvPr/>
        </p:nvPicPr>
        <p:blipFill rotWithShape="1">
          <a:blip r:embed="rId3">
            <a:alphaModFix/>
          </a:blip>
          <a:srcRect l="30418" r="30418"/>
          <a:stretch/>
        </p:blipFill>
        <p:spPr>
          <a:xfrm>
            <a:off x="10209822" y="1922533"/>
            <a:ext cx="6473989" cy="6441935"/>
          </a:xfrm>
          <a:prstGeom prst="rect">
            <a:avLst/>
          </a:prstGeom>
          <a:noFill/>
          <a:ln>
            <a:noFill/>
          </a:ln>
        </p:spPr>
      </p:pic>
      <p:sp>
        <p:nvSpPr>
          <p:cNvPr id="320" name="Google Shape;320;p8"/>
          <p:cNvSpPr/>
          <p:nvPr/>
        </p:nvSpPr>
        <p:spPr>
          <a:xfrm>
            <a:off x="0" y="7695290"/>
            <a:ext cx="334857" cy="1563010"/>
          </a:xfrm>
          <a:custGeom>
            <a:avLst/>
            <a:gdLst/>
            <a:ahLst/>
            <a:cxnLst/>
            <a:rect l="l" t="t" r="r" b="b"/>
            <a:pathLst>
              <a:path w="505184" h="2358041" extrusionOk="0">
                <a:moveTo>
                  <a:pt x="0" y="0"/>
                </a:moveTo>
                <a:lnTo>
                  <a:pt x="505184" y="0"/>
                </a:lnTo>
                <a:lnTo>
                  <a:pt x="505184" y="2358041"/>
                </a:lnTo>
                <a:lnTo>
                  <a:pt x="0" y="2358041"/>
                </a:lnTo>
                <a:close/>
              </a:path>
            </a:pathLst>
          </a:custGeom>
          <a:solidFill>
            <a:srgbClr val="BAC88D"/>
          </a:solidFill>
          <a:ln>
            <a:noFill/>
          </a:ln>
        </p:spPr>
      </p:sp>
      <p:sp>
        <p:nvSpPr>
          <p:cNvPr id="321" name="Google Shape;321;p8"/>
          <p:cNvSpPr txBox="1"/>
          <p:nvPr/>
        </p:nvSpPr>
        <p:spPr>
          <a:xfrm>
            <a:off x="1521566" y="2382423"/>
            <a:ext cx="8208400" cy="105092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6500" b="1">
                <a:solidFill>
                  <a:srgbClr val="264559"/>
                </a:solidFill>
                <a:latin typeface="Montserrat ExtraBold"/>
                <a:ea typeface="Montserrat ExtraBold"/>
                <a:cs typeface="Montserrat ExtraBold"/>
                <a:sym typeface="Montserrat ExtraBold"/>
              </a:rPr>
              <a:t>ERNENEK DURAN</a:t>
            </a:r>
            <a:endParaRPr/>
          </a:p>
        </p:txBody>
      </p:sp>
      <p:sp>
        <p:nvSpPr>
          <p:cNvPr id="322" name="Google Shape;322;p8"/>
          <p:cNvSpPr txBox="1"/>
          <p:nvPr/>
        </p:nvSpPr>
        <p:spPr>
          <a:xfrm>
            <a:off x="1540625" y="5979050"/>
            <a:ext cx="7730100" cy="4037100"/>
          </a:xfrm>
          <a:prstGeom prst="rect">
            <a:avLst/>
          </a:prstGeom>
          <a:noFill/>
          <a:ln>
            <a:noFill/>
          </a:ln>
        </p:spPr>
        <p:txBody>
          <a:bodyPr spcFirstLastPara="1" wrap="square" lIns="0" tIns="0" rIns="0" bIns="0" anchor="t" anchorCtr="0">
            <a:spAutoFit/>
          </a:bodyPr>
          <a:lstStyle/>
          <a:p>
            <a:pPr marL="0" marR="0" lvl="0" indent="0" algn="just" rtl="0">
              <a:lnSpc>
                <a:spcPct val="140025"/>
              </a:lnSpc>
              <a:spcBef>
                <a:spcPts val="0"/>
              </a:spcBef>
              <a:spcAft>
                <a:spcPts val="0"/>
              </a:spcAft>
              <a:buNone/>
            </a:pPr>
            <a:r>
              <a:rPr lang="en-US" sz="1599">
                <a:solidFill>
                  <a:srgbClr val="264559"/>
                </a:solidFill>
                <a:latin typeface="Montserrat"/>
                <a:ea typeface="Montserrat"/>
                <a:cs typeface="Montserrat"/>
                <a:sym typeface="Montserrat"/>
              </a:rPr>
              <a:t>As Director of Programs at One Drop since 2016, Ernenek leads the Lazos de Agua regional initiative in Latin America. In his role, he is responsible for overseeing the implementation of One Drop’s portfolio of projects in Latin America, which includes building complex multi-stakeholder alliances, leading the design and operational execution of projects and managing a multi-disciplinary team of professionals. Before his current role, Ernenek occupied two other positions at One Drop, namely Project Development Manager and Project Manager for India. Prior to joining the Foundation, Ernenek worked with Oxfam-Quebec. Ernenek holds an MBA in Corporate Social Responsibility from Laval University, a master’s in Management and Information Technology from the Instituto Tecnológico Autónomo de México and an engineer degree in Computer Systems.</a:t>
            </a:r>
            <a:endParaRPr/>
          </a:p>
        </p:txBody>
      </p:sp>
      <p:sp>
        <p:nvSpPr>
          <p:cNvPr id="323" name="Google Shape;323;p8"/>
          <p:cNvSpPr txBox="1"/>
          <p:nvPr/>
        </p:nvSpPr>
        <p:spPr>
          <a:xfrm>
            <a:off x="1521566" y="4000500"/>
            <a:ext cx="7002654" cy="40286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394" b="1">
                <a:solidFill>
                  <a:srgbClr val="99A766"/>
                </a:solidFill>
                <a:latin typeface="Montserrat"/>
                <a:ea typeface="Montserrat"/>
                <a:cs typeface="Montserrat"/>
                <a:sym typeface="Montserrat"/>
              </a:rPr>
              <a:t>Senior Director of Programs, Latin America</a:t>
            </a:r>
            <a:endParaRPr/>
          </a:p>
        </p:txBody>
      </p:sp>
      <p:sp>
        <p:nvSpPr>
          <p:cNvPr id="324" name="Google Shape;324;p8"/>
          <p:cNvSpPr txBox="1"/>
          <p:nvPr/>
        </p:nvSpPr>
        <p:spPr>
          <a:xfrm>
            <a:off x="1521566" y="4483027"/>
            <a:ext cx="7002600" cy="1206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65" b="1">
                <a:solidFill>
                  <a:srgbClr val="99A766"/>
                </a:solidFill>
                <a:latin typeface="Montserrat"/>
                <a:ea typeface="Montserrat"/>
                <a:cs typeface="Montserrat"/>
                <a:sym typeface="Montserrat"/>
              </a:rPr>
              <a:t>ONE DROP FOUNDATION (Lazos de Agua Program)</a:t>
            </a:r>
            <a:endParaRPr/>
          </a:p>
        </p:txBody>
      </p:sp>
      <p:pic>
        <p:nvPicPr>
          <p:cNvPr id="325" name="Google Shape;325;p8" descr="A picture containing person, standing, suit, posing&#10;&#10;Description automatically generated"/>
          <p:cNvPicPr preferRelativeResize="0"/>
          <p:nvPr/>
        </p:nvPicPr>
        <p:blipFill rotWithShape="1">
          <a:blip r:embed="rId4">
            <a:alphaModFix/>
          </a:blip>
          <a:srcRect/>
          <a:stretch/>
        </p:blipFill>
        <p:spPr>
          <a:xfrm>
            <a:off x="10209822" y="1790773"/>
            <a:ext cx="6556612" cy="65736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EFC"/>
        </a:solidFill>
        <a:effectLst/>
      </p:bgPr>
    </p:bg>
    <p:spTree>
      <p:nvGrpSpPr>
        <p:cNvPr id="1" name="Shape 329"/>
        <p:cNvGrpSpPr/>
        <p:nvPr/>
      </p:nvGrpSpPr>
      <p:grpSpPr>
        <a:xfrm>
          <a:off x="0" y="0"/>
          <a:ext cx="0" cy="0"/>
          <a:chOff x="0" y="0"/>
          <a:chExt cx="0" cy="0"/>
        </a:xfrm>
      </p:grpSpPr>
      <p:sp>
        <p:nvSpPr>
          <p:cNvPr id="330" name="Google Shape;330;p9"/>
          <p:cNvSpPr/>
          <p:nvPr/>
        </p:nvSpPr>
        <p:spPr>
          <a:xfrm>
            <a:off x="13446816" y="0"/>
            <a:ext cx="4841184" cy="10287003"/>
          </a:xfrm>
          <a:custGeom>
            <a:avLst/>
            <a:gdLst/>
            <a:ahLst/>
            <a:cxnLst/>
            <a:rect l="l" t="t" r="r" b="b"/>
            <a:pathLst>
              <a:path w="1766077" h="3752726" extrusionOk="0">
                <a:moveTo>
                  <a:pt x="0" y="0"/>
                </a:moveTo>
                <a:lnTo>
                  <a:pt x="1766077" y="0"/>
                </a:lnTo>
                <a:lnTo>
                  <a:pt x="1766077" y="3752726"/>
                </a:lnTo>
                <a:lnTo>
                  <a:pt x="0" y="3752726"/>
                </a:lnTo>
                <a:close/>
              </a:path>
            </a:pathLst>
          </a:custGeom>
          <a:solidFill>
            <a:srgbClr val="36596F"/>
          </a:solidFill>
          <a:ln>
            <a:noFill/>
          </a:ln>
        </p:spPr>
      </p:sp>
      <p:sp>
        <p:nvSpPr>
          <p:cNvPr id="331" name="Google Shape;331;p9"/>
          <p:cNvSpPr/>
          <p:nvPr/>
        </p:nvSpPr>
        <p:spPr>
          <a:xfrm>
            <a:off x="0" y="7695290"/>
            <a:ext cx="334857" cy="1563010"/>
          </a:xfrm>
          <a:custGeom>
            <a:avLst/>
            <a:gdLst/>
            <a:ahLst/>
            <a:cxnLst/>
            <a:rect l="l" t="t" r="r" b="b"/>
            <a:pathLst>
              <a:path w="505184" h="2358041" extrusionOk="0">
                <a:moveTo>
                  <a:pt x="0" y="0"/>
                </a:moveTo>
                <a:lnTo>
                  <a:pt x="505184" y="0"/>
                </a:lnTo>
                <a:lnTo>
                  <a:pt x="505184" y="2358041"/>
                </a:lnTo>
                <a:lnTo>
                  <a:pt x="0" y="2358041"/>
                </a:lnTo>
                <a:close/>
              </a:path>
            </a:pathLst>
          </a:custGeom>
          <a:solidFill>
            <a:srgbClr val="BAC88D"/>
          </a:solidFill>
          <a:ln>
            <a:noFill/>
          </a:ln>
        </p:spPr>
      </p:sp>
      <p:sp>
        <p:nvSpPr>
          <p:cNvPr id="332" name="Google Shape;332;p9"/>
          <p:cNvSpPr txBox="1"/>
          <p:nvPr/>
        </p:nvSpPr>
        <p:spPr>
          <a:xfrm>
            <a:off x="1521575" y="2382425"/>
            <a:ext cx="10000200" cy="10005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6500" b="1">
                <a:solidFill>
                  <a:srgbClr val="264559"/>
                </a:solidFill>
                <a:latin typeface="Montserrat ExtraBold"/>
                <a:ea typeface="Montserrat ExtraBold"/>
                <a:cs typeface="Montserrat ExtraBold"/>
                <a:sym typeface="Montserrat ExtraBold"/>
              </a:rPr>
              <a:t>MARIA ELENA NAWAR</a:t>
            </a:r>
            <a:endParaRPr/>
          </a:p>
        </p:txBody>
      </p:sp>
      <p:sp>
        <p:nvSpPr>
          <p:cNvPr id="333" name="Google Shape;333;p9"/>
          <p:cNvSpPr txBox="1"/>
          <p:nvPr/>
        </p:nvSpPr>
        <p:spPr>
          <a:xfrm>
            <a:off x="1540616" y="5979049"/>
            <a:ext cx="7002600" cy="3347700"/>
          </a:xfrm>
          <a:prstGeom prst="rect">
            <a:avLst/>
          </a:prstGeom>
          <a:noFill/>
          <a:ln>
            <a:noFill/>
          </a:ln>
        </p:spPr>
        <p:txBody>
          <a:bodyPr spcFirstLastPara="1" wrap="square" lIns="0" tIns="0" rIns="0" bIns="0" anchor="t" anchorCtr="0">
            <a:spAutoFit/>
          </a:bodyPr>
          <a:lstStyle/>
          <a:p>
            <a:pPr marL="0" marR="0" lvl="0" indent="0" algn="just" rtl="0">
              <a:lnSpc>
                <a:spcPct val="140025"/>
              </a:lnSpc>
              <a:spcBef>
                <a:spcPts val="0"/>
              </a:spcBef>
              <a:spcAft>
                <a:spcPts val="0"/>
              </a:spcAft>
              <a:buNone/>
            </a:pPr>
            <a:r>
              <a:rPr lang="en-US" sz="1599">
                <a:solidFill>
                  <a:srgbClr val="264559"/>
                </a:solidFill>
                <a:latin typeface="Montserrat"/>
                <a:ea typeface="Montserrat"/>
                <a:cs typeface="Montserrat"/>
                <a:sym typeface="Montserrat"/>
              </a:rPr>
              <a:t>Sr. Advisor in the Scalability, Knowledge, and Impact Unit of IDB Lab, the innovation arm of the Inter-American Development Bank Group. She is responsible for generating, disseminating, and applying practical knowledge in the operational cycle to enrich IDB Lab projects’ overall impact. María Elena has more than 25 years of experience designing and monitoring projects in technical and digital work force development, skills standards and certification, STEM education, youth training, labor relations and modernization, accounting and auditing, strengthening of microfinance institutions and business development services.</a:t>
            </a:r>
            <a:endParaRPr/>
          </a:p>
        </p:txBody>
      </p:sp>
      <p:sp>
        <p:nvSpPr>
          <p:cNvPr id="334" name="Google Shape;334;p9"/>
          <p:cNvSpPr txBox="1"/>
          <p:nvPr/>
        </p:nvSpPr>
        <p:spPr>
          <a:xfrm>
            <a:off x="1521566" y="4000500"/>
            <a:ext cx="7002600" cy="3684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394" b="1">
                <a:solidFill>
                  <a:srgbClr val="99A766"/>
                </a:solidFill>
                <a:latin typeface="Montserrat"/>
                <a:ea typeface="Montserrat"/>
                <a:cs typeface="Montserrat"/>
                <a:sym typeface="Montserrat"/>
              </a:rPr>
              <a:t>Senior Advisor</a:t>
            </a:r>
            <a:endParaRPr/>
          </a:p>
        </p:txBody>
      </p:sp>
      <p:sp>
        <p:nvSpPr>
          <p:cNvPr id="335" name="Google Shape;335;p9"/>
          <p:cNvSpPr txBox="1"/>
          <p:nvPr/>
        </p:nvSpPr>
        <p:spPr>
          <a:xfrm>
            <a:off x="1521566" y="4483027"/>
            <a:ext cx="7002600" cy="502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65" b="1">
                <a:solidFill>
                  <a:srgbClr val="99A766"/>
                </a:solidFill>
                <a:latin typeface="Montserrat"/>
                <a:ea typeface="Montserrat"/>
                <a:cs typeface="Montserrat"/>
                <a:sym typeface="Montserrat"/>
              </a:rPr>
              <a:t>IDB LAB</a:t>
            </a:r>
            <a:endParaRPr/>
          </a:p>
        </p:txBody>
      </p:sp>
      <p:pic>
        <p:nvPicPr>
          <p:cNvPr id="336" name="Google Shape;336;p9"/>
          <p:cNvPicPr preferRelativeResize="0"/>
          <p:nvPr/>
        </p:nvPicPr>
        <p:blipFill>
          <a:blip r:embed="rId3">
            <a:alphaModFix/>
          </a:blip>
          <a:stretch>
            <a:fillRect/>
          </a:stretch>
        </p:blipFill>
        <p:spPr>
          <a:xfrm>
            <a:off x="11887153" y="1996550"/>
            <a:ext cx="5048875" cy="65199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1086</Words>
  <Application>Microsoft Office PowerPoint</Application>
  <PresentationFormat>Custom</PresentationFormat>
  <Paragraphs>119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Arial</vt:lpstr>
      <vt:lpstr>Century Gothic</vt:lpstr>
      <vt:lpstr>Montserrat ExtraBold</vt:lpstr>
      <vt:lpstr>Montserrat</vt:lpstr>
      <vt:lpstr>Office Theme</vt:lpstr>
      <vt:lpstr>PowerPoint Presentation</vt:lpstr>
      <vt:lpstr>PowerPoint Presentation</vt:lpstr>
      <vt:lpstr>PowerPoint Presentation</vt:lpstr>
      <vt:lpstr>PowerPoint Presentation</vt:lpstr>
      <vt:lpstr>PowerPoint Presentation</vt:lpstr>
      <vt:lpstr>DONORS CONTINUUM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Fahsbender, Jossie</dc:creator>
  <cp:lastModifiedBy>Hargy, Sam</cp:lastModifiedBy>
  <cp:revision>5</cp:revision>
  <dcterms:created xsi:type="dcterms:W3CDTF">2023-01-31T00:38:42Z</dcterms:created>
  <dcterms:modified xsi:type="dcterms:W3CDTF">2023-02-07T16:12:36Z</dcterms:modified>
</cp:coreProperties>
</file>