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  <p15:guide id="3" pos="450">
          <p15:clr>
            <a:srgbClr val="9AA0A6"/>
          </p15:clr>
        </p15:guide>
        <p15:guide id="4" orient="horz" pos="892">
          <p15:clr>
            <a:srgbClr val="9AA0A6"/>
          </p15:clr>
        </p15:guide>
        <p15:guide id="5" pos="5337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32" roundtripDataSignature="AMtx7mgRXabMEEyVN4LmJHj4cH5TMeGb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9" orient="horz"/>
        <p:guide pos="2880"/>
        <p:guide pos="450"/>
        <p:guide pos="892" orient="horz"/>
        <p:guide pos="533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8ea92dffe_1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1f8ea92dffe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f8ea92dffe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1f8ea92dff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Provide TA to map and consolidate data systems to enable system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Sandbox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f8bfdf7e0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1f8bfdf7e0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Thank you for your time today and I look forward to all the ways this room will take up the challenge! 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e9f22611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e9f22611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9.jpg"/><Relationship Id="rId6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27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1E2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43800" y="1331425"/>
            <a:ext cx="88002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Harnessing the Power of IT as a Game Changer for Scaling</a:t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Verna L. Lalbeharie, Executive Director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714175" y="4704000"/>
            <a:ext cx="3876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5C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@GlobalEdTechHub edtechhub.org</a:t>
            </a:r>
            <a:endParaRPr b="0" i="0" sz="900" u="none" cap="none" strike="noStrike">
              <a:solidFill>
                <a:srgbClr val="FF5C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t/>
            </a:r>
            <a:endParaRPr b="0" i="0" sz="7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286475" cy="110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0900" y="4110250"/>
            <a:ext cx="1037300" cy="10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46573" y="4110250"/>
            <a:ext cx="1844099" cy="1037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46175" y="4294575"/>
            <a:ext cx="1084950" cy="6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/>
        </p:nvSpPr>
        <p:spPr>
          <a:xfrm>
            <a:off x="739500" y="1358050"/>
            <a:ext cx="58437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Practical Steps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Ensure that new EdTech initiatives take time to understand current evidence and education context, and align with the national education system</a:t>
            </a:r>
            <a:b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Conduct future-focused feasibility studies at the outset</a:t>
            </a:r>
            <a:b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Make all national curricula and associated learning and teaching resources open-access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9" name="Google Shape;149;p10"/>
          <p:cNvGrpSpPr/>
          <p:nvPr/>
        </p:nvGrpSpPr>
        <p:grpSpPr>
          <a:xfrm>
            <a:off x="217274" y="-8685"/>
            <a:ext cx="1287773" cy="1393800"/>
            <a:chOff x="293474" y="3928601"/>
            <a:chExt cx="1287773" cy="1393800"/>
          </a:xfrm>
        </p:grpSpPr>
        <p:pic>
          <p:nvPicPr>
            <p:cNvPr id="150" name="Google Shape;150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3474" y="3928601"/>
              <a:ext cx="1287773" cy="1393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10"/>
            <p:cNvSpPr txBox="1"/>
            <p:nvPr/>
          </p:nvSpPr>
          <p:spPr>
            <a:xfrm>
              <a:off x="792700" y="4348050"/>
              <a:ext cx="42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b="1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52" name="Google Shape;152;p10"/>
          <p:cNvSpPr txBox="1"/>
          <p:nvPr>
            <p:ph type="ctrTitle"/>
          </p:nvPr>
        </p:nvSpPr>
        <p:spPr>
          <a:xfrm>
            <a:off x="1483508" y="546100"/>
            <a:ext cx="61770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5200"/>
              <a:buNone/>
            </a:pPr>
            <a:r>
              <a:rPr lang="en" sz="155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Will this use of technology </a:t>
            </a:r>
            <a:r>
              <a:rPr b="1" lang="en" sz="1550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align with government</a:t>
            </a:r>
            <a:br>
              <a:rPr b="1" lang="en" sz="1550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550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Priorities</a:t>
            </a:r>
            <a:r>
              <a:rPr lang="en" sz="155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and lead to the </a:t>
            </a:r>
            <a:r>
              <a:rPr b="1" lang="en" sz="1550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strengthening of national education systems</a:t>
            </a:r>
            <a:r>
              <a:rPr lang="en" sz="155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550">
              <a:solidFill>
                <a:srgbClr val="1F1E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g1f8ea92dffe_1_57"/>
          <p:cNvGrpSpPr/>
          <p:nvPr/>
        </p:nvGrpSpPr>
        <p:grpSpPr>
          <a:xfrm>
            <a:off x="4293005" y="1562056"/>
            <a:ext cx="4719000" cy="3499200"/>
            <a:chOff x="667675" y="1032825"/>
            <a:chExt cx="4719000" cy="3499200"/>
          </a:xfrm>
        </p:grpSpPr>
        <p:pic>
          <p:nvPicPr>
            <p:cNvPr id="158" name="Google Shape;158;g1f8ea92dffe_1_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4175" y="2777925"/>
              <a:ext cx="2320900" cy="1740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g1f8ea92dffe_1_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35075" y="1037250"/>
              <a:ext cx="2323785" cy="174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g1f8ea92dffe_1_5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4175" y="1037250"/>
              <a:ext cx="2320900" cy="174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g1f8ea92dffe_1_57"/>
            <p:cNvPicPr preferRelativeResize="0"/>
            <p:nvPr/>
          </p:nvPicPr>
          <p:blipFill rotWithShape="1">
            <a:blip r:embed="rId6">
              <a:alphaModFix/>
            </a:blip>
            <a:srcRect b="0" l="20559" r="10169" t="0"/>
            <a:stretch/>
          </p:blipFill>
          <p:spPr>
            <a:xfrm rot="-4">
              <a:off x="3035075" y="2777926"/>
              <a:ext cx="2320901" cy="174064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2" name="Google Shape;162;g1f8ea92dffe_1_57"/>
            <p:cNvCxnSpPr/>
            <p:nvPr/>
          </p:nvCxnSpPr>
          <p:spPr>
            <a:xfrm>
              <a:off x="3045025" y="1032825"/>
              <a:ext cx="0" cy="3499200"/>
            </a:xfrm>
            <a:prstGeom prst="straightConnector1">
              <a:avLst/>
            </a:prstGeom>
            <a:noFill/>
            <a:ln cap="flat" cmpd="sng" w="28575">
              <a:solidFill>
                <a:srgbClr val="1F1E2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" name="Google Shape;163;g1f8ea92dffe_1_57"/>
            <p:cNvCxnSpPr/>
            <p:nvPr/>
          </p:nvCxnSpPr>
          <p:spPr>
            <a:xfrm flipH="1">
              <a:off x="667675" y="2777925"/>
              <a:ext cx="4719000" cy="9000"/>
            </a:xfrm>
            <a:prstGeom prst="straightConnector1">
              <a:avLst/>
            </a:prstGeom>
            <a:noFill/>
            <a:ln cap="flat" cmpd="sng" w="28575">
              <a:solidFill>
                <a:srgbClr val="1F1E2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64" name="Google Shape;164;g1f8ea92dffe_1_57"/>
          <p:cNvSpPr txBox="1"/>
          <p:nvPr>
            <p:ph type="ctrTitle"/>
          </p:nvPr>
        </p:nvSpPr>
        <p:spPr>
          <a:xfrm>
            <a:off x="103693" y="314965"/>
            <a:ext cx="82086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100">
                <a:solidFill>
                  <a:srgbClr val="FF5C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</a:t>
            </a:r>
            <a:r>
              <a:rPr lang="en" sz="2100">
                <a:solidFill>
                  <a:srgbClr val="FF5C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xample: Teacher Professional Development in Tanzania</a:t>
            </a:r>
            <a:endParaRPr sz="21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14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1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Tanzania we are supporting the Tanzania Institute of Education (TIE) use technology to reach their teacher professional development improvement ambitions.</a:t>
            </a:r>
            <a:endParaRPr sz="1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g1f8ea92dffe_1_57"/>
          <p:cNvSpPr txBox="1"/>
          <p:nvPr/>
        </p:nvSpPr>
        <p:spPr>
          <a:xfrm>
            <a:off x="103695" y="1562056"/>
            <a:ext cx="4064100" cy="3485700"/>
          </a:xfrm>
          <a:prstGeom prst="rect">
            <a:avLst/>
          </a:prstGeom>
          <a:solidFill>
            <a:srgbClr val="1F1E2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5C00"/>
              </a:buClr>
              <a:buSzPts val="1200"/>
              <a:buFont typeface="Montserrat"/>
              <a:buChar char="●"/>
            </a:pPr>
            <a:r>
              <a:rPr b="0" i="0" lang="en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Tanzania Institute of Education (TIE) is planning a new, tech-enabled and school-based national teacher continuous professional development programme</a:t>
            </a:r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5C00"/>
              </a:buClr>
              <a:buSzPts val="1200"/>
              <a:buFont typeface="Montserrat"/>
              <a:buChar char="●"/>
            </a:pPr>
            <a:r>
              <a:rPr b="0" i="0" lang="en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EdTech Hub has been providing </a:t>
            </a:r>
            <a:r>
              <a:rPr b="1" i="0" lang="en" sz="1050" u="none" cap="none" strike="noStrike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TA</a:t>
            </a:r>
            <a:r>
              <a:rPr b="0" i="0" lang="en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to help bring evidence to the design of the TCPD model</a:t>
            </a:r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5C00"/>
              </a:buClr>
              <a:buSzPts val="1200"/>
              <a:buFont typeface="Montserrat"/>
              <a:buChar char="●"/>
            </a:pPr>
            <a:r>
              <a:rPr b="0" i="0" lang="en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 are also supporting a </a:t>
            </a:r>
            <a:r>
              <a:rPr b="1" i="0" lang="en" sz="1050" u="none" cap="none" strike="noStrike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Sandbox</a:t>
            </a:r>
            <a:r>
              <a:rPr b="0" i="0" lang="en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to test assumptions about the design and usability of the learning management system (LMS). </a:t>
            </a:r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5C00"/>
              </a:buClr>
              <a:buSzPts val="1200"/>
              <a:buFont typeface="Montserrat"/>
              <a:buChar char="●"/>
            </a:pPr>
            <a:r>
              <a:rPr b="0" i="0" lang="en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Hub has also initiated a </a:t>
            </a:r>
            <a:r>
              <a:rPr b="1" i="0" lang="en" sz="1050" u="none" cap="none" strike="noStrike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large research study,</a:t>
            </a:r>
            <a:r>
              <a:rPr b="0" i="0" lang="en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which will last 3 years to assess the impact of the TIE TCPD model on learning outcomes. The study uses mixed methods including </a:t>
            </a:r>
            <a:r>
              <a:rPr lang="en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DiD</a:t>
            </a:r>
            <a:r>
              <a:rPr b="0" i="0" lang="en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and qualitative research to compare intervention arms.</a:t>
            </a:r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f8ea92dffe_1_0"/>
          <p:cNvSpPr txBox="1"/>
          <p:nvPr>
            <p:ph type="ctrTitle"/>
          </p:nvPr>
        </p:nvSpPr>
        <p:spPr>
          <a:xfrm>
            <a:off x="103700" y="253600"/>
            <a:ext cx="82086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100">
                <a:solidFill>
                  <a:srgbClr val="FF5C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Example</a:t>
            </a:r>
            <a:r>
              <a:rPr lang="en" sz="2100">
                <a:solidFill>
                  <a:srgbClr val="FF5C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 Data Driven Decision Making in Sierra Leone</a:t>
            </a:r>
            <a:br>
              <a:rPr lang="en" sz="2100">
                <a:solidFill>
                  <a:srgbClr val="FF5C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400">
              <a:solidFill>
                <a:srgbClr val="FF5C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1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</a:t>
            </a:r>
            <a:r>
              <a:rPr lang="en" sz="1400">
                <a:latin typeface="Montserrat SemiBold"/>
                <a:ea typeface="Montserrat SemiBold"/>
                <a:cs typeface="Montserrat SemiBold"/>
                <a:sym typeface="Montserrat SemiBold"/>
              </a:rPr>
              <a:t>Sierra Leone,</a:t>
            </a:r>
            <a:r>
              <a:rPr lang="en" sz="1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" sz="1400">
                <a:latin typeface="Montserrat SemiBold"/>
                <a:ea typeface="Montserrat SemiBold"/>
                <a:cs typeface="Montserrat SemiBold"/>
                <a:sym typeface="Montserrat SemiBold"/>
              </a:rPr>
              <a:t>EdTech Hub is supporting </a:t>
            </a:r>
            <a:r>
              <a:rPr lang="en" sz="1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</a:t>
            </a:r>
            <a:r>
              <a:rPr lang="en" sz="1400">
                <a:latin typeface="Montserrat SemiBold"/>
                <a:ea typeface="Montserrat SemiBold"/>
                <a:cs typeface="Montserrat SemiBold"/>
                <a:sym typeface="Montserrat SemiBold"/>
              </a:rPr>
              <a:t>Teaching Service Commission to use technology to increase the use of data in decisions on teacher deployment</a:t>
            </a:r>
            <a:r>
              <a:rPr lang="en" sz="1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sz="1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1" name="Google Shape;171;g1f8ea92dffe_1_0"/>
          <p:cNvSpPr txBox="1"/>
          <p:nvPr/>
        </p:nvSpPr>
        <p:spPr>
          <a:xfrm>
            <a:off x="103700" y="1562050"/>
            <a:ext cx="4016400" cy="3528000"/>
          </a:xfrm>
          <a:prstGeom prst="rect">
            <a:avLst/>
          </a:prstGeom>
          <a:solidFill>
            <a:srgbClr val="1F1E2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5C00"/>
              </a:buClr>
              <a:buSzPts val="1200"/>
              <a:buFont typeface="Montserrat"/>
              <a:buChar char="●"/>
            </a:pPr>
            <a:r>
              <a:rPr b="0" i="0" lang="en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Teaching Service Commission</a:t>
            </a:r>
            <a:r>
              <a:rPr b="0" i="0" lang="en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TSC</a:t>
            </a:r>
            <a:r>
              <a:rPr b="0" i="0" lang="en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en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intends to adopt a new GIS-supported preference matching model to inform teacher allocation</a:t>
            </a:r>
            <a:r>
              <a:rPr b="0" i="0" lang="en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5C00"/>
              </a:buClr>
              <a:buSzPts val="1200"/>
              <a:buFont typeface="Montserrat"/>
              <a:buChar char="●"/>
            </a:pPr>
            <a:r>
              <a:rPr b="0" i="0" lang="en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EdTech Hub </a:t>
            </a:r>
            <a:r>
              <a:rPr lang="en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will run a </a:t>
            </a:r>
            <a:r>
              <a:rPr b="0" i="0" lang="en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050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Sandbox </a:t>
            </a:r>
            <a:r>
              <a:rPr lang="en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assess the usability and accessibility of Sierra Leone’s first digital recruitment portal</a:t>
            </a:r>
            <a:endParaRPr b="1" sz="1050">
              <a:solidFill>
                <a:srgbClr val="FF5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5C00"/>
              </a:buClr>
              <a:buSzPts val="1200"/>
              <a:buFont typeface="Montserrat"/>
              <a:buChar char="●"/>
            </a:pPr>
            <a:r>
              <a:rPr lang="en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 are providing </a:t>
            </a:r>
            <a:r>
              <a:rPr b="1" lang="en" sz="1050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TA </a:t>
            </a:r>
            <a:r>
              <a:rPr lang="en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integrate the government’s education and financial information systems to enable data-driven recruitment decisions</a:t>
            </a:r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5C00"/>
              </a:buClr>
              <a:buSzPts val="1200"/>
              <a:buFont typeface="Montserrat"/>
              <a:buChar char="●"/>
            </a:pPr>
            <a:r>
              <a:rPr lang="en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 the same time, the Hub recently launched an </a:t>
            </a:r>
            <a:r>
              <a:rPr b="1" lang="en" sz="1050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at-scale research study </a:t>
            </a:r>
            <a:r>
              <a:rPr lang="en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evaluate the impact of the GIS-supported preference matching model on teacher retention and attendance. Here, we will conduct a systemic mixed-methods study that includes an RCT.</a:t>
            </a:r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2" name="Google Shape;172;g1f8ea92dffe_1_0"/>
          <p:cNvGrpSpPr/>
          <p:nvPr/>
        </p:nvGrpSpPr>
        <p:grpSpPr>
          <a:xfrm>
            <a:off x="4293005" y="1561987"/>
            <a:ext cx="4719005" cy="3485559"/>
            <a:chOff x="4293000" y="1562050"/>
            <a:chExt cx="4719005" cy="3499206"/>
          </a:xfrm>
        </p:grpSpPr>
        <p:pic>
          <p:nvPicPr>
            <p:cNvPr id="173" name="Google Shape;173;g1f8ea92dffe_1_0"/>
            <p:cNvPicPr preferRelativeResize="0"/>
            <p:nvPr/>
          </p:nvPicPr>
          <p:blipFill rotWithShape="1">
            <a:blip r:embed="rId3">
              <a:alphaModFix/>
            </a:blip>
            <a:srcRect b="1999" l="0" r="1970" t="0"/>
            <a:stretch/>
          </p:blipFill>
          <p:spPr>
            <a:xfrm>
              <a:off x="6680300" y="3322525"/>
              <a:ext cx="2331699" cy="1738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g1f8ea92dffe_1_0"/>
            <p:cNvPicPr preferRelativeResize="0"/>
            <p:nvPr/>
          </p:nvPicPr>
          <p:blipFill rotWithShape="1">
            <a:blip r:embed="rId4">
              <a:alphaModFix/>
            </a:blip>
            <a:srcRect b="0" l="0" r="1960" t="1999"/>
            <a:stretch/>
          </p:blipFill>
          <p:spPr>
            <a:xfrm>
              <a:off x="6680300" y="1562050"/>
              <a:ext cx="2331699" cy="1760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g1f8ea92dffe_1_0"/>
            <p:cNvPicPr preferRelativeResize="0"/>
            <p:nvPr/>
          </p:nvPicPr>
          <p:blipFill rotWithShape="1">
            <a:blip r:embed="rId5">
              <a:alphaModFix/>
            </a:blip>
            <a:srcRect b="1999" l="467" r="0" t="0"/>
            <a:stretch/>
          </p:blipFill>
          <p:spPr>
            <a:xfrm>
              <a:off x="4293000" y="3300775"/>
              <a:ext cx="2367401" cy="1760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g1f8ea92dffe_1_0"/>
            <p:cNvPicPr preferRelativeResize="0"/>
            <p:nvPr/>
          </p:nvPicPr>
          <p:blipFill rotWithShape="1">
            <a:blip r:embed="rId6">
              <a:alphaModFix/>
            </a:blip>
            <a:srcRect b="0" l="467" r="0" t="0"/>
            <a:stretch/>
          </p:blipFill>
          <p:spPr>
            <a:xfrm>
              <a:off x="4293000" y="1562050"/>
              <a:ext cx="2367401" cy="17604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7" name="Google Shape;177;g1f8ea92dffe_1_0"/>
            <p:cNvCxnSpPr/>
            <p:nvPr/>
          </p:nvCxnSpPr>
          <p:spPr>
            <a:xfrm>
              <a:off x="6670355" y="1562056"/>
              <a:ext cx="0" cy="3499200"/>
            </a:xfrm>
            <a:prstGeom prst="straightConnector1">
              <a:avLst/>
            </a:prstGeom>
            <a:noFill/>
            <a:ln cap="flat" cmpd="sng" w="28575">
              <a:solidFill>
                <a:srgbClr val="1F1E2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8" name="Google Shape;178;g1f8ea92dffe_1_0"/>
            <p:cNvCxnSpPr/>
            <p:nvPr/>
          </p:nvCxnSpPr>
          <p:spPr>
            <a:xfrm flipH="1">
              <a:off x="4293005" y="3307156"/>
              <a:ext cx="4719000" cy="9000"/>
            </a:xfrm>
            <a:prstGeom prst="straightConnector1">
              <a:avLst/>
            </a:prstGeom>
            <a:noFill/>
            <a:ln cap="flat" cmpd="sng" w="28575">
              <a:solidFill>
                <a:srgbClr val="1F1E2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1E2C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f8bfdf7e06_2_0"/>
          <p:cNvSpPr/>
          <p:nvPr/>
        </p:nvSpPr>
        <p:spPr>
          <a:xfrm>
            <a:off x="617100" y="606000"/>
            <a:ext cx="6856500" cy="810000"/>
          </a:xfrm>
          <a:prstGeom prst="rect">
            <a:avLst/>
          </a:prstGeom>
          <a:solidFill>
            <a:srgbClr val="FF5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Risks: </a:t>
            </a:r>
            <a:r>
              <a:rPr b="1" i="0" lang="en" sz="2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Reasons why EdTech Doesn’t Scale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f8bfdf7e06_2_0"/>
          <p:cNvSpPr txBox="1"/>
          <p:nvPr/>
        </p:nvSpPr>
        <p:spPr>
          <a:xfrm>
            <a:off x="635550" y="1658825"/>
            <a:ext cx="32331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6999"/>
              </a:lnSpc>
              <a:spcBef>
                <a:spcPts val="300"/>
              </a:spcBef>
              <a:spcAft>
                <a:spcPts val="15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There isn’t enough robust evidence </a:t>
            </a:r>
            <a:endParaRPr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g1f8bfdf7e06_2_0"/>
          <p:cNvSpPr txBox="1"/>
          <p:nvPr/>
        </p:nvSpPr>
        <p:spPr>
          <a:xfrm>
            <a:off x="635550" y="2344625"/>
            <a:ext cx="32331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6999"/>
              </a:lnSpc>
              <a:spcBef>
                <a:spcPts val="300"/>
              </a:spcBef>
              <a:spcAft>
                <a:spcPts val="15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There is a gulf between creators and users of knowledge</a:t>
            </a:r>
            <a:endParaRPr i="0" sz="1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g1f8bfdf7e06_2_0"/>
          <p:cNvSpPr txBox="1"/>
          <p:nvPr/>
        </p:nvSpPr>
        <p:spPr>
          <a:xfrm>
            <a:off x="635550" y="2954225"/>
            <a:ext cx="32331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6999"/>
              </a:lnSpc>
              <a:spcBef>
                <a:spcPts val="300"/>
              </a:spcBef>
              <a:spcAft>
                <a:spcPts val="15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Education is under-financed, meanwhile, private sector EdTech is booming  </a:t>
            </a:r>
            <a:endParaRPr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g1f8bfdf7e06_2_0"/>
          <p:cNvSpPr txBox="1"/>
          <p:nvPr/>
        </p:nvSpPr>
        <p:spPr>
          <a:xfrm>
            <a:off x="635550" y="3792425"/>
            <a:ext cx="32331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6999"/>
              </a:lnSpc>
              <a:spcBef>
                <a:spcPts val="300"/>
              </a:spcBef>
              <a:spcAft>
                <a:spcPts val="15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EdTech doesn’t reach the most marginalised</a:t>
            </a:r>
            <a:endParaRPr i="0" sz="1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g1f8bfdf7e06_2_0"/>
          <p:cNvSpPr txBox="1"/>
          <p:nvPr/>
        </p:nvSpPr>
        <p:spPr>
          <a:xfrm>
            <a:off x="4597950" y="2954225"/>
            <a:ext cx="32331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6999"/>
              </a:lnSpc>
              <a:spcBef>
                <a:spcPts val="300"/>
              </a:spcBef>
              <a:spcAft>
                <a:spcPts val="15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There is a tendency to think of the product rather than the problem</a:t>
            </a:r>
            <a:endParaRPr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g1f8bfdf7e06_2_0"/>
          <p:cNvSpPr txBox="1"/>
          <p:nvPr/>
        </p:nvSpPr>
        <p:spPr>
          <a:xfrm>
            <a:off x="4597950" y="2344625"/>
            <a:ext cx="32331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6999"/>
              </a:lnSpc>
              <a:spcBef>
                <a:spcPts val="300"/>
              </a:spcBef>
              <a:spcAft>
                <a:spcPts val="15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EdTech interventions are treated like a ‘silver bullet’</a:t>
            </a:r>
            <a:endParaRPr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g1f8bfdf7e06_2_0"/>
          <p:cNvSpPr txBox="1"/>
          <p:nvPr/>
        </p:nvSpPr>
        <p:spPr>
          <a:xfrm>
            <a:off x="4597950" y="1658825"/>
            <a:ext cx="32331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6999"/>
              </a:lnSpc>
              <a:spcBef>
                <a:spcPts val="300"/>
              </a:spcBef>
              <a:spcAft>
                <a:spcPts val="15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There’s a gap in programmes that support transition to scale</a:t>
            </a:r>
            <a:endParaRPr i="0" sz="1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g1f8bfdf7e06_2_0"/>
          <p:cNvSpPr txBox="1"/>
          <p:nvPr/>
        </p:nvSpPr>
        <p:spPr>
          <a:xfrm>
            <a:off x="4597950" y="3792425"/>
            <a:ext cx="3233100" cy="11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6999"/>
              </a:lnSpc>
              <a:spcBef>
                <a:spcPts val="300"/>
              </a:spcBef>
              <a:spcAft>
                <a:spcPts val="15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Government is</a:t>
            </a:r>
            <a:r>
              <a:rPr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often a time-pressed,</a:t>
            </a:r>
            <a:r>
              <a:rPr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uninformed customer of technology within a fragmented market</a:t>
            </a:r>
            <a:endParaRPr i="0" sz="1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175" y="1500950"/>
            <a:ext cx="3495850" cy="15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050" y="1576675"/>
            <a:ext cx="699325" cy="6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7525" y="2585375"/>
            <a:ext cx="1248823" cy="69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3"/>
          <p:cNvSpPr txBox="1"/>
          <p:nvPr/>
        </p:nvSpPr>
        <p:spPr>
          <a:xfrm flipH="1">
            <a:off x="5548775" y="1741688"/>
            <a:ext cx="349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www.linkedin.com/company/edtechhub/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13"/>
          <p:cNvSpPr txBox="1"/>
          <p:nvPr/>
        </p:nvSpPr>
        <p:spPr>
          <a:xfrm flipH="1">
            <a:off x="5548775" y="2716650"/>
            <a:ext cx="186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@GlobalEdTechHub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13"/>
          <p:cNvSpPr txBox="1"/>
          <p:nvPr/>
        </p:nvSpPr>
        <p:spPr>
          <a:xfrm flipH="1">
            <a:off x="746950" y="2820538"/>
            <a:ext cx="349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edtechhub.org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/>
          <p:nvPr>
            <p:ph type="ctrTitle"/>
          </p:nvPr>
        </p:nvSpPr>
        <p:spPr>
          <a:xfrm>
            <a:off x="159600" y="458875"/>
            <a:ext cx="5948400" cy="16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62706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EdTech Hub</a:t>
            </a:r>
            <a:r>
              <a:rPr lang="en" sz="2500">
                <a:latin typeface="Montserrat"/>
                <a:ea typeface="Montserrat"/>
                <a:cs typeface="Montserrat"/>
                <a:sym typeface="Montserrat"/>
              </a:rPr>
              <a:t> is a global</a:t>
            </a:r>
            <a:br>
              <a:rPr lang="en" sz="2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>
                <a:latin typeface="Montserrat"/>
                <a:ea typeface="Montserrat"/>
                <a:cs typeface="Montserrat"/>
                <a:sym typeface="Montserrat"/>
              </a:rPr>
              <a:t>research &amp; practice</a:t>
            </a:r>
            <a:br>
              <a:rPr lang="en" sz="2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>
                <a:latin typeface="Montserrat"/>
                <a:ea typeface="Montserrat"/>
                <a:cs typeface="Montserrat"/>
                <a:sym typeface="Montserrat"/>
              </a:rPr>
              <a:t>partner.</a:t>
            </a:r>
            <a:endParaRPr sz="2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319750" y="3130875"/>
            <a:ext cx="80367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Our goal is to </a:t>
            </a:r>
            <a:r>
              <a:rPr b="1" i="0" lang="en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empower people by giving them the evidence they need</a:t>
            </a:r>
            <a:r>
              <a:rPr b="0" i="0" lang="en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make decisions about technology in education.</a:t>
            </a:r>
            <a:endParaRPr b="0" i="0" sz="25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69311">
            <a:off x="4426205" y="664819"/>
            <a:ext cx="3954695" cy="2495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>
            <p:ph type="ctrTitle"/>
          </p:nvPr>
        </p:nvSpPr>
        <p:spPr>
          <a:xfrm>
            <a:off x="391550" y="847175"/>
            <a:ext cx="48222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latin typeface="Montserrat"/>
                <a:ea typeface="Montserrat"/>
                <a:cs typeface="Montserrat"/>
                <a:sym typeface="Montserrat"/>
              </a:rPr>
              <a:t>Technology has the potential to help solve the global learning crisis. </a:t>
            </a:r>
            <a:r>
              <a:rPr b="1" lang="en" sz="2500">
                <a:latin typeface="Montserrat"/>
                <a:ea typeface="Montserrat"/>
                <a:cs typeface="Montserrat"/>
                <a:sym typeface="Montserrat"/>
              </a:rPr>
              <a:t>But that potential is not being fully realised…</a:t>
            </a:r>
            <a:endParaRPr sz="2355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3956" y="0"/>
            <a:ext cx="3860037" cy="5143499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73" name="Google Shape;73;p2"/>
          <p:cNvSpPr txBox="1"/>
          <p:nvPr/>
        </p:nvSpPr>
        <p:spPr>
          <a:xfrm>
            <a:off x="532425" y="3264925"/>
            <a:ext cx="5786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55"/>
              <a:buFont typeface="Arial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due to </a:t>
            </a:r>
            <a:r>
              <a:rPr b="1" i="0" lang="en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gaps in evidence</a:t>
            </a:r>
            <a:endParaRPr b="1" i="0" sz="2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3205200" y="3879425"/>
            <a:ext cx="5786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gaps in</a:t>
            </a:r>
            <a:r>
              <a:rPr b="0" i="0" lang="en" sz="235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" sz="235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use of evidence</a:t>
            </a:r>
            <a:r>
              <a:rPr b="0" i="0" lang="en" sz="235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2355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e9f22611a2_0_0"/>
          <p:cNvSpPr txBox="1"/>
          <p:nvPr>
            <p:ph type="title"/>
          </p:nvPr>
        </p:nvSpPr>
        <p:spPr>
          <a:xfrm>
            <a:off x="311700" y="470200"/>
            <a:ext cx="8520600" cy="10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Game-Changer…..</a:t>
            </a:r>
            <a:endParaRPr b="1">
              <a:solidFill>
                <a:srgbClr val="FF5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g1e9f22611a2_0_0"/>
          <p:cNvSpPr txBox="1"/>
          <p:nvPr>
            <p:ph idx="1" type="body"/>
          </p:nvPr>
        </p:nvSpPr>
        <p:spPr>
          <a:xfrm>
            <a:off x="311700" y="1453975"/>
            <a:ext cx="8556600" cy="13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Building an Evidence-Driven Future for EdTech: Our</a:t>
            </a: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800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Five Question Challenge</a:t>
            </a: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the Sector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ur Challenge to the EdTech Sector:</a:t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Our Challenge to</a:t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g1e9f22611a2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g1e9f22611a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2450" y="2638950"/>
            <a:ext cx="4551901" cy="274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ctrTitle"/>
          </p:nvPr>
        </p:nvSpPr>
        <p:spPr>
          <a:xfrm>
            <a:off x="1273969" y="391173"/>
            <a:ext cx="59064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0000"/>
              <a:buNone/>
            </a:pPr>
            <a:r>
              <a:t/>
            </a:r>
            <a:endParaRPr sz="2000">
              <a:solidFill>
                <a:srgbClr val="1F1E2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ct val="341176"/>
              <a:buNone/>
            </a:pPr>
            <a:r>
              <a:rPr lang="en" sz="17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Will this use of technology lead to a </a:t>
            </a:r>
            <a:r>
              <a:rPr b="1" lang="en" sz="1700">
                <a:solidFill>
                  <a:srgbClr val="FF5C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sustained</a:t>
            </a:r>
            <a:br>
              <a:rPr b="1" lang="en" sz="1700">
                <a:solidFill>
                  <a:srgbClr val="FF5C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00">
                <a:solidFill>
                  <a:srgbClr val="FF5C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impact</a:t>
            </a:r>
            <a:r>
              <a:rPr lang="en" sz="17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on learning outcomes?</a:t>
            </a:r>
            <a:endParaRPr sz="1700">
              <a:solidFill>
                <a:srgbClr val="1F1E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8" name="Google Shape;88;p11"/>
          <p:cNvGrpSpPr/>
          <p:nvPr/>
        </p:nvGrpSpPr>
        <p:grpSpPr>
          <a:xfrm>
            <a:off x="113674" y="94560"/>
            <a:ext cx="1287773" cy="1393800"/>
            <a:chOff x="113674" y="-167449"/>
            <a:chExt cx="1287773" cy="1393800"/>
          </a:xfrm>
        </p:grpSpPr>
        <p:pic>
          <p:nvPicPr>
            <p:cNvPr id="89" name="Google Shape;89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3674" y="-167449"/>
              <a:ext cx="1287773" cy="1393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1"/>
            <p:cNvSpPr txBox="1"/>
            <p:nvPr/>
          </p:nvSpPr>
          <p:spPr>
            <a:xfrm>
              <a:off x="612900" y="252000"/>
              <a:ext cx="42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b="1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1" name="Google Shape;91;p11"/>
          <p:cNvGrpSpPr/>
          <p:nvPr/>
        </p:nvGrpSpPr>
        <p:grpSpPr>
          <a:xfrm>
            <a:off x="113674" y="1097661"/>
            <a:ext cx="1287773" cy="1393800"/>
            <a:chOff x="113674" y="835651"/>
            <a:chExt cx="1287773" cy="1393800"/>
          </a:xfrm>
        </p:grpSpPr>
        <p:pic>
          <p:nvPicPr>
            <p:cNvPr id="92" name="Google Shape;92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3674" y="835651"/>
              <a:ext cx="1287773" cy="1393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1"/>
            <p:cNvSpPr txBox="1"/>
            <p:nvPr/>
          </p:nvSpPr>
          <p:spPr>
            <a:xfrm>
              <a:off x="612900" y="1255100"/>
              <a:ext cx="42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b="1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94" name="Google Shape;94;p11"/>
          <p:cNvSpPr txBox="1"/>
          <p:nvPr>
            <p:ph type="ctrTitle"/>
          </p:nvPr>
        </p:nvSpPr>
        <p:spPr>
          <a:xfrm>
            <a:off x="1384104" y="2193899"/>
            <a:ext cx="57207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1100"/>
              </a:spcAft>
              <a:buSzPts val="5200"/>
              <a:buNone/>
            </a:pPr>
            <a:r>
              <a:rPr lang="en" sz="15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Will this use of technology be feasible to </a:t>
            </a:r>
            <a:r>
              <a:rPr b="1" lang="en" sz="1500">
                <a:solidFill>
                  <a:srgbClr val="FF5C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scale in a</a:t>
            </a:r>
            <a:br>
              <a:rPr b="1" lang="en" sz="1500">
                <a:solidFill>
                  <a:srgbClr val="FF5C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500">
                <a:solidFill>
                  <a:srgbClr val="FF5C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cost-effective manner</a:t>
            </a:r>
            <a:r>
              <a:rPr lang="en" sz="15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that is affordable for the context?</a:t>
            </a:r>
            <a:endParaRPr sz="1500">
              <a:solidFill>
                <a:srgbClr val="1F1E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5" name="Google Shape;95;p11"/>
          <p:cNvGrpSpPr/>
          <p:nvPr/>
        </p:nvGrpSpPr>
        <p:grpSpPr>
          <a:xfrm>
            <a:off x="191883" y="2016877"/>
            <a:ext cx="1287773" cy="1393800"/>
            <a:chOff x="192724" y="1836451"/>
            <a:chExt cx="1287773" cy="1393800"/>
          </a:xfrm>
        </p:grpSpPr>
        <p:pic>
          <p:nvPicPr>
            <p:cNvPr id="96" name="Google Shape;96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2724" y="1836451"/>
              <a:ext cx="1287773" cy="1393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1"/>
            <p:cNvSpPr txBox="1"/>
            <p:nvPr/>
          </p:nvSpPr>
          <p:spPr>
            <a:xfrm>
              <a:off x="691950" y="2255900"/>
              <a:ext cx="42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b="1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8" name="Google Shape;98;p11"/>
          <p:cNvGrpSpPr/>
          <p:nvPr/>
        </p:nvGrpSpPr>
        <p:grpSpPr>
          <a:xfrm>
            <a:off x="239199" y="2911152"/>
            <a:ext cx="1287773" cy="1393800"/>
            <a:chOff x="239199" y="2911151"/>
            <a:chExt cx="1287773" cy="1393800"/>
          </a:xfrm>
        </p:grpSpPr>
        <p:pic>
          <p:nvPicPr>
            <p:cNvPr id="99" name="Google Shape;99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9199" y="2911151"/>
              <a:ext cx="1287773" cy="1393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1"/>
            <p:cNvSpPr txBox="1"/>
            <p:nvPr/>
          </p:nvSpPr>
          <p:spPr>
            <a:xfrm>
              <a:off x="738425" y="3330600"/>
              <a:ext cx="42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b="1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1" name="Google Shape;101;p11"/>
          <p:cNvGrpSpPr/>
          <p:nvPr/>
        </p:nvGrpSpPr>
        <p:grpSpPr>
          <a:xfrm>
            <a:off x="293474" y="3801315"/>
            <a:ext cx="1287773" cy="1393800"/>
            <a:chOff x="293474" y="3928601"/>
            <a:chExt cx="1287773" cy="1393800"/>
          </a:xfrm>
        </p:grpSpPr>
        <p:pic>
          <p:nvPicPr>
            <p:cNvPr id="102" name="Google Shape;102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3474" y="3928601"/>
              <a:ext cx="1287773" cy="1393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11"/>
            <p:cNvSpPr txBox="1"/>
            <p:nvPr/>
          </p:nvSpPr>
          <p:spPr>
            <a:xfrm>
              <a:off x="792700" y="4348050"/>
              <a:ext cx="42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b="1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4" name="Google Shape;104;p11"/>
          <p:cNvSpPr txBox="1"/>
          <p:nvPr>
            <p:ph type="ctrTitle"/>
          </p:nvPr>
        </p:nvSpPr>
        <p:spPr>
          <a:xfrm>
            <a:off x="1479618" y="3089141"/>
            <a:ext cx="57207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1100"/>
              </a:spcAft>
              <a:buSzPts val="5200"/>
              <a:buNone/>
            </a:pPr>
            <a:r>
              <a:rPr lang="en" sz="15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Will this use of technology be effective in the </a:t>
            </a:r>
            <a:r>
              <a:rPr b="1" lang="en" sz="1500">
                <a:solidFill>
                  <a:srgbClr val="FF5C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specific implementation</a:t>
            </a:r>
            <a:r>
              <a:rPr b="1" lang="en" sz="15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context?</a:t>
            </a:r>
            <a:endParaRPr sz="1500">
              <a:solidFill>
                <a:srgbClr val="1F1E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1"/>
          <p:cNvSpPr txBox="1"/>
          <p:nvPr>
            <p:ph type="ctrTitle"/>
          </p:nvPr>
        </p:nvSpPr>
        <p:spPr>
          <a:xfrm>
            <a:off x="1483508" y="4356100"/>
            <a:ext cx="61770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5200"/>
              <a:buNone/>
            </a:pPr>
            <a:r>
              <a:rPr lang="en" sz="15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Will this use of technology </a:t>
            </a:r>
            <a:r>
              <a:rPr b="1" lang="en" sz="1500">
                <a:solidFill>
                  <a:srgbClr val="FF5C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align with government priorities</a:t>
            </a:r>
            <a:br>
              <a:rPr lang="en" sz="15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5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and lead to the </a:t>
            </a:r>
            <a:r>
              <a:rPr b="1" lang="en" sz="1500">
                <a:solidFill>
                  <a:srgbClr val="FF5C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strengthening of national education systems</a:t>
            </a:r>
            <a:r>
              <a:rPr lang="en" sz="15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500">
              <a:solidFill>
                <a:srgbClr val="1F1E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1"/>
          <p:cNvSpPr txBox="1"/>
          <p:nvPr>
            <p:ph type="ctrTitle"/>
          </p:nvPr>
        </p:nvSpPr>
        <p:spPr>
          <a:xfrm>
            <a:off x="1366796" y="1212602"/>
            <a:ext cx="57207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Will this use of technology work for the </a:t>
            </a:r>
            <a:r>
              <a:rPr b="1" lang="en" sz="1500">
                <a:solidFill>
                  <a:srgbClr val="FF5C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most marginalised</a:t>
            </a:r>
            <a:r>
              <a:rPr lang="en" sz="15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children and enhance equity?</a:t>
            </a:r>
            <a:endParaRPr sz="1500">
              <a:solidFill>
                <a:srgbClr val="1F1E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Qr code&#10;&#10;Description automatically generated" id="107" name="Google Shape;10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3197" y="-20635"/>
            <a:ext cx="2573666" cy="2573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ctrTitle"/>
          </p:nvPr>
        </p:nvSpPr>
        <p:spPr>
          <a:xfrm>
            <a:off x="1273975" y="391175"/>
            <a:ext cx="61077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0000"/>
              <a:buNone/>
            </a:pPr>
            <a:r>
              <a:t/>
            </a:r>
            <a:endParaRPr sz="2000">
              <a:solidFill>
                <a:srgbClr val="1F1E2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ct val="329337"/>
              <a:buNone/>
            </a:pPr>
            <a:r>
              <a:rPr lang="en" sz="1761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Will this use of technology lead to a </a:t>
            </a:r>
            <a:r>
              <a:rPr b="1" lang="en" sz="1761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sustained</a:t>
            </a:r>
            <a:br>
              <a:rPr b="1" lang="en" sz="1761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61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impact</a:t>
            </a:r>
            <a:r>
              <a:rPr lang="en" sz="1761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on learning outcomes?</a:t>
            </a:r>
            <a:endParaRPr sz="1761">
              <a:solidFill>
                <a:srgbClr val="1F1E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3" name="Google Shape;113;p6"/>
          <p:cNvGrpSpPr/>
          <p:nvPr/>
        </p:nvGrpSpPr>
        <p:grpSpPr>
          <a:xfrm>
            <a:off x="113674" y="94560"/>
            <a:ext cx="1287773" cy="1393800"/>
            <a:chOff x="113674" y="-167449"/>
            <a:chExt cx="1287773" cy="1393800"/>
          </a:xfrm>
        </p:grpSpPr>
        <p:pic>
          <p:nvPicPr>
            <p:cNvPr id="114" name="Google Shape;114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3674" y="-167449"/>
              <a:ext cx="1287773" cy="1393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6"/>
            <p:cNvSpPr txBox="1"/>
            <p:nvPr/>
          </p:nvSpPr>
          <p:spPr>
            <a:xfrm>
              <a:off x="612900" y="252000"/>
              <a:ext cx="42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b="1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16" name="Google Shape;116;p6"/>
          <p:cNvSpPr txBox="1"/>
          <p:nvPr/>
        </p:nvSpPr>
        <p:spPr>
          <a:xfrm>
            <a:off x="739500" y="1358050"/>
            <a:ext cx="58437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Practical Steps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Commit to measuring success based on specific medium- and long-term outcome indicators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Align as much as possible with government learning assessments and comparable global measurements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 the functionality built into the technology to enable regular and detailed tracking of learning gains 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7"/>
          <p:cNvGrpSpPr/>
          <p:nvPr/>
        </p:nvGrpSpPr>
        <p:grpSpPr>
          <a:xfrm>
            <a:off x="108949" y="131886"/>
            <a:ext cx="1287773" cy="1393800"/>
            <a:chOff x="113674" y="835651"/>
            <a:chExt cx="1287773" cy="1393800"/>
          </a:xfrm>
        </p:grpSpPr>
        <p:pic>
          <p:nvPicPr>
            <p:cNvPr id="122" name="Google Shape;122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3674" y="835651"/>
              <a:ext cx="1287773" cy="1393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7"/>
            <p:cNvSpPr txBox="1"/>
            <p:nvPr/>
          </p:nvSpPr>
          <p:spPr>
            <a:xfrm>
              <a:off x="612900" y="1255100"/>
              <a:ext cx="42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b="1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4" name="Google Shape;124;p7"/>
          <p:cNvSpPr txBox="1"/>
          <p:nvPr>
            <p:ph type="ctrTitle"/>
          </p:nvPr>
        </p:nvSpPr>
        <p:spPr>
          <a:xfrm>
            <a:off x="1362071" y="246827"/>
            <a:ext cx="57207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Will this use of technology work for the </a:t>
            </a:r>
            <a:r>
              <a:rPr b="1" lang="en" sz="1550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most marginalised</a:t>
            </a:r>
            <a:r>
              <a:rPr lang="en" sz="155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children and enhance equity?</a:t>
            </a:r>
            <a:endParaRPr sz="1550">
              <a:solidFill>
                <a:srgbClr val="1F1E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739500" y="1358050"/>
            <a:ext cx="5843700" cy="27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Practical Steps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Test the viability of an EdTech intervention with marginalised populations from the outset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54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Base EdTech interventions on the best available evidence from the wider education sector for reaching the most marginalised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549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Embed the ability to track marginalised groups effectively with disaggregated data into all interventions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/>
        </p:nvSpPr>
        <p:spPr>
          <a:xfrm>
            <a:off x="739500" y="1358050"/>
            <a:ext cx="5843700" cy="22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Practical Steps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Decide on an intervention after all suppliers have provided transparent and independently verified cost calculations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54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 calculations of national spending per child per year</a:t>
            </a:r>
            <a:endParaRPr b="0" i="0" sz="15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549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Make cost data openly available and align with the nascent minimum standards on EdTech cost-effectiveness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8"/>
          <p:cNvSpPr txBox="1"/>
          <p:nvPr>
            <p:ph type="ctrTitle"/>
          </p:nvPr>
        </p:nvSpPr>
        <p:spPr>
          <a:xfrm>
            <a:off x="1384100" y="288900"/>
            <a:ext cx="53115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1100"/>
              </a:spcAft>
              <a:buSzPts val="5200"/>
              <a:buNone/>
            </a:pPr>
            <a:r>
              <a:rPr lang="en" sz="155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Will this use of technology be feasible to </a:t>
            </a:r>
            <a:r>
              <a:rPr b="1" lang="en" sz="1550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scale in a</a:t>
            </a:r>
            <a:br>
              <a:rPr b="1" lang="en" sz="1550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550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cost-effective manner</a:t>
            </a:r>
            <a:r>
              <a:rPr lang="en" sz="155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that is affordable for the context?</a:t>
            </a:r>
            <a:endParaRPr sz="1550">
              <a:solidFill>
                <a:srgbClr val="1F1E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2" name="Google Shape;132;p8"/>
          <p:cNvGrpSpPr/>
          <p:nvPr/>
        </p:nvGrpSpPr>
        <p:grpSpPr>
          <a:xfrm>
            <a:off x="115683" y="111877"/>
            <a:ext cx="1287773" cy="1393800"/>
            <a:chOff x="192724" y="1836451"/>
            <a:chExt cx="1287773" cy="1393800"/>
          </a:xfrm>
        </p:grpSpPr>
        <p:pic>
          <p:nvPicPr>
            <p:cNvPr id="133" name="Google Shape;133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2724" y="1836451"/>
              <a:ext cx="1287773" cy="1393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8"/>
            <p:cNvSpPr txBox="1"/>
            <p:nvPr/>
          </p:nvSpPr>
          <p:spPr>
            <a:xfrm>
              <a:off x="691950" y="2255900"/>
              <a:ext cx="42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b="1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/>
        </p:nvSpPr>
        <p:spPr>
          <a:xfrm>
            <a:off x="739500" y="1358050"/>
            <a:ext cx="5843700" cy="27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Practical Steps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Base programs on a detailed understanding of the technical evidence base, plus the local evidence base, and the differences between them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54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Prioritise embedding research within implementation to learn and adapt to contextual realities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549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 explicit about which findings are generalisable and which are likely to be context-specific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0" name="Google Shape;140;p9"/>
          <p:cNvGrpSpPr/>
          <p:nvPr/>
        </p:nvGrpSpPr>
        <p:grpSpPr>
          <a:xfrm>
            <a:off x="162999" y="91752"/>
            <a:ext cx="1287773" cy="1393800"/>
            <a:chOff x="239199" y="2911151"/>
            <a:chExt cx="1287773" cy="1393800"/>
          </a:xfrm>
        </p:grpSpPr>
        <p:pic>
          <p:nvPicPr>
            <p:cNvPr id="141" name="Google Shape;141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9199" y="2911151"/>
              <a:ext cx="1287773" cy="1393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9"/>
            <p:cNvSpPr txBox="1"/>
            <p:nvPr/>
          </p:nvSpPr>
          <p:spPr>
            <a:xfrm>
              <a:off x="738425" y="3330600"/>
              <a:ext cx="42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b="1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43" name="Google Shape;143;p9"/>
          <p:cNvSpPr txBox="1"/>
          <p:nvPr>
            <p:ph type="ctrTitle"/>
          </p:nvPr>
        </p:nvSpPr>
        <p:spPr>
          <a:xfrm>
            <a:off x="1479624" y="269750"/>
            <a:ext cx="51780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1100"/>
              </a:spcAft>
              <a:buSzPts val="5200"/>
              <a:buNone/>
            </a:pPr>
            <a:r>
              <a:rPr lang="en" sz="155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Will this use of technology be effective in the </a:t>
            </a:r>
            <a:r>
              <a:rPr b="1" lang="en" sz="1550">
                <a:solidFill>
                  <a:srgbClr val="FF5C00"/>
                </a:solidFill>
                <a:latin typeface="Montserrat"/>
                <a:ea typeface="Montserrat"/>
                <a:cs typeface="Montserrat"/>
                <a:sym typeface="Montserrat"/>
              </a:rPr>
              <a:t>specific implementation</a:t>
            </a:r>
            <a:r>
              <a:rPr b="1" lang="en" sz="155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5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context?</a:t>
            </a:r>
            <a:endParaRPr sz="1550">
              <a:solidFill>
                <a:srgbClr val="1F1E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