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  <p:sldMasterId id="2147483651" r:id="rId6"/>
    <p:sldMasterId id="2147483656" r:id="rId7"/>
    <p:sldMasterId id="2147483668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y="6858000" cx="12192000"/>
  <p:notesSz cx="7010400" cy="9296400"/>
  <p:embeddedFontLst>
    <p:embeddedFont>
      <p:font typeface="Meddon"/>
      <p:regular r:id="rId22"/>
    </p:embeddedFont>
    <p:embeddedFont>
      <p:font typeface="Gill Sans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84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ivFNAyuarv/JIBbDdzK7N0FnjU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490ECA-03BE-4B0F-B5D6-69223ADE34FA}">
  <a:tblStyle styleId="{96490ECA-03BE-4B0F-B5D6-69223ADE34F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2FC"/>
          </a:solidFill>
        </a:fill>
      </a:tcStyle>
    </a:wholeTbl>
    <a:band1H>
      <a:tcTxStyle/>
      <a:tcStyle>
        <a:fill>
          <a:solidFill>
            <a:srgbClr val="CAE3F9"/>
          </a:solidFill>
        </a:fill>
      </a:tcStyle>
    </a:band1H>
    <a:band2H>
      <a:tcTxStyle/>
    </a:band2H>
    <a:band1V>
      <a:tcTxStyle/>
      <a:tcStyle>
        <a:fill>
          <a:solidFill>
            <a:srgbClr val="CAE3F9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84" orient="horz"/>
        <p:guide pos="38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font" Target="fonts/Meddon-regular.fntdata"/><Relationship Id="rId21" Type="http://schemas.openxmlformats.org/officeDocument/2006/relationships/slide" Target="slides/slide12.xml"/><Relationship Id="rId24" Type="http://schemas.openxmlformats.org/officeDocument/2006/relationships/font" Target="fonts/GillSans-bold.fntdata"/><Relationship Id="rId23" Type="http://schemas.openxmlformats.org/officeDocument/2006/relationships/font" Target="fonts/Gill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4812" y="696912"/>
            <a:ext cx="6200700" cy="348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1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0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3" name="Google Shape;263;p10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1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1:notes"/>
          <p:cNvSpPr/>
          <p:nvPr>
            <p:ph idx="2" type="sldImg"/>
          </p:nvPr>
        </p:nvSpPr>
        <p:spPr>
          <a:xfrm>
            <a:off x="404812" y="696912"/>
            <a:ext cx="6200700" cy="348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2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5" name="Google Shape;305;p12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2:notes"/>
          <p:cNvSpPr txBox="1"/>
          <p:nvPr/>
        </p:nvSpPr>
        <p:spPr>
          <a:xfrm>
            <a:off x="3970337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3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 txBox="1"/>
          <p:nvPr/>
        </p:nvSpPr>
        <p:spPr>
          <a:xfrm>
            <a:off x="3970337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 txBox="1"/>
          <p:nvPr/>
        </p:nvSpPr>
        <p:spPr>
          <a:xfrm>
            <a:off x="3970337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6:notes"/>
          <p:cNvSpPr txBox="1"/>
          <p:nvPr>
            <p:ph idx="12" type="sldNum"/>
          </p:nvPr>
        </p:nvSpPr>
        <p:spPr>
          <a:xfrm>
            <a:off x="3970337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4" name="Google Shape;234;p7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5" name="Google Shape;235;p7:notes"/>
          <p:cNvSpPr txBox="1"/>
          <p:nvPr>
            <p:ph idx="12" type="sldNum"/>
          </p:nvPr>
        </p:nvSpPr>
        <p:spPr>
          <a:xfrm>
            <a:off x="3970337" y="8831262"/>
            <a:ext cx="3038400" cy="4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p8:notes"/>
          <p:cNvSpPr/>
          <p:nvPr>
            <p:ph idx="2" type="sldImg"/>
          </p:nvPr>
        </p:nvSpPr>
        <p:spPr>
          <a:xfrm>
            <a:off x="404813" y="696913"/>
            <a:ext cx="6200775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9:notes"/>
          <p:cNvSpPr txBox="1"/>
          <p:nvPr>
            <p:ph idx="1" type="body"/>
          </p:nvPr>
        </p:nvSpPr>
        <p:spPr>
          <a:xfrm>
            <a:off x="700087" y="4416425"/>
            <a:ext cx="56103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9:notes"/>
          <p:cNvSpPr/>
          <p:nvPr>
            <p:ph idx="2" type="sldImg"/>
          </p:nvPr>
        </p:nvSpPr>
        <p:spPr>
          <a:xfrm>
            <a:off x="404812" y="696912"/>
            <a:ext cx="6200700" cy="348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/>
          <p:nvPr>
            <p:ph idx="1" type="body"/>
          </p:nvPr>
        </p:nvSpPr>
        <p:spPr>
          <a:xfrm>
            <a:off x="4271798" y="1556792"/>
            <a:ext cx="7201500" cy="2376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0084B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32"/>
              <a:buNone/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20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20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14" name="Google Shape;14;p14"/>
          <p:cNvSpPr/>
          <p:nvPr>
            <p:ph idx="2" type="body"/>
          </p:nvPr>
        </p:nvSpPr>
        <p:spPr>
          <a:xfrm>
            <a:off x="5519936" y="4653136"/>
            <a:ext cx="5954100" cy="79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72"/>
              <a:buNone/>
              <a:defRPr b="0" sz="2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15467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68"/>
              <a:buChar char="●"/>
              <a:defRPr/>
            </a:lvl3pPr>
            <a:lvl4pPr indent="-30861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60"/>
              <a:buChar char="▪"/>
              <a:defRPr/>
            </a:lvl4pPr>
            <a:lvl5pPr indent="-30861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60"/>
              <a:buChar char="▪"/>
              <a:defRPr/>
            </a:lvl5pPr>
            <a:lvl6pPr indent="-314325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8" name="Google Shape;88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6" name="Google Shape;9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rmoirie" id="17" name="Google Shape;17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5978" y="1157235"/>
            <a:ext cx="3293722" cy="350903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0"/>
          <p:cNvSpPr/>
          <p:nvPr>
            <p:ph idx="2" type="pic"/>
          </p:nvPr>
        </p:nvSpPr>
        <p:spPr>
          <a:xfrm>
            <a:off x="1630363" y="1433513"/>
            <a:ext cx="914400" cy="914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">
  <p:cSld name="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1665719" y="167884"/>
            <a:ext cx="78051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671398" y="1340772"/>
            <a:ext cx="10849200" cy="453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8"/>
              <a:buChar char="●"/>
              <a:defRPr b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9C000"/>
              </a:buClr>
              <a:buSzPts val="1800"/>
              <a:buChar char="-"/>
              <a:defRPr b="0" sz="1800">
                <a:solidFill>
                  <a:srgbClr val="29C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816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84B4"/>
              </a:buClr>
              <a:buSzPts val="1216"/>
              <a:buChar char="●"/>
              <a:defRPr b="0" sz="1600">
                <a:solidFill>
                  <a:srgbClr val="0084B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9719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4B4"/>
              </a:buClr>
              <a:buSzPts val="1120"/>
              <a:buChar char="▪"/>
              <a:defRPr b="0" sz="1600">
                <a:solidFill>
                  <a:srgbClr val="0084B4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9972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Char char="▪"/>
              <a:defRPr b="0" sz="1600">
                <a:solidFill>
                  <a:schemeClr val="accent2"/>
                </a:solidFill>
              </a:defRPr>
            </a:lvl5pPr>
            <a:lvl6pPr indent="-314325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11088687" y="6475412"/>
            <a:ext cx="11034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rmoirie" id="27" name="Google Shape;2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960" y="59571"/>
            <a:ext cx="1158875" cy="936625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lide">
  <p:cSld name="2_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623394" y="1404272"/>
            <a:ext cx="9231807" cy="4536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Char char="●"/>
              <a:defRPr b="0" sz="1800"/>
            </a:lvl1pPr>
            <a:lvl2pPr indent="-3810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b="0"/>
            </a:lvl2pPr>
            <a:lvl3pPr indent="-325119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20"/>
              <a:buChar char="●"/>
              <a:defRPr b="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b="0"/>
            </a:lvl4pPr>
            <a:lvl5pPr indent="-29972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20"/>
              <a:buChar char="▪"/>
              <a:defRPr b="0"/>
            </a:lvl5pPr>
            <a:lvl6pPr indent="-3048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●"/>
              <a:defRPr/>
            </a:lvl6pPr>
            <a:lvl7pPr indent="-29527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/>
            </a:lvl7pPr>
            <a:lvl8pPr indent="-29527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/>
            </a:lvl8pPr>
            <a:lvl9pPr indent="-2857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lide">
  <p:cSld name="1_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/>
          <p:nvPr>
            <p:ph type="title"/>
          </p:nvPr>
        </p:nvSpPr>
        <p:spPr>
          <a:xfrm>
            <a:off x="1665718" y="260648"/>
            <a:ext cx="9710869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084B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623393" y="1340770"/>
            <a:ext cx="10849204" cy="45365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Char char="●"/>
              <a:defRPr b="0" sz="2400"/>
            </a:lvl1pPr>
            <a:lvl2pPr indent="-3810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-"/>
              <a:defRPr b="0"/>
            </a:lvl2pPr>
            <a:lvl3pPr indent="-325119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20"/>
              <a:buChar char="●"/>
              <a:defRPr b="0"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b="0"/>
            </a:lvl4pPr>
            <a:lvl5pPr indent="-29972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20"/>
              <a:buChar char="▪"/>
              <a:defRPr b="0"/>
            </a:lvl5pPr>
            <a:lvl6pPr indent="-3048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●"/>
              <a:defRPr/>
            </a:lvl6pPr>
            <a:lvl7pPr indent="-29527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/>
            </a:lvl7pPr>
            <a:lvl8pPr indent="-29527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/>
            </a:lvl8pPr>
            <a:lvl9pPr indent="-2857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/>
          <p:nvPr>
            <p:ph idx="1" type="body"/>
          </p:nvPr>
        </p:nvSpPr>
        <p:spPr>
          <a:xfrm>
            <a:off x="4271798" y="1556792"/>
            <a:ext cx="7201500" cy="2376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0084B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32"/>
              <a:buNone/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520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20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  <p:sp>
        <p:nvSpPr>
          <p:cNvPr id="35" name="Google Shape;35;p19"/>
          <p:cNvSpPr/>
          <p:nvPr>
            <p:ph idx="2" type="body"/>
          </p:nvPr>
        </p:nvSpPr>
        <p:spPr>
          <a:xfrm>
            <a:off x="5519936" y="4653136"/>
            <a:ext cx="5954100" cy="79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72"/>
              <a:buNone/>
              <a:defRPr b="0" sz="2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indent="-315467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68"/>
              <a:buChar char="●"/>
              <a:defRPr/>
            </a:lvl3pPr>
            <a:lvl4pPr indent="-30861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60"/>
              <a:buChar char="▪"/>
              <a:defRPr/>
            </a:lvl4pPr>
            <a:lvl5pPr indent="-30861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60"/>
              <a:buChar char="▪"/>
              <a:defRPr/>
            </a:lvl5pPr>
            <a:lvl6pPr indent="-314325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6pPr>
            <a:lvl7pPr indent="-314325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7pPr>
            <a:lvl8pPr indent="-314325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8pPr>
            <a:lvl9pPr indent="-314325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5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5" name="Google Shape;4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rmoirie" id="10" name="Google Shape;10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31800" y="1479550"/>
            <a:ext cx="3219450" cy="26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3"/>
          <p:cNvSpPr/>
          <p:nvPr>
            <p:ph idx="1" type="body"/>
          </p:nvPr>
        </p:nvSpPr>
        <p:spPr>
          <a:xfrm>
            <a:off x="203200" y="1219200"/>
            <a:ext cx="11379300" cy="491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erriweather Sans"/>
              <a:buChar char="-"/>
              <a:defRPr b="0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84B4"/>
              </a:buClr>
              <a:buSzPts val="1520"/>
              <a:buFont typeface="Noto Sans Symbols"/>
              <a:buChar char="●"/>
              <a:defRPr b="0" i="0" sz="2000" u="none" cap="none" strike="noStrike">
                <a:solidFill>
                  <a:srgbClr val="0084B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3A900"/>
              </a:buClr>
              <a:buSzPts val="1400"/>
              <a:buFont typeface="Noto Sans Symbols"/>
              <a:buChar char="▪"/>
              <a:defRPr b="0" i="0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▪"/>
              <a:defRPr b="0" i="0" sz="1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/>
        </p:nvSpPr>
        <p:spPr>
          <a:xfrm>
            <a:off x="0" y="6092825"/>
            <a:ext cx="12192000" cy="7653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Meddon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Meddon"/>
                <a:ea typeface="Meddon"/>
                <a:cs typeface="Meddon"/>
                <a:sym typeface="Meddon"/>
              </a:rPr>
              <a:t>Planning for Wealth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Accountability-Teamwork-Effectiveness &amp; Efficiency</a:t>
            </a:r>
            <a:endParaRPr/>
          </a:p>
        </p:txBody>
      </p:sp>
      <p:sp>
        <p:nvSpPr>
          <p:cNvPr id="21" name="Google Shape;21;p15"/>
          <p:cNvSpPr/>
          <p:nvPr>
            <p:ph idx="1" type="body"/>
          </p:nvPr>
        </p:nvSpPr>
        <p:spPr>
          <a:xfrm>
            <a:off x="203200" y="1219200"/>
            <a:ext cx="11379300" cy="491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erriweather Sans"/>
              <a:buChar char="-"/>
              <a:defRPr b="0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84B4"/>
              </a:buClr>
              <a:buSzPts val="1520"/>
              <a:buFont typeface="Noto Sans Symbols"/>
              <a:buChar char="●"/>
              <a:defRPr b="0" i="0" sz="2000" u="none" cap="none" strike="noStrike">
                <a:solidFill>
                  <a:srgbClr val="0084B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3A900"/>
              </a:buClr>
              <a:buSzPts val="1400"/>
              <a:buFont typeface="Noto Sans Symbols"/>
              <a:buChar char="▪"/>
              <a:defRPr b="0" i="0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▪"/>
              <a:defRPr b="0" i="0" sz="1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11088687" y="6475412"/>
            <a:ext cx="11034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rmoirie" id="112" name="Google Shape;112;p3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31800" y="790575"/>
            <a:ext cx="3219450" cy="26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3"/>
          <p:cNvSpPr txBox="1"/>
          <p:nvPr/>
        </p:nvSpPr>
        <p:spPr>
          <a:xfrm>
            <a:off x="0" y="6092825"/>
            <a:ext cx="12192000" cy="7653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Meddon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Meddon"/>
                <a:ea typeface="Meddon"/>
                <a:cs typeface="Meddon"/>
                <a:sym typeface="Meddon"/>
              </a:rPr>
              <a:t>Planning for Wealth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Accountability-Teamwork-Effectiveness &amp; Efficiency</a:t>
            </a:r>
            <a:endParaRPr/>
          </a:p>
        </p:txBody>
      </p:sp>
      <p:sp>
        <p:nvSpPr>
          <p:cNvPr id="114" name="Google Shape;114;p33"/>
          <p:cNvSpPr/>
          <p:nvPr>
            <p:ph idx="1" type="body"/>
          </p:nvPr>
        </p:nvSpPr>
        <p:spPr>
          <a:xfrm>
            <a:off x="4088422" y="1219200"/>
            <a:ext cx="7494077" cy="491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424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erriweather Sans"/>
              <a:buChar char="-"/>
              <a:defRPr b="0" i="0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84B4"/>
              </a:buClr>
              <a:buSzPts val="1520"/>
              <a:buFont typeface="Noto Sans Symbols"/>
              <a:buChar char="●"/>
              <a:defRPr b="0" i="0" sz="2000" u="none" cap="none" strike="noStrike">
                <a:solidFill>
                  <a:srgbClr val="0084B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3A900"/>
              </a:buClr>
              <a:buSzPts val="1400"/>
              <a:buFont typeface="Noto Sans Symbols"/>
              <a:buChar char="▪"/>
              <a:defRPr b="0" i="0" sz="2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▪"/>
              <a:defRPr b="0" i="0" sz="1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9" Type="http://schemas.openxmlformats.org/officeDocument/2006/relationships/image" Target="../media/image2.png"/><Relationship Id="rId5" Type="http://schemas.openxmlformats.org/officeDocument/2006/relationships/image" Target="../media/image12.jpg"/><Relationship Id="rId6" Type="http://schemas.openxmlformats.org/officeDocument/2006/relationships/image" Target="../media/image9.jpg"/><Relationship Id="rId7" Type="http://schemas.openxmlformats.org/officeDocument/2006/relationships/image" Target="../media/image5.jpg"/><Relationship Id="rId8" Type="http://schemas.openxmlformats.org/officeDocument/2006/relationships/image" Target="../media/image1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9" Type="http://schemas.openxmlformats.org/officeDocument/2006/relationships/image" Target="../media/image2.png"/><Relationship Id="rId5" Type="http://schemas.openxmlformats.org/officeDocument/2006/relationships/image" Target="../media/image12.jpg"/><Relationship Id="rId6" Type="http://schemas.openxmlformats.org/officeDocument/2006/relationships/image" Target="../media/image9.jpg"/><Relationship Id="rId7" Type="http://schemas.openxmlformats.org/officeDocument/2006/relationships/image" Target="../media/image5.jpg"/><Relationship Id="rId8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5" Type="http://schemas.openxmlformats.org/officeDocument/2006/relationships/image" Target="../media/image12.jpg"/><Relationship Id="rId6" Type="http://schemas.openxmlformats.org/officeDocument/2006/relationships/image" Target="../media/image9.jpg"/><Relationship Id="rId7" Type="http://schemas.openxmlformats.org/officeDocument/2006/relationships/image" Target="../media/image5.jpg"/><Relationship Id="rId8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9" Type="http://schemas.openxmlformats.org/officeDocument/2006/relationships/image" Target="../media/image2.png"/><Relationship Id="rId5" Type="http://schemas.openxmlformats.org/officeDocument/2006/relationships/image" Target="../media/image12.jpg"/><Relationship Id="rId6" Type="http://schemas.openxmlformats.org/officeDocument/2006/relationships/image" Target="../media/image9.jpg"/><Relationship Id="rId7" Type="http://schemas.openxmlformats.org/officeDocument/2006/relationships/image" Target="../media/image5.jpg"/><Relationship Id="rId8" Type="http://schemas.openxmlformats.org/officeDocument/2006/relationships/image" Target="../media/image1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9" Type="http://schemas.openxmlformats.org/officeDocument/2006/relationships/image" Target="../media/image2.png"/><Relationship Id="rId5" Type="http://schemas.openxmlformats.org/officeDocument/2006/relationships/image" Target="../media/image12.jpg"/><Relationship Id="rId6" Type="http://schemas.openxmlformats.org/officeDocument/2006/relationships/image" Target="../media/image9.jpg"/><Relationship Id="rId7" Type="http://schemas.openxmlformats.org/officeDocument/2006/relationships/image" Target="../media/image5.jpg"/><Relationship Id="rId8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/>
          <p:nvPr>
            <p:ph idx="1" type="body"/>
          </p:nvPr>
        </p:nvSpPr>
        <p:spPr>
          <a:xfrm>
            <a:off x="4310062" y="812800"/>
            <a:ext cx="6072300" cy="301194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9C000"/>
              </a:buClr>
              <a:buSzPts val="2432"/>
              <a:buNone/>
            </a:pPr>
            <a:r>
              <a:rPr lang="en-US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Coordination of Food System Programs in Rwanda</a:t>
            </a:r>
            <a:endParaRPr/>
          </a:p>
        </p:txBody>
      </p:sp>
      <p:grpSp>
        <p:nvGrpSpPr>
          <p:cNvPr id="120" name="Google Shape;120;p1"/>
          <p:cNvGrpSpPr/>
          <p:nvPr/>
        </p:nvGrpSpPr>
        <p:grpSpPr>
          <a:xfrm>
            <a:off x="0" y="4267587"/>
            <a:ext cx="12458698" cy="2590413"/>
            <a:chOff x="15660" y="4267381"/>
            <a:chExt cx="9433361" cy="2255429"/>
          </a:xfrm>
        </p:grpSpPr>
        <p:sp>
          <p:nvSpPr>
            <p:cNvPr id="121" name="Google Shape;121;p1"/>
            <p:cNvSpPr txBox="1"/>
            <p:nvPr/>
          </p:nvSpPr>
          <p:spPr>
            <a:xfrm>
              <a:off x="34708" y="5502210"/>
              <a:ext cx="9084000" cy="1020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eddon"/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Meddon"/>
                  <a:ea typeface="Meddon"/>
                  <a:cs typeface="Meddon"/>
                  <a:sym typeface="Meddon"/>
                </a:rPr>
                <a:t>Planning for Wealth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Accountability-Teamwork-Effectiveness &amp; Efficiency</a:t>
              </a:r>
              <a:endParaRPr/>
            </a:p>
          </p:txBody>
        </p:sp>
        <p:grpSp>
          <p:nvGrpSpPr>
            <p:cNvPr id="122" name="Google Shape;122;p1"/>
            <p:cNvGrpSpPr/>
            <p:nvPr/>
          </p:nvGrpSpPr>
          <p:grpSpPr>
            <a:xfrm>
              <a:off x="15660" y="4267381"/>
              <a:ext cx="9433361" cy="1219242"/>
              <a:chOff x="73437" y="5133585"/>
              <a:chExt cx="9387363" cy="1191015"/>
            </a:xfrm>
          </p:grpSpPr>
          <p:pic>
            <p:nvPicPr>
              <p:cNvPr id="123" name="Google Shape;123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477377" y="5133585"/>
                <a:ext cx="1723623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" name="Google Shape;124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57247" y="5133585"/>
                <a:ext cx="1810612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" name="Google Shape;125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17330" r="-17330" t="0"/>
              <a:stretch/>
            </p:blipFill>
            <p:spPr>
              <a:xfrm>
                <a:off x="7632000" y="5135451"/>
                <a:ext cx="1828800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" name="Google Shape;126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203451" y="5135451"/>
                <a:ext cx="1648895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" name="Google Shape;127;p1"/>
              <p:cNvPicPr preferRelativeResize="0"/>
              <p:nvPr/>
            </p:nvPicPr>
            <p:blipFill rotWithShape="1">
              <a:blip r:embed="rId7">
                <a:alphaModFix/>
              </a:blip>
              <a:srcRect b="0" l="12171" r="6626" t="0"/>
              <a:stretch/>
            </p:blipFill>
            <p:spPr>
              <a:xfrm>
                <a:off x="1367859" y="5148330"/>
                <a:ext cx="1368000" cy="11762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" name="Google Shape;128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35680" r="-35679" t="0"/>
              <a:stretch/>
            </p:blipFill>
            <p:spPr>
              <a:xfrm>
                <a:off x="73437" y="5133585"/>
                <a:ext cx="2057400" cy="117362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descr="armoirie" id="129" name="Google Shape;12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31800" y="616260"/>
            <a:ext cx="3219451" cy="3429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0"/>
          <p:cNvSpPr/>
          <p:nvPr>
            <p:ph idx="1" type="body"/>
          </p:nvPr>
        </p:nvSpPr>
        <p:spPr>
          <a:xfrm>
            <a:off x="4310062" y="749278"/>
            <a:ext cx="6072300" cy="307547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9C000"/>
              </a:buClr>
              <a:buSzPts val="2432"/>
              <a:buNone/>
            </a:pPr>
            <a:r>
              <a:rPr lang="en-US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Agriculture Sector Coordination mechanisms</a:t>
            </a:r>
            <a:endParaRPr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66" name="Google Shape;266;p10"/>
          <p:cNvGrpSpPr/>
          <p:nvPr/>
        </p:nvGrpSpPr>
        <p:grpSpPr>
          <a:xfrm>
            <a:off x="0" y="4267587"/>
            <a:ext cx="12458698" cy="2590413"/>
            <a:chOff x="15660" y="4267381"/>
            <a:chExt cx="9433361" cy="2255429"/>
          </a:xfrm>
        </p:grpSpPr>
        <p:sp>
          <p:nvSpPr>
            <p:cNvPr id="267" name="Google Shape;267;p10"/>
            <p:cNvSpPr txBox="1"/>
            <p:nvPr/>
          </p:nvSpPr>
          <p:spPr>
            <a:xfrm>
              <a:off x="34708" y="5502210"/>
              <a:ext cx="9084000" cy="1020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eddon"/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Meddon"/>
                  <a:ea typeface="Meddon"/>
                  <a:cs typeface="Meddon"/>
                  <a:sym typeface="Meddon"/>
                </a:rPr>
                <a:t>Planning for Wealth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Accountability-Teamwork-Effectiveness &amp; Efficiency</a:t>
              </a:r>
              <a:endParaRPr/>
            </a:p>
          </p:txBody>
        </p:sp>
        <p:grpSp>
          <p:nvGrpSpPr>
            <p:cNvPr id="268" name="Google Shape;268;p10"/>
            <p:cNvGrpSpPr/>
            <p:nvPr/>
          </p:nvGrpSpPr>
          <p:grpSpPr>
            <a:xfrm>
              <a:off x="15660" y="4267381"/>
              <a:ext cx="9433361" cy="1219242"/>
              <a:chOff x="73437" y="5133585"/>
              <a:chExt cx="9387363" cy="1191015"/>
            </a:xfrm>
          </p:grpSpPr>
          <p:pic>
            <p:nvPicPr>
              <p:cNvPr id="269" name="Google Shape;269;p1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477377" y="5133585"/>
                <a:ext cx="1723623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0" name="Google Shape;270;p1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57247" y="5133585"/>
                <a:ext cx="1810612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1" name="Google Shape;271;p10"/>
              <p:cNvPicPr preferRelativeResize="0"/>
              <p:nvPr/>
            </p:nvPicPr>
            <p:blipFill rotWithShape="1">
              <a:blip r:embed="rId5">
                <a:alphaModFix/>
              </a:blip>
              <a:srcRect b="0" l="17330" r="-17330" t="0"/>
              <a:stretch/>
            </p:blipFill>
            <p:spPr>
              <a:xfrm>
                <a:off x="7632000" y="5135451"/>
                <a:ext cx="1828800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2" name="Google Shape;272;p10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203451" y="5135451"/>
                <a:ext cx="1648895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3" name="Google Shape;273;p10"/>
              <p:cNvPicPr preferRelativeResize="0"/>
              <p:nvPr/>
            </p:nvPicPr>
            <p:blipFill rotWithShape="1">
              <a:blip r:embed="rId7">
                <a:alphaModFix/>
              </a:blip>
              <a:srcRect b="0" l="12171" r="6626" t="0"/>
              <a:stretch/>
            </p:blipFill>
            <p:spPr>
              <a:xfrm>
                <a:off x="1367859" y="5148330"/>
                <a:ext cx="1368000" cy="11762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4" name="Google Shape;274;p10"/>
              <p:cNvPicPr preferRelativeResize="0"/>
              <p:nvPr/>
            </p:nvPicPr>
            <p:blipFill rotWithShape="1">
              <a:blip r:embed="rId8">
                <a:alphaModFix/>
              </a:blip>
              <a:srcRect b="0" l="35680" r="-35679" t="0"/>
              <a:stretch/>
            </p:blipFill>
            <p:spPr>
              <a:xfrm>
                <a:off x="73437" y="5133585"/>
                <a:ext cx="2057400" cy="117362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descr="armoirie" id="275" name="Google Shape;275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1320" y="749277"/>
            <a:ext cx="3266440" cy="3479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"/>
          <p:cNvSpPr txBox="1"/>
          <p:nvPr>
            <p:ph type="title"/>
          </p:nvPr>
        </p:nvSpPr>
        <p:spPr>
          <a:xfrm>
            <a:off x="2678484" y="161776"/>
            <a:ext cx="7609657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Stakeholders Coordination and Involvement </a:t>
            </a:r>
            <a:endParaRPr sz="2800">
              <a:solidFill>
                <a:srgbClr val="0618C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81" name="Google Shape;281;p11"/>
          <p:cNvGrpSpPr/>
          <p:nvPr/>
        </p:nvGrpSpPr>
        <p:grpSpPr>
          <a:xfrm>
            <a:off x="637058" y="1092517"/>
            <a:ext cx="11326889" cy="4924016"/>
            <a:chOff x="545232" y="1336412"/>
            <a:chExt cx="8404372" cy="4924016"/>
          </a:xfrm>
        </p:grpSpPr>
        <p:sp>
          <p:nvSpPr>
            <p:cNvPr id="282" name="Google Shape;282;p11"/>
            <p:cNvSpPr/>
            <p:nvPr/>
          </p:nvSpPr>
          <p:spPr>
            <a:xfrm>
              <a:off x="3642549" y="2204864"/>
              <a:ext cx="1973567" cy="7920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ASWG</a:t>
              </a:r>
              <a:endParaRPr b="1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2691440" y="3325623"/>
              <a:ext cx="2005775" cy="2314423"/>
            </a:xfrm>
            <a:prstGeom prst="rect">
              <a:avLst/>
            </a:prstGeom>
            <a:solidFill>
              <a:srgbClr val="DEE6EE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sng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Cluster 2: Crop Devt.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Seeds, Fertilizers &amp; Lime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Extension services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Soil Conservation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Irrigation &amp; Mechanization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Nutrition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Environment 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Post-Harvest</a:t>
              </a:r>
              <a:endPara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4822792" y="3313512"/>
              <a:ext cx="2092065" cy="2160240"/>
            </a:xfrm>
            <a:prstGeom prst="rect">
              <a:avLst/>
            </a:prstGeom>
            <a:gradFill>
              <a:gsLst>
                <a:gs pos="0">
                  <a:srgbClr val="FFF37B"/>
                </a:gs>
                <a:gs pos="35000">
                  <a:srgbClr val="FFF3A1"/>
                </a:gs>
                <a:gs pos="100000">
                  <a:srgbClr val="FFFAD7"/>
                </a:gs>
              </a:gsLst>
              <a:lin ang="16200000" scaled="0"/>
            </a:gra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sng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Cluster 3: Agribusiness, Markets &amp;Trade, Export Devt.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Agribusiness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Export Promotion 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 Agri-finance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Market prices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Rural Feeder Roads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7040434" y="3316342"/>
              <a:ext cx="1909169" cy="2160240"/>
            </a:xfrm>
            <a:prstGeom prst="rect">
              <a:avLst/>
            </a:prstGeom>
            <a:solidFill>
              <a:srgbClr val="DEE6EE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600" u="sng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Cluster 4: Animal Resources Devt.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Animal Feeds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Dairy</a:t>
              </a:r>
              <a:endParaRPr/>
            </a:p>
            <a:p>
              <a:pPr indent="-285750" lvl="0" marL="28575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"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Fish &amp; Aquaculture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86" name="Google Shape;286;p11"/>
            <p:cNvSpPr txBox="1"/>
            <p:nvPr/>
          </p:nvSpPr>
          <p:spPr>
            <a:xfrm>
              <a:off x="545232" y="1336412"/>
              <a:ext cx="8404372" cy="400110"/>
            </a:xfrm>
            <a:prstGeom prst="rect">
              <a:avLst/>
            </a:prstGeom>
            <a:solidFill>
              <a:srgbClr val="CCFFBF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Agriculture Joint Sector Review [Backward &amp; Forward Looking]</a:t>
              </a:r>
              <a:endPara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287" name="Google Shape;287;p11"/>
            <p:cNvGrpSpPr/>
            <p:nvPr/>
          </p:nvGrpSpPr>
          <p:grpSpPr>
            <a:xfrm flipH="1" rot="10800000">
              <a:off x="1618542" y="5470857"/>
              <a:ext cx="6272634" cy="288032"/>
              <a:chOff x="1621484" y="3371850"/>
              <a:chExt cx="6272634" cy="288032"/>
            </a:xfrm>
          </p:grpSpPr>
          <p:cxnSp>
            <p:nvCxnSpPr>
              <p:cNvPr id="288" name="Google Shape;288;p11"/>
              <p:cNvCxnSpPr/>
              <p:nvPr/>
            </p:nvCxnSpPr>
            <p:spPr>
              <a:xfrm>
                <a:off x="1637432" y="3371850"/>
                <a:ext cx="0" cy="288032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cxnSp>
            <p:nvCxnSpPr>
              <p:cNvPr id="289" name="Google Shape;289;p11"/>
              <p:cNvCxnSpPr/>
              <p:nvPr/>
            </p:nvCxnSpPr>
            <p:spPr>
              <a:xfrm>
                <a:off x="5492565" y="3371850"/>
                <a:ext cx="0" cy="288032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cxnSp>
            <p:nvCxnSpPr>
              <p:cNvPr id="290" name="Google Shape;290;p11"/>
              <p:cNvCxnSpPr/>
              <p:nvPr/>
            </p:nvCxnSpPr>
            <p:spPr>
              <a:xfrm>
                <a:off x="7887841" y="3371850"/>
                <a:ext cx="0" cy="288032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cxnSp>
            <p:nvCxnSpPr>
              <p:cNvPr id="291" name="Google Shape;291;p11"/>
              <p:cNvCxnSpPr/>
              <p:nvPr/>
            </p:nvCxnSpPr>
            <p:spPr>
              <a:xfrm flipH="1" rot="10800000">
                <a:off x="1621484" y="3371850"/>
                <a:ext cx="6272634" cy="17414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</p:grpSp>
        <p:sp>
          <p:nvSpPr>
            <p:cNvPr id="292" name="Google Shape;292;p11"/>
            <p:cNvSpPr txBox="1"/>
            <p:nvPr/>
          </p:nvSpPr>
          <p:spPr>
            <a:xfrm>
              <a:off x="656030" y="5860318"/>
              <a:ext cx="8182347" cy="40011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000" u="none" cap="none" strike="noStrike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Value Chain Platforms: Horticulture, Maize, Cassava, I. Potatoes, Rice, Poultry, Milk</a:t>
              </a:r>
              <a:endParaRPr b="1" i="1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293" name="Google Shape;293;p11"/>
            <p:cNvCxnSpPr>
              <a:stCxn id="282" idx="0"/>
              <a:endCxn id="286" idx="2"/>
            </p:cNvCxnSpPr>
            <p:nvPr/>
          </p:nvCxnSpPr>
          <p:spPr>
            <a:xfrm flipH="1" rot="10800000">
              <a:off x="4629333" y="1736564"/>
              <a:ext cx="118200" cy="468300"/>
            </a:xfrm>
            <a:prstGeom prst="straightConnector1">
              <a:avLst/>
            </a:prstGeom>
            <a:noFill/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</p:cxnSp>
        <p:cxnSp>
          <p:nvCxnSpPr>
            <p:cNvPr id="294" name="Google Shape;294;p11"/>
            <p:cNvCxnSpPr>
              <a:stCxn id="283" idx="0"/>
            </p:cNvCxnSpPr>
            <p:nvPr/>
          </p:nvCxnSpPr>
          <p:spPr>
            <a:xfrm flipH="1" rot="10800000">
              <a:off x="3694328" y="2877123"/>
              <a:ext cx="339000" cy="448500"/>
            </a:xfrm>
            <a:prstGeom prst="straightConnector1">
              <a:avLst/>
            </a:prstGeom>
            <a:noFill/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</p:cxnSp>
        <p:cxnSp>
          <p:nvCxnSpPr>
            <p:cNvPr id="295" name="Google Shape;295;p11"/>
            <p:cNvCxnSpPr/>
            <p:nvPr/>
          </p:nvCxnSpPr>
          <p:spPr>
            <a:xfrm rot="10800000">
              <a:off x="5508104" y="2738813"/>
              <a:ext cx="2263116" cy="559564"/>
            </a:xfrm>
            <a:prstGeom prst="straightConnector1">
              <a:avLst/>
            </a:prstGeom>
            <a:noFill/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</p:cxnSp>
        <p:cxnSp>
          <p:nvCxnSpPr>
            <p:cNvPr id="296" name="Google Shape;296;p11"/>
            <p:cNvCxnSpPr/>
            <p:nvPr/>
          </p:nvCxnSpPr>
          <p:spPr>
            <a:xfrm rot="10800000">
              <a:off x="5086172" y="2959320"/>
              <a:ext cx="300497" cy="339057"/>
            </a:xfrm>
            <a:prstGeom prst="straightConnector1">
              <a:avLst/>
            </a:prstGeom>
            <a:noFill/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</p:cxnSp>
      </p:grpSp>
      <p:sp>
        <p:nvSpPr>
          <p:cNvPr id="297" name="Google Shape;297;p11"/>
          <p:cNvSpPr/>
          <p:nvPr/>
        </p:nvSpPr>
        <p:spPr>
          <a:xfrm>
            <a:off x="456707" y="3102245"/>
            <a:ext cx="2911414" cy="2115502"/>
          </a:xfrm>
          <a:prstGeom prst="rect">
            <a:avLst/>
          </a:prstGeom>
          <a:gradFill>
            <a:gsLst>
              <a:gs pos="0">
                <a:srgbClr val="FFFF74"/>
              </a:gs>
              <a:gs pos="35000">
                <a:srgbClr val="FFFF9F"/>
              </a:gs>
              <a:gs pos="100000">
                <a:srgbClr val="FFFFD6"/>
              </a:gs>
            </a:gsLst>
            <a:lin ang="16200000" scaled="0"/>
          </a:gradFill>
          <a:ln cap="flat" cmpd="sng" w="9525">
            <a:solidFill>
              <a:srgbClr val="00B0F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Cluster 1: Planning and Budgeting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Planning &amp; Budget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M&amp;E,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Gender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Capacity Building </a:t>
            </a:r>
            <a:endParaRPr/>
          </a:p>
        </p:txBody>
      </p:sp>
      <p:cxnSp>
        <p:nvCxnSpPr>
          <p:cNvPr id="298" name="Google Shape;298;p11"/>
          <p:cNvCxnSpPr>
            <a:endCxn id="282" idx="2"/>
          </p:cNvCxnSpPr>
          <p:nvPr/>
        </p:nvCxnSpPr>
        <p:spPr>
          <a:xfrm flipH="1" rot="10800000">
            <a:off x="1789229" y="2357013"/>
            <a:ext cx="3022200" cy="646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99" name="Google Shape;299;p11"/>
          <p:cNvCxnSpPr>
            <a:endCxn id="282" idx="3"/>
          </p:cNvCxnSpPr>
          <p:nvPr/>
        </p:nvCxnSpPr>
        <p:spPr>
          <a:xfrm flipH="1" rot="10800000">
            <a:off x="4811555" y="2637058"/>
            <a:ext cx="389400" cy="399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0" name="Google Shape;300;p11"/>
          <p:cNvCxnSpPr>
            <a:endCxn id="282" idx="5"/>
          </p:cNvCxnSpPr>
          <p:nvPr/>
        </p:nvCxnSpPr>
        <p:spPr>
          <a:xfrm rot="10800000">
            <a:off x="7081753" y="2637058"/>
            <a:ext cx="618300" cy="40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1" name="Google Shape;301;p11"/>
          <p:cNvCxnSpPr>
            <a:endCxn id="282" idx="6"/>
          </p:cNvCxnSpPr>
          <p:nvPr/>
        </p:nvCxnSpPr>
        <p:spPr>
          <a:xfrm rot="10800000">
            <a:off x="7471280" y="2357013"/>
            <a:ext cx="3158100" cy="646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2" name="Google Shape;302;p11"/>
          <p:cNvCxnSpPr/>
          <p:nvPr/>
        </p:nvCxnSpPr>
        <p:spPr>
          <a:xfrm rot="10800000">
            <a:off x="6141354" y="1527567"/>
            <a:ext cx="0" cy="367684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2"/>
          <p:cNvSpPr/>
          <p:nvPr>
            <p:ph idx="1" type="body"/>
          </p:nvPr>
        </p:nvSpPr>
        <p:spPr>
          <a:xfrm>
            <a:off x="2915152" y="822948"/>
            <a:ext cx="6072300" cy="2376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32"/>
              <a:buNone/>
            </a:pP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Murakoze</a:t>
            </a:r>
            <a:endParaRPr b="1" i="0" sz="3200" u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32"/>
              <a:buNone/>
            </a:pP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Thank you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32"/>
              <a:buNone/>
            </a:pPr>
            <a:r>
              <a:rPr b="1" i="0" lang="en-US" sz="3200" u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Merci</a:t>
            </a:r>
            <a:endParaRPr b="1" i="0" sz="3200" u="none">
              <a:solidFill>
                <a:srgbClr val="FF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308" name="Google Shape;308;p12"/>
          <p:cNvGrpSpPr/>
          <p:nvPr/>
        </p:nvGrpSpPr>
        <p:grpSpPr>
          <a:xfrm>
            <a:off x="0" y="4267587"/>
            <a:ext cx="12458698" cy="2590413"/>
            <a:chOff x="15660" y="4267381"/>
            <a:chExt cx="9433361" cy="2255429"/>
          </a:xfrm>
        </p:grpSpPr>
        <p:sp>
          <p:nvSpPr>
            <p:cNvPr id="309" name="Google Shape;309;p12"/>
            <p:cNvSpPr txBox="1"/>
            <p:nvPr/>
          </p:nvSpPr>
          <p:spPr>
            <a:xfrm>
              <a:off x="34708" y="5502210"/>
              <a:ext cx="9084000" cy="1020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eddon"/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Meddon"/>
                  <a:ea typeface="Meddon"/>
                  <a:cs typeface="Meddon"/>
                  <a:sym typeface="Meddon"/>
                </a:rPr>
                <a:t>Planning for Wealth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Accountability-Teamwork-Effectiveness &amp; Efficiency</a:t>
              </a:r>
              <a:endParaRPr/>
            </a:p>
          </p:txBody>
        </p:sp>
        <p:grpSp>
          <p:nvGrpSpPr>
            <p:cNvPr id="310" name="Google Shape;310;p12"/>
            <p:cNvGrpSpPr/>
            <p:nvPr/>
          </p:nvGrpSpPr>
          <p:grpSpPr>
            <a:xfrm>
              <a:off x="15660" y="4267381"/>
              <a:ext cx="9433361" cy="1219242"/>
              <a:chOff x="73437" y="5133585"/>
              <a:chExt cx="9387363" cy="1191015"/>
            </a:xfrm>
          </p:grpSpPr>
          <p:pic>
            <p:nvPicPr>
              <p:cNvPr id="311" name="Google Shape;311;p1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477377" y="5133585"/>
                <a:ext cx="1723623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2" name="Google Shape;312;p1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57247" y="5133585"/>
                <a:ext cx="1810612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3" name="Google Shape;313;p12"/>
              <p:cNvPicPr preferRelativeResize="0"/>
              <p:nvPr/>
            </p:nvPicPr>
            <p:blipFill rotWithShape="1">
              <a:blip r:embed="rId5">
                <a:alphaModFix/>
              </a:blip>
              <a:srcRect b="0" l="17330" r="-17330" t="0"/>
              <a:stretch/>
            </p:blipFill>
            <p:spPr>
              <a:xfrm>
                <a:off x="7632000" y="5135451"/>
                <a:ext cx="1828800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4" name="Google Shape;314;p12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203451" y="5135451"/>
                <a:ext cx="1648895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5" name="Google Shape;315;p12"/>
              <p:cNvPicPr preferRelativeResize="0"/>
              <p:nvPr/>
            </p:nvPicPr>
            <p:blipFill rotWithShape="1">
              <a:blip r:embed="rId7">
                <a:alphaModFix/>
              </a:blip>
              <a:srcRect b="0" l="12171" r="6626" t="0"/>
              <a:stretch/>
            </p:blipFill>
            <p:spPr>
              <a:xfrm>
                <a:off x="1367859" y="5148330"/>
                <a:ext cx="1368000" cy="11762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16" name="Google Shape;316;p12"/>
              <p:cNvPicPr preferRelativeResize="0"/>
              <p:nvPr/>
            </p:nvPicPr>
            <p:blipFill rotWithShape="1">
              <a:blip r:embed="rId8">
                <a:alphaModFix/>
              </a:blip>
              <a:srcRect b="0" l="35680" r="-35679" t="0"/>
              <a:stretch/>
            </p:blipFill>
            <p:spPr>
              <a:xfrm>
                <a:off x="73437" y="5133585"/>
                <a:ext cx="2057400" cy="117362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>
            <p:ph type="title"/>
          </p:nvPr>
        </p:nvSpPr>
        <p:spPr>
          <a:xfrm>
            <a:off x="1435261" y="168275"/>
            <a:ext cx="10243595" cy="7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9C5"/>
              </a:buClr>
              <a:buSzPts val="4400"/>
              <a:buFont typeface="Gill Sans"/>
              <a:buNone/>
            </a:pPr>
            <a:r>
              <a:rPr lang="en-US" sz="40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 Content</a:t>
            </a:r>
            <a:endParaRPr b="1" i="0" sz="4000" u="none">
              <a:solidFill>
                <a:schemeClr val="accen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2"/>
          <p:cNvSpPr txBox="1"/>
          <p:nvPr>
            <p:ph idx="1" type="body"/>
          </p:nvPr>
        </p:nvSpPr>
        <p:spPr>
          <a:xfrm>
            <a:off x="671397" y="1355271"/>
            <a:ext cx="11009325" cy="463257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368"/>
              <a:buNone/>
            </a:pPr>
            <a:r>
              <a:rPr b="1" i="1" lang="en-US" sz="2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1. Overview of Food system in Rwanda 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368"/>
              <a:buNone/>
            </a:pPr>
            <a:r>
              <a:rPr b="1" i="1" lang="en-US" sz="2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2. Key lesson learnt/ Best Practices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368"/>
              <a:buNone/>
            </a:pPr>
            <a:r>
              <a:rPr b="1" i="1" lang="en-US" sz="2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3. Coordination mechanism of food system in Agriculture Sector </a:t>
            </a:r>
            <a:endParaRPr sz="2800">
              <a:solidFill>
                <a:schemeClr val="dk1"/>
              </a:solidFill>
            </a:endParaRPr>
          </a:p>
          <a:p>
            <a:pPr indent="0" lvl="0" marL="141605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36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/>
          <p:nvPr>
            <p:ph idx="1" type="body"/>
          </p:nvPr>
        </p:nvSpPr>
        <p:spPr>
          <a:xfrm>
            <a:off x="4310062" y="1485900"/>
            <a:ext cx="6072300" cy="233884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9C000"/>
              </a:buClr>
              <a:buSzPts val="2432"/>
              <a:buNone/>
            </a:pPr>
            <a:r>
              <a:rPr lang="en-US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Overview of Food System in Rwanda</a:t>
            </a:r>
            <a:endParaRPr/>
          </a:p>
        </p:txBody>
      </p:sp>
      <p:grpSp>
        <p:nvGrpSpPr>
          <p:cNvPr id="142" name="Google Shape;142;p3"/>
          <p:cNvGrpSpPr/>
          <p:nvPr/>
        </p:nvGrpSpPr>
        <p:grpSpPr>
          <a:xfrm>
            <a:off x="0" y="4267587"/>
            <a:ext cx="12458698" cy="2590413"/>
            <a:chOff x="15660" y="4267381"/>
            <a:chExt cx="9433361" cy="2255429"/>
          </a:xfrm>
        </p:grpSpPr>
        <p:sp>
          <p:nvSpPr>
            <p:cNvPr id="143" name="Google Shape;143;p3"/>
            <p:cNvSpPr txBox="1"/>
            <p:nvPr/>
          </p:nvSpPr>
          <p:spPr>
            <a:xfrm>
              <a:off x="34708" y="5502210"/>
              <a:ext cx="9084000" cy="1020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eddon"/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Meddon"/>
                  <a:ea typeface="Meddon"/>
                  <a:cs typeface="Meddon"/>
                  <a:sym typeface="Meddon"/>
                </a:rPr>
                <a:t>Planning for Wealth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Accountability-Teamwork-Effectiveness &amp; Efficiency</a:t>
              </a:r>
              <a:endParaRPr/>
            </a:p>
          </p:txBody>
        </p:sp>
        <p:grpSp>
          <p:nvGrpSpPr>
            <p:cNvPr id="144" name="Google Shape;144;p3"/>
            <p:cNvGrpSpPr/>
            <p:nvPr/>
          </p:nvGrpSpPr>
          <p:grpSpPr>
            <a:xfrm>
              <a:off x="15660" y="4267381"/>
              <a:ext cx="9433361" cy="1219242"/>
              <a:chOff x="73437" y="5133585"/>
              <a:chExt cx="9387363" cy="1191015"/>
            </a:xfrm>
          </p:grpSpPr>
          <p:pic>
            <p:nvPicPr>
              <p:cNvPr id="145" name="Google Shape;145;p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477377" y="5133585"/>
                <a:ext cx="1723623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6" name="Google Shape;146;p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57247" y="5133585"/>
                <a:ext cx="1810612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" name="Google Shape;147;p3"/>
              <p:cNvPicPr preferRelativeResize="0"/>
              <p:nvPr/>
            </p:nvPicPr>
            <p:blipFill rotWithShape="1">
              <a:blip r:embed="rId5">
                <a:alphaModFix/>
              </a:blip>
              <a:srcRect b="0" l="17330" r="-17330" t="0"/>
              <a:stretch/>
            </p:blipFill>
            <p:spPr>
              <a:xfrm>
                <a:off x="7632000" y="5135451"/>
                <a:ext cx="1828800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" name="Google Shape;148;p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203451" y="5135451"/>
                <a:ext cx="1648895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Google Shape;149;p3"/>
              <p:cNvPicPr preferRelativeResize="0"/>
              <p:nvPr/>
            </p:nvPicPr>
            <p:blipFill rotWithShape="1">
              <a:blip r:embed="rId7">
                <a:alphaModFix/>
              </a:blip>
              <a:srcRect b="0" l="12171" r="6626" t="0"/>
              <a:stretch/>
            </p:blipFill>
            <p:spPr>
              <a:xfrm>
                <a:off x="1367859" y="5148330"/>
                <a:ext cx="1368000" cy="11762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3"/>
              <p:cNvPicPr preferRelativeResize="0"/>
              <p:nvPr/>
            </p:nvPicPr>
            <p:blipFill rotWithShape="1">
              <a:blip r:embed="rId8">
                <a:alphaModFix/>
              </a:blip>
              <a:srcRect b="0" l="35680" r="-35679" t="0"/>
              <a:stretch/>
            </p:blipFill>
            <p:spPr>
              <a:xfrm>
                <a:off x="73437" y="5133585"/>
                <a:ext cx="2057400" cy="117362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descr="armoirie" id="151" name="Google Shape;151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1320" y="749277"/>
            <a:ext cx="3266440" cy="3479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type="title"/>
          </p:nvPr>
        </p:nvSpPr>
        <p:spPr>
          <a:xfrm>
            <a:off x="1435261" y="168275"/>
            <a:ext cx="10243595" cy="7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9C5"/>
              </a:buClr>
              <a:buSzPts val="4400"/>
              <a:buFont typeface="Gill Sans"/>
              <a:buNone/>
            </a:pPr>
            <a:r>
              <a:rPr b="1" i="0" lang="en-US" sz="2500" u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The Government of Rwanda is taking action to advance from food system dialogues and pathways </a:t>
            </a:r>
            <a:r>
              <a:rPr lang="en-US" sz="25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to </a:t>
            </a:r>
            <a:r>
              <a:rPr b="1" i="0" lang="en-US" sz="2500" u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actionable investments</a:t>
            </a:r>
            <a:endParaRPr/>
          </a:p>
        </p:txBody>
      </p:sp>
      <p:sp>
        <p:nvSpPr>
          <p:cNvPr id="158" name="Google Shape;158;p4"/>
          <p:cNvSpPr/>
          <p:nvPr/>
        </p:nvSpPr>
        <p:spPr>
          <a:xfrm>
            <a:off x="989030" y="1387403"/>
            <a:ext cx="3487917" cy="1348033"/>
          </a:xfrm>
          <a:prstGeom prst="chevron">
            <a:avLst>
              <a:gd fmla="val 50000" name="adj"/>
            </a:avLst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National Dialogues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5878"/>
                </a:solidFill>
                <a:latin typeface="Arial"/>
                <a:ea typeface="Arial"/>
                <a:cs typeface="Arial"/>
                <a:sym typeface="Arial"/>
              </a:rPr>
              <a:t>(Report validated&amp; published)</a:t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>
            <a:off x="4341831" y="1387403"/>
            <a:ext cx="3487917" cy="1348033"/>
          </a:xfrm>
          <a:prstGeom prst="chevron">
            <a:avLst>
              <a:gd fmla="val 50000" name="adj"/>
            </a:avLst>
          </a:prstGeom>
          <a:solidFill>
            <a:srgbClr val="A0B8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Pathways &amp; Game-Changing Priorities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5878"/>
                </a:solidFill>
                <a:latin typeface="Arial"/>
                <a:ea typeface="Arial"/>
                <a:cs typeface="Arial"/>
                <a:sym typeface="Arial"/>
              </a:rPr>
              <a:t>(report validated yet to be published)</a:t>
            </a:r>
            <a:endParaRPr/>
          </a:p>
        </p:txBody>
      </p:sp>
      <p:sp>
        <p:nvSpPr>
          <p:cNvPr id="160" name="Google Shape;160;p4"/>
          <p:cNvSpPr/>
          <p:nvPr/>
        </p:nvSpPr>
        <p:spPr>
          <a:xfrm>
            <a:off x="7694631" y="1387403"/>
            <a:ext cx="3487917" cy="1348033"/>
          </a:xfrm>
          <a:prstGeom prst="chevron">
            <a:avLst>
              <a:gd fmla="val 5000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Food Systems implementation Strategy &amp; Investment Plan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 u="none" cap="none" strike="noStrike">
                <a:solidFill>
                  <a:srgbClr val="005878"/>
                </a:solidFill>
                <a:latin typeface="Arial"/>
                <a:ea typeface="Arial"/>
                <a:cs typeface="Arial"/>
                <a:sym typeface="Arial"/>
              </a:rPr>
              <a:t>(Currently underway)</a:t>
            </a:r>
            <a:r>
              <a:rPr b="1" i="0" lang="en-US" sz="1400" u="none" cap="none" strike="noStrike">
                <a:solidFill>
                  <a:srgbClr val="00587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1" name="Google Shape;161;p4"/>
          <p:cNvSpPr/>
          <p:nvPr/>
        </p:nvSpPr>
        <p:spPr>
          <a:xfrm>
            <a:off x="895545" y="2770433"/>
            <a:ext cx="3101419" cy="1669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series of national dialogues bringing together stakeholders from key ministries and other sectors including academia, DPs, NGOs, Professional bodies…</a:t>
            </a:r>
            <a:endParaRPr/>
          </a:p>
        </p:txBody>
      </p:sp>
      <p:sp>
        <p:nvSpPr>
          <p:cNvPr id="162" name="Google Shape;162;p4"/>
          <p:cNvSpPr/>
          <p:nvPr/>
        </p:nvSpPr>
        <p:spPr>
          <a:xfrm>
            <a:off x="4269556" y="2770433"/>
            <a:ext cx="3101419" cy="1669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set of game changing ideas which can accelerate Food Systems transformation by tackling observed gaps in Food Systems sub-sectors and presenting opportunities to integrate market-driven interventions</a:t>
            </a:r>
            <a:endParaRPr/>
          </a:p>
        </p:txBody>
      </p:sp>
      <p:sp>
        <p:nvSpPr>
          <p:cNvPr id="163" name="Google Shape;163;p4"/>
          <p:cNvSpPr/>
          <p:nvPr/>
        </p:nvSpPr>
        <p:spPr>
          <a:xfrm>
            <a:off x="7643567" y="2770433"/>
            <a:ext cx="3101419" cy="1669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actionable, pragmatic set of investment areas within the game-changing priorities which will catalyze food systems transformation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895545" y="4870574"/>
            <a:ext cx="10515600" cy="1022279"/>
          </a:xfrm>
          <a:prstGeom prst="flowChartAlternateProcess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are in a critical opportunity-window for engaging public, private, and social sector actors to co-create concrete investment ideas and identify policy and other enablers to facilitate the operationalization of these investment ideas for Rwanda’s food systems transformation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type="title"/>
          </p:nvPr>
        </p:nvSpPr>
        <p:spPr>
          <a:xfrm>
            <a:off x="1435261" y="168274"/>
            <a:ext cx="10243595" cy="1021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9C5"/>
              </a:buClr>
              <a:buSzPts val="4400"/>
              <a:buFont typeface="Gill Sans"/>
              <a:buNone/>
            </a:pPr>
            <a:r>
              <a:rPr lang="en-US" sz="25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At the UN Food Systems Summit,</a:t>
            </a:r>
            <a:r>
              <a:rPr b="1" i="0" lang="en-US" sz="2500" u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 Rwanda set ambitious goals and targets for Food Systems transformation</a:t>
            </a: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932360" y="1347374"/>
            <a:ext cx="10607999" cy="4600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Ensuring access to safe and nutritious food for all  </a:t>
            </a:r>
            <a:endParaRPr/>
          </a:p>
        </p:txBody>
      </p:sp>
      <p:sp>
        <p:nvSpPr>
          <p:cNvPr id="172" name="Google Shape;172;p5"/>
          <p:cNvSpPr/>
          <p:nvPr/>
        </p:nvSpPr>
        <p:spPr>
          <a:xfrm>
            <a:off x="932360" y="1858907"/>
            <a:ext cx="10607999" cy="4600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Ensuring food and nutrition security for all while ensuring sustainable environment </a:t>
            </a: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932360" y="2370441"/>
            <a:ext cx="10607999" cy="4600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Promoting decent livelihoods to farmers and others in the food chain while also promoting rural development </a:t>
            </a:r>
            <a:endParaRPr/>
          </a:p>
        </p:txBody>
      </p:sp>
      <p:sp>
        <p:nvSpPr>
          <p:cNvPr id="174" name="Google Shape;174;p5"/>
          <p:cNvSpPr txBox="1"/>
          <p:nvPr/>
        </p:nvSpPr>
        <p:spPr>
          <a:xfrm rot="-5400000">
            <a:off x="-677233" y="4190108"/>
            <a:ext cx="246590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Game changing solutions </a:t>
            </a:r>
            <a:endParaRPr/>
          </a:p>
        </p:txBody>
      </p:sp>
      <p:sp>
        <p:nvSpPr>
          <p:cNvPr id="175" name="Google Shape;175;p5"/>
          <p:cNvSpPr/>
          <p:nvPr/>
        </p:nvSpPr>
        <p:spPr>
          <a:xfrm>
            <a:off x="932359" y="3291582"/>
            <a:ext cx="1645920" cy="2227090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F0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F2F0F"/>
                </a:solidFill>
                <a:latin typeface="Arial"/>
                <a:ea typeface="Arial"/>
                <a:cs typeface="Arial"/>
                <a:sym typeface="Arial"/>
              </a:rPr>
              <a:t>#1: Nutritious food programmes</a:t>
            </a:r>
            <a:endParaRPr/>
          </a:p>
        </p:txBody>
      </p:sp>
      <p:sp>
        <p:nvSpPr>
          <p:cNvPr id="176" name="Google Shape;176;p5"/>
          <p:cNvSpPr/>
          <p:nvPr/>
        </p:nvSpPr>
        <p:spPr>
          <a:xfrm>
            <a:off x="2724775" y="3291582"/>
            <a:ext cx="1645920" cy="2227090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F0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F2F0F"/>
                </a:solidFill>
                <a:latin typeface="Arial"/>
                <a:ea typeface="Arial"/>
                <a:cs typeface="Arial"/>
                <a:sym typeface="Arial"/>
              </a:rPr>
              <a:t>#2: Food loss and waste management </a:t>
            </a:r>
            <a:endParaRPr/>
          </a:p>
        </p:txBody>
      </p:sp>
      <p:sp>
        <p:nvSpPr>
          <p:cNvPr id="177" name="Google Shape;177;p5"/>
          <p:cNvSpPr/>
          <p:nvPr/>
        </p:nvSpPr>
        <p:spPr>
          <a:xfrm>
            <a:off x="4517191" y="3291582"/>
            <a:ext cx="1645920" cy="2227090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F0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F2F0F"/>
                </a:solidFill>
                <a:latin typeface="Arial"/>
                <a:ea typeface="Arial"/>
                <a:cs typeface="Arial"/>
                <a:sym typeface="Arial"/>
              </a:rPr>
              <a:t>#3: Inclusive markets and food value chains</a:t>
            </a:r>
            <a:endParaRPr/>
          </a:p>
        </p:txBody>
      </p:sp>
      <p:sp>
        <p:nvSpPr>
          <p:cNvPr id="178" name="Google Shape;178;p5"/>
          <p:cNvSpPr/>
          <p:nvPr/>
        </p:nvSpPr>
        <p:spPr>
          <a:xfrm>
            <a:off x="6309607" y="3291582"/>
            <a:ext cx="1645920" cy="2227090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F0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F2F0F"/>
                </a:solidFill>
                <a:latin typeface="Arial"/>
                <a:ea typeface="Arial"/>
                <a:cs typeface="Arial"/>
                <a:sym typeface="Arial"/>
              </a:rPr>
              <a:t>#4: Sustainable and resilient food production systems</a:t>
            </a:r>
            <a:endParaRPr/>
          </a:p>
        </p:txBody>
      </p:sp>
      <p:sp>
        <p:nvSpPr>
          <p:cNvPr id="179" name="Google Shape;179;p5"/>
          <p:cNvSpPr/>
          <p:nvPr/>
        </p:nvSpPr>
        <p:spPr>
          <a:xfrm>
            <a:off x="8102023" y="3291582"/>
            <a:ext cx="1645920" cy="2227090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F0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F2F0F"/>
                </a:solidFill>
                <a:latin typeface="Arial"/>
                <a:ea typeface="Arial"/>
                <a:cs typeface="Arial"/>
                <a:sym typeface="Arial"/>
              </a:rPr>
              <a:t>#5: Inclusive financing and innovative investments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>
            <a:off x="9894439" y="3291582"/>
            <a:ext cx="1645920" cy="2227090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2F0F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F2F0F"/>
                </a:solidFill>
                <a:latin typeface="Arial"/>
                <a:ea typeface="Arial"/>
                <a:cs typeface="Arial"/>
                <a:sym typeface="Arial"/>
              </a:rPr>
              <a:t>#6: Effective mainstreaming of youth and women in food systems </a:t>
            </a:r>
            <a:endParaRPr/>
          </a:p>
        </p:txBody>
      </p:sp>
      <p:sp>
        <p:nvSpPr>
          <p:cNvPr id="181" name="Google Shape;181;p5"/>
          <p:cNvSpPr/>
          <p:nvPr/>
        </p:nvSpPr>
        <p:spPr>
          <a:xfrm>
            <a:off x="413236" y="5647259"/>
            <a:ext cx="11417099" cy="361208"/>
          </a:xfrm>
          <a:prstGeom prst="flowChartAlternateProcess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6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These are aligned with the country’s broader Vision 2050 and are clear and actionable to fast-track implementation</a:t>
            </a:r>
            <a:endParaRPr/>
          </a:p>
        </p:txBody>
      </p:sp>
      <p:sp>
        <p:nvSpPr>
          <p:cNvPr id="182" name="Google Shape;182;p5"/>
          <p:cNvSpPr txBox="1"/>
          <p:nvPr/>
        </p:nvSpPr>
        <p:spPr>
          <a:xfrm rot="-5400000">
            <a:off x="-422976" y="1739930"/>
            <a:ext cx="195739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1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Strategic Objectives</a:t>
            </a:r>
            <a:endParaRPr/>
          </a:p>
        </p:txBody>
      </p:sp>
      <p:sp>
        <p:nvSpPr>
          <p:cNvPr id="183" name="Google Shape;183;p5"/>
          <p:cNvSpPr/>
          <p:nvPr/>
        </p:nvSpPr>
        <p:spPr>
          <a:xfrm>
            <a:off x="1310407" y="2988040"/>
            <a:ext cx="9998400" cy="159499"/>
          </a:xfrm>
          <a:prstGeom prst="triangle">
            <a:avLst>
              <a:gd fmla="val 50000" name="adj"/>
            </a:avLst>
          </a:prstGeom>
          <a:solidFill>
            <a:srgbClr val="D8D8D8"/>
          </a:solidFill>
          <a:ln cap="flat" cmpd="sng" w="254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"/>
          <p:cNvSpPr txBox="1"/>
          <p:nvPr>
            <p:ph type="title"/>
          </p:nvPr>
        </p:nvSpPr>
        <p:spPr>
          <a:xfrm>
            <a:off x="1665718" y="167883"/>
            <a:ext cx="7808220" cy="793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500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rPr>
              <a:t>Implementation model and Indicative priority programs (14)</a:t>
            </a:r>
            <a:endParaRPr/>
          </a:p>
        </p:txBody>
      </p:sp>
      <p:grpSp>
        <p:nvGrpSpPr>
          <p:cNvPr id="190" name="Google Shape;190;p6"/>
          <p:cNvGrpSpPr/>
          <p:nvPr/>
        </p:nvGrpSpPr>
        <p:grpSpPr>
          <a:xfrm>
            <a:off x="83861" y="2329511"/>
            <a:ext cx="11158868" cy="3765059"/>
            <a:chOff x="83861" y="0"/>
            <a:chExt cx="11158868" cy="3765059"/>
          </a:xfrm>
        </p:grpSpPr>
        <p:sp>
          <p:nvSpPr>
            <p:cNvPr id="191" name="Google Shape;191;p6"/>
            <p:cNvSpPr/>
            <p:nvPr/>
          </p:nvSpPr>
          <p:spPr>
            <a:xfrm>
              <a:off x="83861" y="0"/>
              <a:ext cx="1762865" cy="3765059"/>
            </a:xfrm>
            <a:prstGeom prst="roundRect">
              <a:avLst>
                <a:gd fmla="val 10000" name="adj"/>
              </a:avLst>
            </a:prstGeom>
            <a:solidFill>
              <a:srgbClr val="C8E3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6"/>
            <p:cNvSpPr txBox="1"/>
            <p:nvPr/>
          </p:nvSpPr>
          <p:spPr>
            <a:xfrm>
              <a:off x="83861" y="0"/>
              <a:ext cx="1762865" cy="1129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1. Nutritious food programmes</a:t>
              </a:r>
              <a:endParaRPr b="0" i="0" sz="14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180748" y="1129609"/>
              <a:ext cx="1410292" cy="548488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6"/>
            <p:cNvSpPr txBox="1"/>
            <p:nvPr/>
          </p:nvSpPr>
          <p:spPr>
            <a:xfrm>
              <a:off x="196813" y="1145674"/>
              <a:ext cx="1378162" cy="5163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School feeding programme</a:t>
              </a:r>
              <a:r>
                <a:rPr b="0" i="0" lang="en-US" sz="11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	</a:t>
              </a:r>
              <a:endParaRPr b="0" i="0" sz="11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180748" y="1762481"/>
              <a:ext cx="1410292" cy="548488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6"/>
            <p:cNvSpPr txBox="1"/>
            <p:nvPr/>
          </p:nvSpPr>
          <p:spPr>
            <a:xfrm>
              <a:off x="196813" y="1778546"/>
              <a:ext cx="1378162" cy="5163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Early Childhood Development Programme (ECD)</a:t>
              </a:r>
              <a:endParaRPr b="0" i="0" sz="11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180748" y="2395353"/>
              <a:ext cx="1410292" cy="548488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6"/>
            <p:cNvSpPr txBox="1"/>
            <p:nvPr/>
          </p:nvSpPr>
          <p:spPr>
            <a:xfrm>
              <a:off x="196813" y="2411418"/>
              <a:ext cx="1378162" cy="5163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Behavior Change Communication programme</a:t>
              </a:r>
              <a:endParaRPr b="0" i="0" sz="11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180748" y="3028225"/>
              <a:ext cx="1410292" cy="548488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6"/>
            <p:cNvSpPr txBox="1"/>
            <p:nvPr/>
          </p:nvSpPr>
          <p:spPr>
            <a:xfrm>
              <a:off x="196813" y="3044290"/>
              <a:ext cx="1378162" cy="5163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Social food safety nets	</a:t>
              </a:r>
              <a:endParaRPr b="0" i="0" sz="11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1899542" y="0"/>
              <a:ext cx="1762865" cy="3765059"/>
            </a:xfrm>
            <a:prstGeom prst="roundRect">
              <a:avLst>
                <a:gd fmla="val 10000" name="adj"/>
              </a:avLst>
            </a:prstGeom>
            <a:solidFill>
              <a:srgbClr val="C8E3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6"/>
            <p:cNvSpPr txBox="1"/>
            <p:nvPr/>
          </p:nvSpPr>
          <p:spPr>
            <a:xfrm>
              <a:off x="1899542" y="0"/>
              <a:ext cx="1762865" cy="1129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2.  Food loss and waste management</a:t>
              </a:r>
              <a:endParaRPr b="0" i="0" sz="14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2075829" y="1129517"/>
              <a:ext cx="1410292" cy="2447288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6"/>
            <p:cNvSpPr txBox="1"/>
            <p:nvPr/>
          </p:nvSpPr>
          <p:spPr>
            <a:xfrm>
              <a:off x="2117135" y="1170823"/>
              <a:ext cx="1327680" cy="23646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Enabling environment for private sector led food loss and waste management</a:t>
              </a:r>
              <a:endParaRPr b="0" i="0" sz="14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3794622" y="0"/>
              <a:ext cx="1762865" cy="3765059"/>
            </a:xfrm>
            <a:prstGeom prst="roundRect">
              <a:avLst>
                <a:gd fmla="val 10000" name="adj"/>
              </a:avLst>
            </a:prstGeom>
            <a:solidFill>
              <a:srgbClr val="C8E3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6"/>
            <p:cNvSpPr txBox="1"/>
            <p:nvPr/>
          </p:nvSpPr>
          <p:spPr>
            <a:xfrm>
              <a:off x="3794622" y="0"/>
              <a:ext cx="1762865" cy="1129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3. Inclusive </a:t>
              </a:r>
              <a:r>
                <a:rPr b="1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markets and food value chains</a:t>
              </a:r>
              <a:endParaRPr b="0" i="0" sz="13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3970909" y="1129839"/>
              <a:ext cx="1410292" cy="739683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6"/>
            <p:cNvSpPr txBox="1"/>
            <p:nvPr/>
          </p:nvSpPr>
          <p:spPr>
            <a:xfrm>
              <a:off x="3992574" y="1151504"/>
              <a:ext cx="1366962" cy="6963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30475" spcFirstLastPara="1" rIns="304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National strategic Diversified food reserves</a:t>
              </a:r>
              <a:endParaRPr b="0" i="0" sz="12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09" name="Google Shape;209;p6"/>
            <p:cNvSpPr/>
            <p:nvPr/>
          </p:nvSpPr>
          <p:spPr>
            <a:xfrm>
              <a:off x="3970909" y="1983320"/>
              <a:ext cx="1410292" cy="739683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6"/>
            <p:cNvSpPr txBox="1"/>
            <p:nvPr/>
          </p:nvSpPr>
          <p:spPr>
            <a:xfrm>
              <a:off x="3992574" y="2004985"/>
              <a:ext cx="1366962" cy="6963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Improved market access </a:t>
              </a:r>
              <a:endParaRPr b="0" i="0" sz="14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1" name="Google Shape;211;p6"/>
            <p:cNvSpPr/>
            <p:nvPr/>
          </p:nvSpPr>
          <p:spPr>
            <a:xfrm>
              <a:off x="3999566" y="2836800"/>
              <a:ext cx="1410292" cy="739683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6"/>
            <p:cNvSpPr txBox="1"/>
            <p:nvPr/>
          </p:nvSpPr>
          <p:spPr>
            <a:xfrm>
              <a:off x="4021231" y="2858465"/>
              <a:ext cx="1366962" cy="6963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Food safety programmes</a:t>
              </a:r>
              <a:r>
                <a:rPr b="0" i="0" lang="en-US" sz="11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	</a:t>
              </a:r>
              <a:endParaRPr b="0" i="0" sz="11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5689703" y="0"/>
              <a:ext cx="1762865" cy="3765059"/>
            </a:xfrm>
            <a:prstGeom prst="roundRect">
              <a:avLst>
                <a:gd fmla="val 10000" name="adj"/>
              </a:avLst>
            </a:prstGeom>
            <a:solidFill>
              <a:srgbClr val="C8E3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6"/>
            <p:cNvSpPr txBox="1"/>
            <p:nvPr/>
          </p:nvSpPr>
          <p:spPr>
            <a:xfrm>
              <a:off x="5689703" y="0"/>
              <a:ext cx="1762865" cy="1129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4. Sustainable and resilient food production systems</a:t>
              </a:r>
              <a:endParaRPr b="0" i="0" sz="14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5809437" y="1083488"/>
              <a:ext cx="1410292" cy="1135216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6"/>
            <p:cNvSpPr txBox="1"/>
            <p:nvPr/>
          </p:nvSpPr>
          <p:spPr>
            <a:xfrm>
              <a:off x="5842686" y="1116737"/>
              <a:ext cx="1343794" cy="1068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33000" spcFirstLastPara="1" rIns="33000" wrap="square" tIns="2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Climate resilient and regenerative agriculture  </a:t>
              </a:r>
              <a:endParaRPr b="0" i="0" sz="13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5865990" y="2440486"/>
              <a:ext cx="1410292" cy="1135216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6"/>
            <p:cNvSpPr txBox="1"/>
            <p:nvPr/>
          </p:nvSpPr>
          <p:spPr>
            <a:xfrm>
              <a:off x="5899239" y="2473735"/>
              <a:ext cx="1343794" cy="1068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33000" spcFirstLastPara="1" rIns="33000" wrap="square" tIns="2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Knowledge exchange and customized extension services.</a:t>
              </a:r>
              <a:endParaRPr b="0" i="0" sz="13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7718532" y="0"/>
              <a:ext cx="1762865" cy="3765059"/>
            </a:xfrm>
            <a:prstGeom prst="roundRect">
              <a:avLst>
                <a:gd fmla="val 10000" name="adj"/>
              </a:avLst>
            </a:prstGeom>
            <a:solidFill>
              <a:srgbClr val="C8E3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6"/>
            <p:cNvSpPr txBox="1"/>
            <p:nvPr/>
          </p:nvSpPr>
          <p:spPr>
            <a:xfrm>
              <a:off x="7718532" y="0"/>
              <a:ext cx="1762865" cy="1129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r>
                <a:rPr b="1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. Inclusive innovative financing/investment</a:t>
              </a:r>
              <a:endParaRPr b="1" i="0" sz="13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7761070" y="1130620"/>
              <a:ext cx="1410292" cy="1135216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6"/>
            <p:cNvSpPr txBox="1"/>
            <p:nvPr/>
          </p:nvSpPr>
          <p:spPr>
            <a:xfrm>
              <a:off x="7794319" y="1163869"/>
              <a:ext cx="1343794" cy="1068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33000" spcFirstLastPara="1" rIns="33000" wrap="square" tIns="2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Inclusive and innovative financing schemes for small scale farmers</a:t>
              </a:r>
              <a:endParaRPr b="0" i="0" sz="13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7761070" y="2440486"/>
              <a:ext cx="1410292" cy="1135216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6"/>
            <p:cNvSpPr txBox="1"/>
            <p:nvPr/>
          </p:nvSpPr>
          <p:spPr>
            <a:xfrm>
              <a:off x="7794319" y="2473735"/>
              <a:ext cx="1343794" cy="1068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27925" spcFirstLastPara="1" rIns="27925" wrap="square" tIns="209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Public Private Partnerships (PPPs) for investment in food systems (e.g., Processing, transport, storage/upstream components of value chains).</a:t>
              </a:r>
              <a:endParaRPr b="0" i="0" sz="11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9479864" y="0"/>
              <a:ext cx="1762865" cy="3765059"/>
            </a:xfrm>
            <a:prstGeom prst="roundRect">
              <a:avLst>
                <a:gd fmla="val 10000" name="adj"/>
              </a:avLst>
            </a:prstGeom>
            <a:solidFill>
              <a:srgbClr val="C8E3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6"/>
            <p:cNvSpPr txBox="1"/>
            <p:nvPr/>
          </p:nvSpPr>
          <p:spPr>
            <a:xfrm>
              <a:off x="9479864" y="0"/>
              <a:ext cx="1762865" cy="1129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1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6. Effective mainstreaming youth and women in food systems</a:t>
              </a:r>
              <a:endParaRPr b="0" i="0" sz="13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9656150" y="1130620"/>
              <a:ext cx="1410292" cy="1135216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6"/>
            <p:cNvSpPr txBox="1"/>
            <p:nvPr/>
          </p:nvSpPr>
          <p:spPr>
            <a:xfrm>
              <a:off x="9689399" y="1163869"/>
              <a:ext cx="1343794" cy="1068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750" lIns="33000" spcFirstLastPara="1" rIns="33000" wrap="square" tIns="247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US" sz="13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Access to fin</a:t>
              </a:r>
              <a:r>
                <a:rPr b="0" i="0" lang="en-US" sz="1300" u="none" cap="none" strike="noStrike">
                  <a:solidFill>
                    <a:srgbClr val="005878"/>
                  </a:solidFill>
                  <a:latin typeface="Arial"/>
                  <a:ea typeface="Arial"/>
                  <a:cs typeface="Arial"/>
                  <a:sym typeface="Arial"/>
                </a:rPr>
                <a:t>ance</a:t>
              </a:r>
              <a:endParaRPr b="0" i="0" sz="1300" u="none" cap="none" strike="noStrike">
                <a:solidFill>
                  <a:srgbClr val="00587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9656150" y="2440486"/>
              <a:ext cx="1410292" cy="1135216"/>
            </a:xfrm>
            <a:prstGeom prst="roundRect">
              <a:avLst>
                <a:gd fmla="val 10000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6"/>
            <p:cNvSpPr txBox="1"/>
            <p:nvPr/>
          </p:nvSpPr>
          <p:spPr>
            <a:xfrm>
              <a:off x="9689399" y="2473735"/>
              <a:ext cx="1343794" cy="1068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005878"/>
                  </a:solidFill>
                  <a:latin typeface="Gill Sans"/>
                  <a:ea typeface="Gill Sans"/>
                  <a:cs typeface="Gill Sans"/>
                  <a:sym typeface="Gill Sans"/>
                </a:rPr>
                <a:t>Specific skills and capacity development </a:t>
              </a:r>
              <a:endParaRPr b="0" i="0" sz="1400" u="none" cap="none" strike="noStrike">
                <a:solidFill>
                  <a:srgbClr val="005878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231" name="Google Shape;231;p6"/>
          <p:cNvPicPr preferRelativeResize="0"/>
          <p:nvPr/>
        </p:nvPicPr>
        <p:blipFill rotWithShape="1">
          <a:blip r:embed="rId3">
            <a:alphaModFix/>
          </a:blip>
          <a:srcRect b="7704" l="17923" r="14804" t="0"/>
          <a:stretch/>
        </p:blipFill>
        <p:spPr>
          <a:xfrm>
            <a:off x="8485238" y="0"/>
            <a:ext cx="2969343" cy="2329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7"/>
          <p:cNvSpPr txBox="1"/>
          <p:nvPr>
            <p:ph type="title"/>
          </p:nvPr>
        </p:nvSpPr>
        <p:spPr>
          <a:xfrm>
            <a:off x="832757" y="40639"/>
            <a:ext cx="10397989" cy="9307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Designing of flagship programs to address critical areas for food system in Rwanda</a:t>
            </a:r>
            <a:endParaRPr b="1" i="0" sz="2800" u="none" cap="none" strike="noStrike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238" name="Google Shape;238;p7"/>
          <p:cNvGraphicFramePr/>
          <p:nvPr/>
        </p:nvGraphicFramePr>
        <p:xfrm>
          <a:off x="253974" y="96578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{96490ECA-03BE-4B0F-B5D6-69223ADE34FA}</a:tableStyleId>
              </a:tblPr>
              <a:tblGrid>
                <a:gridCol w="3507400"/>
                <a:gridCol w="8229525"/>
              </a:tblGrid>
              <a:tr h="395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Programs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Descriptions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42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Scaling up Africa improved food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Production of nutritious food  and markets to farmers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59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School feeding program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Ensure</a:t>
                      </a: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availability of nutritious food among children </a:t>
                      </a:r>
                      <a:endParaRPr sz="19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/>
                </a:tc>
              </a:tr>
              <a:tr h="60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Black soldier larvae flies initiatives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Scaling production of insect-based animal feed and organic fertilizer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Crop Intensification</a:t>
                      </a: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Program</a:t>
                      </a:r>
                      <a:endParaRPr sz="19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Support</a:t>
                      </a: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farmers in having access to improved seeds, mineral fertilizers, and lime to increase productivity for priority crops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Livestock Intensification Program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Improve the competitiveness of the livestock subsector in regional and international markets</a:t>
                      </a:r>
                      <a:endParaRPr sz="19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/>
                </a:tc>
              </a:tr>
              <a:tr h="342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Gako Integrated Beef </a:t>
                      </a:r>
                      <a:endParaRPr b="0" sz="19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Increase beef production for local and international markets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6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Gabiro Agri-Business Hub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Increase export of high value crops and agriculture-generated, value-added, products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870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Commercialization &amp; De-Risking for Agricultural Transformation Project (CDAT) </a:t>
                      </a:r>
                      <a:endParaRPr sz="19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Increase irrigation, commercialization, and access to finance and agriculture insurance for farmers in the different value chain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"/>
          <p:cNvSpPr/>
          <p:nvPr>
            <p:ph idx="1" type="body"/>
          </p:nvPr>
        </p:nvSpPr>
        <p:spPr>
          <a:xfrm>
            <a:off x="4310062" y="749278"/>
            <a:ext cx="6072300" cy="307547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29C000"/>
              </a:buClr>
              <a:buSzPts val="2432"/>
              <a:buNone/>
            </a:pPr>
            <a:r>
              <a:rPr lang="en-US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Key lessons / Best Practices</a:t>
            </a:r>
            <a:endParaRPr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44" name="Google Shape;244;p8"/>
          <p:cNvGrpSpPr/>
          <p:nvPr/>
        </p:nvGrpSpPr>
        <p:grpSpPr>
          <a:xfrm>
            <a:off x="0" y="4267587"/>
            <a:ext cx="12458698" cy="2590413"/>
            <a:chOff x="15660" y="4267381"/>
            <a:chExt cx="9433361" cy="2255429"/>
          </a:xfrm>
        </p:grpSpPr>
        <p:sp>
          <p:nvSpPr>
            <p:cNvPr id="245" name="Google Shape;245;p8"/>
            <p:cNvSpPr txBox="1"/>
            <p:nvPr/>
          </p:nvSpPr>
          <p:spPr>
            <a:xfrm>
              <a:off x="34708" y="5502210"/>
              <a:ext cx="9084000" cy="1020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Meddon"/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Meddon"/>
                  <a:ea typeface="Meddon"/>
                  <a:cs typeface="Meddon"/>
                  <a:sym typeface="Meddon"/>
                </a:rPr>
                <a:t>Planning for Wealth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b="0" i="0" lang="en-US" sz="18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Accountability-Teamwork-Effectiveness &amp; Efficiency</a:t>
              </a:r>
              <a:endParaRPr/>
            </a:p>
          </p:txBody>
        </p:sp>
        <p:grpSp>
          <p:nvGrpSpPr>
            <p:cNvPr id="246" name="Google Shape;246;p8"/>
            <p:cNvGrpSpPr/>
            <p:nvPr/>
          </p:nvGrpSpPr>
          <p:grpSpPr>
            <a:xfrm>
              <a:off x="15660" y="4267381"/>
              <a:ext cx="9433361" cy="1219242"/>
              <a:chOff x="73437" y="5133585"/>
              <a:chExt cx="9387363" cy="1191015"/>
            </a:xfrm>
          </p:grpSpPr>
          <p:pic>
            <p:nvPicPr>
              <p:cNvPr id="247" name="Google Shape;247;p8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477377" y="5133585"/>
                <a:ext cx="1723623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8" name="Google Shape;248;p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57247" y="5133585"/>
                <a:ext cx="1810612" cy="11910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9" name="Google Shape;249;p8"/>
              <p:cNvPicPr preferRelativeResize="0"/>
              <p:nvPr/>
            </p:nvPicPr>
            <p:blipFill rotWithShape="1">
              <a:blip r:embed="rId5">
                <a:alphaModFix/>
              </a:blip>
              <a:srcRect b="0" l="17330" r="-17330" t="0"/>
              <a:stretch/>
            </p:blipFill>
            <p:spPr>
              <a:xfrm>
                <a:off x="7632000" y="5135451"/>
                <a:ext cx="1828800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0" name="Google Shape;250;p8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203451" y="5135451"/>
                <a:ext cx="1648895" cy="118914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1" name="Google Shape;251;p8"/>
              <p:cNvPicPr preferRelativeResize="0"/>
              <p:nvPr/>
            </p:nvPicPr>
            <p:blipFill rotWithShape="1">
              <a:blip r:embed="rId7">
                <a:alphaModFix/>
              </a:blip>
              <a:srcRect b="0" l="12171" r="6626" t="0"/>
              <a:stretch/>
            </p:blipFill>
            <p:spPr>
              <a:xfrm>
                <a:off x="1367859" y="5148330"/>
                <a:ext cx="1368000" cy="11762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2" name="Google Shape;252;p8"/>
              <p:cNvPicPr preferRelativeResize="0"/>
              <p:nvPr/>
            </p:nvPicPr>
            <p:blipFill rotWithShape="1">
              <a:blip r:embed="rId8">
                <a:alphaModFix/>
              </a:blip>
              <a:srcRect b="0" l="35680" r="-35679" t="0"/>
              <a:stretch/>
            </p:blipFill>
            <p:spPr>
              <a:xfrm>
                <a:off x="73437" y="5133585"/>
                <a:ext cx="2057400" cy="117362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descr="armoirie" id="253" name="Google Shape;253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1320" y="749277"/>
            <a:ext cx="3266440" cy="3479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9"/>
          <p:cNvSpPr txBox="1"/>
          <p:nvPr>
            <p:ph type="title"/>
          </p:nvPr>
        </p:nvSpPr>
        <p:spPr>
          <a:xfrm>
            <a:off x="2454423" y="197552"/>
            <a:ext cx="7283152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70C0"/>
                </a:solidFill>
              </a:rPr>
              <a:t>Key Lessons/Best Practices</a:t>
            </a:r>
            <a:endParaRPr/>
          </a:p>
        </p:txBody>
      </p:sp>
      <p:sp>
        <p:nvSpPr>
          <p:cNvPr id="259" name="Google Shape;259;p9"/>
          <p:cNvSpPr txBox="1"/>
          <p:nvPr>
            <p:ph idx="1" type="body"/>
          </p:nvPr>
        </p:nvSpPr>
        <p:spPr>
          <a:xfrm>
            <a:off x="465220" y="1107671"/>
            <a:ext cx="11261558" cy="491894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57200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Font typeface="Arial"/>
              <a:buAutoNum type="arabicPeriod"/>
            </a:pPr>
            <a:r>
              <a:rPr b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Evidence-based Policy and Strategy</a:t>
            </a:r>
            <a:r>
              <a:rPr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Vision 2050, National Strategy for Transformation (NST 1), National Agriculture Policy (NAP); Strategic Plan for Agriculture Transformation (PSTA 4);</a:t>
            </a:r>
            <a:endParaRPr/>
          </a:p>
          <a:p>
            <a:pPr indent="-457200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Font typeface="Arial"/>
              <a:buAutoNum type="arabicPeriod"/>
            </a:pPr>
            <a:r>
              <a:rPr b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Strong Sector Coordination</a:t>
            </a:r>
            <a:r>
              <a:rPr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Agriculture Joint Sector Review (</a:t>
            </a:r>
            <a:r>
              <a:rPr i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twice a year</a:t>
            </a:r>
            <a:r>
              <a:rPr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), Agriculture Sector Working Groups (</a:t>
            </a:r>
            <a:r>
              <a:rPr i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Monthly</a:t>
            </a:r>
            <a:r>
              <a:rPr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, Clusters and Value chains platforms (</a:t>
            </a:r>
            <a:r>
              <a:rPr i="1" lang="en-US" sz="1900">
                <a:latin typeface="Gill Sans"/>
                <a:ea typeface="Gill Sans"/>
                <a:cs typeface="Gill Sans"/>
                <a:sym typeface="Gill Sans"/>
              </a:rPr>
              <a:t>Upon request</a:t>
            </a: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);</a:t>
            </a:r>
            <a:endParaRPr/>
          </a:p>
          <a:p>
            <a:pPr indent="-457200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Font typeface="Arial"/>
              <a:buAutoNum type="arabicPeriod"/>
            </a:pPr>
            <a:r>
              <a:rPr b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Decentralization</a:t>
            </a:r>
            <a:r>
              <a:rPr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of agriculture programs/projects to promote efficient and effective </a:t>
            </a: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implementation;</a:t>
            </a:r>
            <a:endParaRPr sz="19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457200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Font typeface="Arial"/>
              <a:buAutoNum type="arabicPeriod"/>
            </a:pPr>
            <a:r>
              <a:rPr b="1" lang="en-US" sz="1900">
                <a:latin typeface="Gill Sans"/>
                <a:ea typeface="Gill Sans"/>
                <a:cs typeface="Gill Sans"/>
                <a:sym typeface="Gill Sans"/>
              </a:rPr>
              <a:t>Sector digitalization: </a:t>
            </a:r>
            <a:r>
              <a:rPr lang="en-US" sz="1900">
                <a:latin typeface="Gill Sans"/>
                <a:ea typeface="Gill Sans"/>
                <a:cs typeface="Gill Sans"/>
                <a:sym typeface="Gill Sans"/>
              </a:rPr>
              <a:t>MIS records &amp; monitors progress of the agriculture sector’s performance. </a:t>
            </a:r>
            <a:endParaRPr/>
          </a:p>
          <a:p>
            <a:pPr indent="-457200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Font typeface="Arial"/>
              <a:buAutoNum type="arabicPeriod"/>
            </a:pPr>
            <a:r>
              <a:rPr b="1" i="1" lang="en-US" sz="19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Scale up Home Grown Solutions (examples):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✔"/>
            </a:pPr>
            <a:r>
              <a:rPr b="1" i="1"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Crop Intensification Program (CIP):</a:t>
            </a: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to improve agricultural productivity and food security through Land consolidation approach; Improved Seeds and Fertilizers subsidy; Agriculture Extension model (</a:t>
            </a:r>
            <a:r>
              <a:rPr i="1"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Twigire Muhinzi</a:t>
            </a: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);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✔"/>
            </a:pPr>
            <a:r>
              <a:rPr b="1"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One cow per poor family (Girinka)</a:t>
            </a: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program to cut food insecurity through increased milk production and consumption;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✔"/>
            </a:pPr>
            <a:r>
              <a:rPr b="1"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Livestock Intensification Program: </a:t>
            </a: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increase animal protein products consumption to beneficiaries (poor women and youth);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Font typeface="Noto Sans Symbols"/>
              <a:buChar char="✔"/>
            </a:pPr>
            <a:r>
              <a:rPr b="1"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National Strategic Food Reserves</a:t>
            </a: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GoR initiative to address potential shocks of food supply, in situation that cannot be adequately addressed by markets and other programs;</a:t>
            </a:r>
            <a:endParaRPr/>
          </a:p>
          <a:p>
            <a:pPr indent="-228346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  <a:p>
            <a:pPr indent="-228346" lvl="0" marL="457200" rtl="0"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SzPts val="1824"/>
              <a:buNone/>
            </a:pPr>
            <a:r>
              <a:t/>
            </a:r>
            <a:endParaRPr/>
          </a:p>
        </p:txBody>
      </p:sp>
      <p:sp>
        <p:nvSpPr>
          <p:cNvPr id="260" name="Google Shape;260;p9"/>
          <p:cNvSpPr txBox="1"/>
          <p:nvPr>
            <p:ph idx="4294967295" type="sldNum"/>
          </p:nvPr>
        </p:nvSpPr>
        <p:spPr>
          <a:xfrm>
            <a:off x="11088687" y="6475412"/>
            <a:ext cx="11034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6_Leadership Retreat 2013 v3">
  <a:themeElements>
    <a:clrScheme name="MINICO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00B0F0"/>
      </a:accent1>
      <a:accent2>
        <a:srgbClr val="29C000"/>
      </a:accent2>
      <a:accent3>
        <a:srgbClr val="FFFF00"/>
      </a:accent3>
      <a:accent4>
        <a:srgbClr val="192EF7"/>
      </a:accent4>
      <a:accent5>
        <a:srgbClr val="F6C120"/>
      </a:accent5>
      <a:accent6>
        <a:srgbClr val="638BAD"/>
      </a:accent6>
      <a:hlink>
        <a:srgbClr val="518592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Leadership Retreat 2013 v3">
  <a:themeElements>
    <a:clrScheme name="MINICO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00B0F0"/>
      </a:accent1>
      <a:accent2>
        <a:srgbClr val="29C000"/>
      </a:accent2>
      <a:accent3>
        <a:srgbClr val="FFFF00"/>
      </a:accent3>
      <a:accent4>
        <a:srgbClr val="192EF7"/>
      </a:accent4>
      <a:accent5>
        <a:srgbClr val="F6C120"/>
      </a:accent5>
      <a:accent6>
        <a:srgbClr val="638BAD"/>
      </a:accent6>
      <a:hlink>
        <a:srgbClr val="518592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7_Leadership Retreat 2013 v3">
  <a:themeElements>
    <a:clrScheme name="MINICO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00B0F0"/>
      </a:accent1>
      <a:accent2>
        <a:srgbClr val="29C000"/>
      </a:accent2>
      <a:accent3>
        <a:srgbClr val="FFFF00"/>
      </a:accent3>
      <a:accent4>
        <a:srgbClr val="192EF7"/>
      </a:accent4>
      <a:accent5>
        <a:srgbClr val="F6C120"/>
      </a:accent5>
      <a:accent6>
        <a:srgbClr val="638BAD"/>
      </a:accent6>
      <a:hlink>
        <a:srgbClr val="518592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2021-05-14T11:53:26Z</dcterms:created>
  <dc:creator>MINAGRI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  <property fmtid="{D5CDD505-2E9C-101B-9397-08002B2CF9AE}" pid="3" name="ContentTypeId">
    <vt:lpwstr>0x01010013AC947C424B854480F909D11B8DAABB</vt:lpwstr>
  </property>
</Properties>
</file>