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3817600" cy="7772400"/>
  <p:notesSz cx="10058400" cy="77724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9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82" y="53"/>
      </p:cViewPr>
      <p:guideLst>
        <p:guide orient="horz" pos="2880"/>
        <p:guide pos="296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36320" y="2409444"/>
            <a:ext cx="11744960" cy="697563"/>
          </a:xfrm>
          <a:prstGeom prst="rect">
            <a:avLst/>
          </a:prstGeom>
        </p:spPr>
        <p:txBody>
          <a:bodyPr wrap="square" lIns="0" tIns="0" rIns="0" bIns="0">
            <a:spAutoFit/>
          </a:bodyPr>
          <a:lstStyle>
            <a:lvl1pPr>
              <a:defRPr sz="4533" b="1" i="0">
                <a:solidFill>
                  <a:schemeClr val="tx1"/>
                </a:solidFill>
                <a:latin typeface="Arial Narrow"/>
                <a:cs typeface="Arial Narrow"/>
              </a:defRPr>
            </a:lvl1pPr>
          </a:lstStyle>
          <a:p>
            <a:endParaRPr/>
          </a:p>
        </p:txBody>
      </p:sp>
      <p:sp>
        <p:nvSpPr>
          <p:cNvPr id="3" name="Holder 3"/>
          <p:cNvSpPr>
            <a:spLocks noGrp="1"/>
          </p:cNvSpPr>
          <p:nvPr>
            <p:ph type="subTitle" idx="4"/>
          </p:nvPr>
        </p:nvSpPr>
        <p:spPr>
          <a:xfrm>
            <a:off x="2072640" y="4352544"/>
            <a:ext cx="96723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49500" y="6262366"/>
            <a:ext cx="13957" cy="12065"/>
          </a:xfrm>
          <a:custGeom>
            <a:avLst/>
            <a:gdLst/>
            <a:ahLst/>
            <a:cxnLst/>
            <a:rect l="l" t="t" r="r" b="b"/>
            <a:pathLst>
              <a:path w="10159" h="12064">
                <a:moveTo>
                  <a:pt x="427" y="512"/>
                </a:moveTo>
                <a:lnTo>
                  <a:pt x="0" y="512"/>
                </a:lnTo>
                <a:lnTo>
                  <a:pt x="0" y="0"/>
                </a:lnTo>
                <a:lnTo>
                  <a:pt x="427" y="512"/>
                </a:lnTo>
                <a:close/>
              </a:path>
              <a:path w="10159" h="12064">
                <a:moveTo>
                  <a:pt x="5719" y="6862"/>
                </a:moveTo>
                <a:lnTo>
                  <a:pt x="4571" y="6862"/>
                </a:lnTo>
                <a:lnTo>
                  <a:pt x="4571" y="5485"/>
                </a:lnTo>
                <a:lnTo>
                  <a:pt x="5719" y="6862"/>
                </a:lnTo>
                <a:close/>
              </a:path>
              <a:path w="10159" h="12064">
                <a:moveTo>
                  <a:pt x="9953" y="11942"/>
                </a:moveTo>
                <a:lnTo>
                  <a:pt x="9144" y="11942"/>
                </a:lnTo>
                <a:lnTo>
                  <a:pt x="9144" y="10971"/>
                </a:lnTo>
                <a:lnTo>
                  <a:pt x="9953" y="11942"/>
                </a:lnTo>
                <a:close/>
              </a:path>
            </a:pathLst>
          </a:custGeom>
          <a:solidFill>
            <a:srgbClr val="ED3D1D"/>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690880" y="5983224"/>
            <a:ext cx="435462" cy="374903"/>
          </a:xfrm>
          <a:prstGeom prst="rect">
            <a:avLst/>
          </a:prstGeom>
        </p:spPr>
      </p:pic>
      <p:pic>
        <p:nvPicPr>
          <p:cNvPr id="18" name="bg object 18"/>
          <p:cNvPicPr/>
          <p:nvPr/>
        </p:nvPicPr>
        <p:blipFill>
          <a:blip r:embed="rId3" cstate="print"/>
          <a:stretch>
            <a:fillRect/>
          </a:stretch>
        </p:blipFill>
        <p:spPr>
          <a:xfrm>
            <a:off x="847478" y="5983223"/>
            <a:ext cx="278865" cy="209804"/>
          </a:xfrm>
          <a:prstGeom prst="rect">
            <a:avLst/>
          </a:prstGeom>
        </p:spPr>
      </p:pic>
      <p:pic>
        <p:nvPicPr>
          <p:cNvPr id="19" name="bg object 19"/>
          <p:cNvPicPr/>
          <p:nvPr/>
        </p:nvPicPr>
        <p:blipFill>
          <a:blip r:embed="rId4" cstate="print"/>
          <a:stretch>
            <a:fillRect/>
          </a:stretch>
        </p:blipFill>
        <p:spPr>
          <a:xfrm>
            <a:off x="690879" y="5927599"/>
            <a:ext cx="632260" cy="430529"/>
          </a:xfrm>
          <a:prstGeom prst="rect">
            <a:avLst/>
          </a:prstGeom>
        </p:spPr>
      </p:pic>
      <p:pic>
        <p:nvPicPr>
          <p:cNvPr id="20" name="bg object 20"/>
          <p:cNvPicPr/>
          <p:nvPr/>
        </p:nvPicPr>
        <p:blipFill>
          <a:blip r:embed="rId5" cstate="print"/>
          <a:stretch>
            <a:fillRect/>
          </a:stretch>
        </p:blipFill>
        <p:spPr>
          <a:xfrm>
            <a:off x="929546" y="6066028"/>
            <a:ext cx="171673" cy="127000"/>
          </a:xfrm>
          <a:prstGeom prst="rect">
            <a:avLst/>
          </a:prstGeom>
        </p:spPr>
      </p:pic>
      <p:pic>
        <p:nvPicPr>
          <p:cNvPr id="21" name="bg object 21"/>
          <p:cNvPicPr/>
          <p:nvPr/>
        </p:nvPicPr>
        <p:blipFill>
          <a:blip r:embed="rId6" cstate="print"/>
          <a:stretch>
            <a:fillRect/>
          </a:stretch>
        </p:blipFill>
        <p:spPr>
          <a:xfrm>
            <a:off x="990260" y="5992368"/>
            <a:ext cx="35591" cy="19050"/>
          </a:xfrm>
          <a:prstGeom prst="rect">
            <a:avLst/>
          </a:prstGeom>
        </p:spPr>
      </p:pic>
      <p:pic>
        <p:nvPicPr>
          <p:cNvPr id="22" name="bg object 22"/>
          <p:cNvPicPr/>
          <p:nvPr/>
        </p:nvPicPr>
        <p:blipFill>
          <a:blip r:embed="rId7" cstate="print"/>
          <a:stretch>
            <a:fillRect/>
          </a:stretch>
        </p:blipFill>
        <p:spPr>
          <a:xfrm>
            <a:off x="870926" y="5907279"/>
            <a:ext cx="102585" cy="102869"/>
          </a:xfrm>
          <a:prstGeom prst="rect">
            <a:avLst/>
          </a:prstGeom>
        </p:spPr>
      </p:pic>
      <p:pic>
        <p:nvPicPr>
          <p:cNvPr id="23" name="bg object 23"/>
          <p:cNvPicPr/>
          <p:nvPr/>
        </p:nvPicPr>
        <p:blipFill>
          <a:blip r:embed="rId8" cstate="print"/>
          <a:stretch>
            <a:fillRect/>
          </a:stretch>
        </p:blipFill>
        <p:spPr>
          <a:xfrm>
            <a:off x="956765" y="5899659"/>
            <a:ext cx="175859" cy="80009"/>
          </a:xfrm>
          <a:prstGeom prst="rect">
            <a:avLst/>
          </a:prstGeom>
        </p:spPr>
      </p:pic>
      <p:pic>
        <p:nvPicPr>
          <p:cNvPr id="24" name="bg object 24"/>
          <p:cNvPicPr/>
          <p:nvPr/>
        </p:nvPicPr>
        <p:blipFill>
          <a:blip r:embed="rId9" cstate="print"/>
          <a:stretch>
            <a:fillRect/>
          </a:stretch>
        </p:blipFill>
        <p:spPr>
          <a:xfrm>
            <a:off x="1199618" y="5949189"/>
            <a:ext cx="23029" cy="22859"/>
          </a:xfrm>
          <a:prstGeom prst="rect">
            <a:avLst/>
          </a:prstGeom>
        </p:spPr>
      </p:pic>
      <p:sp>
        <p:nvSpPr>
          <p:cNvPr id="2" name="Holder 2"/>
          <p:cNvSpPr>
            <a:spLocks noGrp="1"/>
          </p:cNvSpPr>
          <p:nvPr>
            <p:ph type="title"/>
          </p:nvPr>
        </p:nvSpPr>
        <p:spPr>
          <a:xfrm>
            <a:off x="87130" y="985525"/>
            <a:ext cx="12810067" cy="697563"/>
          </a:xfrm>
        </p:spPr>
        <p:txBody>
          <a:bodyPr lIns="0" tIns="0" rIns="0" bIns="0"/>
          <a:lstStyle>
            <a:lvl1pPr>
              <a:defRPr sz="4533" b="1" i="0">
                <a:solidFill>
                  <a:schemeClr val="tx1"/>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7130" y="985525"/>
            <a:ext cx="12810067" cy="697563"/>
          </a:xfrm>
        </p:spPr>
        <p:txBody>
          <a:bodyPr lIns="0" tIns="0" rIns="0" bIns="0"/>
          <a:lstStyle>
            <a:lvl1pPr>
              <a:defRPr sz="4533" b="1" i="0">
                <a:solidFill>
                  <a:schemeClr val="tx1"/>
                </a:solidFill>
                <a:latin typeface="Arial Narrow"/>
                <a:cs typeface="Arial Narrow"/>
              </a:defRPr>
            </a:lvl1pPr>
          </a:lstStyle>
          <a:p>
            <a:endParaRPr/>
          </a:p>
        </p:txBody>
      </p:sp>
      <p:sp>
        <p:nvSpPr>
          <p:cNvPr id="3" name="Holder 3"/>
          <p:cNvSpPr>
            <a:spLocks noGrp="1"/>
          </p:cNvSpPr>
          <p:nvPr>
            <p:ph sz="half" idx="2"/>
          </p:nvPr>
        </p:nvSpPr>
        <p:spPr>
          <a:xfrm>
            <a:off x="690880" y="1787652"/>
            <a:ext cx="601065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116064" y="1787652"/>
            <a:ext cx="601065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7130" y="985525"/>
            <a:ext cx="12810067" cy="697563"/>
          </a:xfrm>
        </p:spPr>
        <p:txBody>
          <a:bodyPr lIns="0" tIns="0" rIns="0" bIns="0"/>
          <a:lstStyle>
            <a:lvl1pPr>
              <a:defRPr sz="4533" b="1" i="0">
                <a:solidFill>
                  <a:schemeClr val="tx1"/>
                </a:solidFill>
                <a:latin typeface="Arial Narrow"/>
                <a:cs typeface="Arial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49500" y="6262366"/>
            <a:ext cx="13957" cy="12065"/>
          </a:xfrm>
          <a:custGeom>
            <a:avLst/>
            <a:gdLst/>
            <a:ahLst/>
            <a:cxnLst/>
            <a:rect l="l" t="t" r="r" b="b"/>
            <a:pathLst>
              <a:path w="10159" h="12064">
                <a:moveTo>
                  <a:pt x="427" y="512"/>
                </a:moveTo>
                <a:lnTo>
                  <a:pt x="0" y="512"/>
                </a:lnTo>
                <a:lnTo>
                  <a:pt x="0" y="0"/>
                </a:lnTo>
                <a:lnTo>
                  <a:pt x="427" y="512"/>
                </a:lnTo>
                <a:close/>
              </a:path>
              <a:path w="10159" h="12064">
                <a:moveTo>
                  <a:pt x="5719" y="6862"/>
                </a:moveTo>
                <a:lnTo>
                  <a:pt x="4571" y="6862"/>
                </a:lnTo>
                <a:lnTo>
                  <a:pt x="4571" y="5485"/>
                </a:lnTo>
                <a:lnTo>
                  <a:pt x="5719" y="6862"/>
                </a:lnTo>
                <a:close/>
              </a:path>
              <a:path w="10159" h="12064">
                <a:moveTo>
                  <a:pt x="9953" y="11942"/>
                </a:moveTo>
                <a:lnTo>
                  <a:pt x="9144" y="11942"/>
                </a:lnTo>
                <a:lnTo>
                  <a:pt x="9144" y="10971"/>
                </a:lnTo>
                <a:lnTo>
                  <a:pt x="9953" y="11942"/>
                </a:lnTo>
                <a:close/>
              </a:path>
            </a:pathLst>
          </a:custGeom>
          <a:solidFill>
            <a:srgbClr val="ED3D1D"/>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690880" y="5983224"/>
            <a:ext cx="435462" cy="374903"/>
          </a:xfrm>
          <a:prstGeom prst="rect">
            <a:avLst/>
          </a:prstGeom>
        </p:spPr>
      </p:pic>
      <p:pic>
        <p:nvPicPr>
          <p:cNvPr id="18" name="bg object 18"/>
          <p:cNvPicPr/>
          <p:nvPr/>
        </p:nvPicPr>
        <p:blipFill>
          <a:blip r:embed="rId3" cstate="print"/>
          <a:stretch>
            <a:fillRect/>
          </a:stretch>
        </p:blipFill>
        <p:spPr>
          <a:xfrm>
            <a:off x="847478" y="5983223"/>
            <a:ext cx="278865" cy="209804"/>
          </a:xfrm>
          <a:prstGeom prst="rect">
            <a:avLst/>
          </a:prstGeom>
        </p:spPr>
      </p:pic>
      <p:pic>
        <p:nvPicPr>
          <p:cNvPr id="19" name="bg object 19"/>
          <p:cNvPicPr/>
          <p:nvPr/>
        </p:nvPicPr>
        <p:blipFill>
          <a:blip r:embed="rId4" cstate="print"/>
          <a:stretch>
            <a:fillRect/>
          </a:stretch>
        </p:blipFill>
        <p:spPr>
          <a:xfrm>
            <a:off x="690879" y="5927599"/>
            <a:ext cx="632260" cy="430529"/>
          </a:xfrm>
          <a:prstGeom prst="rect">
            <a:avLst/>
          </a:prstGeom>
        </p:spPr>
      </p:pic>
      <p:pic>
        <p:nvPicPr>
          <p:cNvPr id="20" name="bg object 20"/>
          <p:cNvPicPr/>
          <p:nvPr/>
        </p:nvPicPr>
        <p:blipFill>
          <a:blip r:embed="rId5" cstate="print"/>
          <a:stretch>
            <a:fillRect/>
          </a:stretch>
        </p:blipFill>
        <p:spPr>
          <a:xfrm>
            <a:off x="929546" y="6066028"/>
            <a:ext cx="171673" cy="127000"/>
          </a:xfrm>
          <a:prstGeom prst="rect">
            <a:avLst/>
          </a:prstGeom>
        </p:spPr>
      </p:pic>
      <p:pic>
        <p:nvPicPr>
          <p:cNvPr id="21" name="bg object 21"/>
          <p:cNvPicPr/>
          <p:nvPr/>
        </p:nvPicPr>
        <p:blipFill>
          <a:blip r:embed="rId6" cstate="print"/>
          <a:stretch>
            <a:fillRect/>
          </a:stretch>
        </p:blipFill>
        <p:spPr>
          <a:xfrm>
            <a:off x="990260" y="5992368"/>
            <a:ext cx="35591" cy="19050"/>
          </a:xfrm>
          <a:prstGeom prst="rect">
            <a:avLst/>
          </a:prstGeom>
        </p:spPr>
      </p:pic>
      <p:pic>
        <p:nvPicPr>
          <p:cNvPr id="22" name="bg object 22"/>
          <p:cNvPicPr/>
          <p:nvPr/>
        </p:nvPicPr>
        <p:blipFill>
          <a:blip r:embed="rId7" cstate="print"/>
          <a:stretch>
            <a:fillRect/>
          </a:stretch>
        </p:blipFill>
        <p:spPr>
          <a:xfrm>
            <a:off x="870926" y="5907279"/>
            <a:ext cx="102585" cy="102869"/>
          </a:xfrm>
          <a:prstGeom prst="rect">
            <a:avLst/>
          </a:prstGeom>
        </p:spPr>
      </p:pic>
      <p:pic>
        <p:nvPicPr>
          <p:cNvPr id="23" name="bg object 23"/>
          <p:cNvPicPr/>
          <p:nvPr/>
        </p:nvPicPr>
        <p:blipFill>
          <a:blip r:embed="rId8" cstate="print"/>
          <a:stretch>
            <a:fillRect/>
          </a:stretch>
        </p:blipFill>
        <p:spPr>
          <a:xfrm>
            <a:off x="956765" y="5899659"/>
            <a:ext cx="175859" cy="80009"/>
          </a:xfrm>
          <a:prstGeom prst="rect">
            <a:avLst/>
          </a:prstGeom>
        </p:spPr>
      </p:pic>
      <p:pic>
        <p:nvPicPr>
          <p:cNvPr id="24" name="bg object 24"/>
          <p:cNvPicPr/>
          <p:nvPr/>
        </p:nvPicPr>
        <p:blipFill>
          <a:blip r:embed="rId9" cstate="print"/>
          <a:stretch>
            <a:fillRect/>
          </a:stretch>
        </p:blipFill>
        <p:spPr>
          <a:xfrm>
            <a:off x="1199618" y="5949189"/>
            <a:ext cx="23029" cy="22859"/>
          </a:xfrm>
          <a:prstGeom prst="rect">
            <a:avLst/>
          </a:prstGeom>
        </p:spPr>
      </p:pic>
      <p:pic>
        <p:nvPicPr>
          <p:cNvPr id="25" name="bg object 25"/>
          <p:cNvPicPr/>
          <p:nvPr/>
        </p:nvPicPr>
        <p:blipFill>
          <a:blip r:embed="rId10" cstate="print"/>
          <a:stretch>
            <a:fillRect/>
          </a:stretch>
        </p:blipFill>
        <p:spPr>
          <a:xfrm>
            <a:off x="1449670" y="5971413"/>
            <a:ext cx="1089181" cy="318135"/>
          </a:xfrm>
          <a:prstGeom prst="rect">
            <a:avLst/>
          </a:prstGeom>
        </p:spPr>
      </p:pic>
      <p:sp>
        <p:nvSpPr>
          <p:cNvPr id="26" name="bg object 26"/>
          <p:cNvSpPr/>
          <p:nvPr/>
        </p:nvSpPr>
        <p:spPr>
          <a:xfrm>
            <a:off x="2546817" y="6000560"/>
            <a:ext cx="587946" cy="127635"/>
          </a:xfrm>
          <a:custGeom>
            <a:avLst/>
            <a:gdLst/>
            <a:ahLst/>
            <a:cxnLst/>
            <a:rect l="l" t="t" r="r" b="b"/>
            <a:pathLst>
              <a:path w="427989" h="127635">
                <a:moveTo>
                  <a:pt x="94678" y="3086"/>
                </a:moveTo>
                <a:lnTo>
                  <a:pt x="0" y="3086"/>
                </a:lnTo>
                <a:lnTo>
                  <a:pt x="0" y="20866"/>
                </a:lnTo>
                <a:lnTo>
                  <a:pt x="37909" y="20866"/>
                </a:lnTo>
                <a:lnTo>
                  <a:pt x="37909" y="125006"/>
                </a:lnTo>
                <a:lnTo>
                  <a:pt x="56769" y="125006"/>
                </a:lnTo>
                <a:lnTo>
                  <a:pt x="56769" y="20866"/>
                </a:lnTo>
                <a:lnTo>
                  <a:pt x="94678" y="20866"/>
                </a:lnTo>
                <a:lnTo>
                  <a:pt x="94678" y="3086"/>
                </a:lnTo>
                <a:close/>
              </a:path>
              <a:path w="427989" h="127635">
                <a:moveTo>
                  <a:pt x="188887" y="105727"/>
                </a:moveTo>
                <a:lnTo>
                  <a:pt x="126022" y="105727"/>
                </a:lnTo>
                <a:lnTo>
                  <a:pt x="126022" y="71437"/>
                </a:lnTo>
                <a:lnTo>
                  <a:pt x="181838" y="71437"/>
                </a:lnTo>
                <a:lnTo>
                  <a:pt x="181838" y="53657"/>
                </a:lnTo>
                <a:lnTo>
                  <a:pt x="126022" y="53657"/>
                </a:lnTo>
                <a:lnTo>
                  <a:pt x="126022" y="20637"/>
                </a:lnTo>
                <a:lnTo>
                  <a:pt x="186029" y="20637"/>
                </a:lnTo>
                <a:lnTo>
                  <a:pt x="186029" y="2857"/>
                </a:lnTo>
                <a:lnTo>
                  <a:pt x="107061" y="2857"/>
                </a:lnTo>
                <a:lnTo>
                  <a:pt x="107061" y="20637"/>
                </a:lnTo>
                <a:lnTo>
                  <a:pt x="107061" y="53657"/>
                </a:lnTo>
                <a:lnTo>
                  <a:pt x="107061" y="71437"/>
                </a:lnTo>
                <a:lnTo>
                  <a:pt x="107061" y="105727"/>
                </a:lnTo>
                <a:lnTo>
                  <a:pt x="107061" y="124777"/>
                </a:lnTo>
                <a:lnTo>
                  <a:pt x="188887" y="124777"/>
                </a:lnTo>
                <a:lnTo>
                  <a:pt x="188887" y="105727"/>
                </a:lnTo>
                <a:close/>
              </a:path>
              <a:path w="427989" h="127635">
                <a:moveTo>
                  <a:pt x="331571" y="2870"/>
                </a:moveTo>
                <a:lnTo>
                  <a:pt x="305181" y="2870"/>
                </a:lnTo>
                <a:lnTo>
                  <a:pt x="268897" y="90779"/>
                </a:lnTo>
                <a:lnTo>
                  <a:pt x="232029" y="2870"/>
                </a:lnTo>
                <a:lnTo>
                  <a:pt x="205740" y="2870"/>
                </a:lnTo>
                <a:lnTo>
                  <a:pt x="205740" y="124409"/>
                </a:lnTo>
                <a:lnTo>
                  <a:pt x="224701" y="124409"/>
                </a:lnTo>
                <a:lnTo>
                  <a:pt x="224701" y="32486"/>
                </a:lnTo>
                <a:lnTo>
                  <a:pt x="262318" y="124409"/>
                </a:lnTo>
                <a:lnTo>
                  <a:pt x="274993" y="124409"/>
                </a:lnTo>
                <a:lnTo>
                  <a:pt x="312610" y="32486"/>
                </a:lnTo>
                <a:lnTo>
                  <a:pt x="312610" y="124409"/>
                </a:lnTo>
                <a:lnTo>
                  <a:pt x="331571" y="124409"/>
                </a:lnTo>
                <a:lnTo>
                  <a:pt x="331571" y="2870"/>
                </a:lnTo>
                <a:close/>
              </a:path>
              <a:path w="427989" h="127635">
                <a:moveTo>
                  <a:pt x="427863" y="81724"/>
                </a:moveTo>
                <a:lnTo>
                  <a:pt x="426250" y="75920"/>
                </a:lnTo>
                <a:lnTo>
                  <a:pt x="423100" y="71437"/>
                </a:lnTo>
                <a:lnTo>
                  <a:pt x="420243" y="67157"/>
                </a:lnTo>
                <a:lnTo>
                  <a:pt x="416534" y="63728"/>
                </a:lnTo>
                <a:lnTo>
                  <a:pt x="407581" y="58966"/>
                </a:lnTo>
                <a:lnTo>
                  <a:pt x="402818" y="56870"/>
                </a:lnTo>
                <a:lnTo>
                  <a:pt x="392620" y="54203"/>
                </a:lnTo>
                <a:lnTo>
                  <a:pt x="379666" y="49441"/>
                </a:lnTo>
                <a:lnTo>
                  <a:pt x="376237" y="47345"/>
                </a:lnTo>
                <a:lnTo>
                  <a:pt x="371005" y="42583"/>
                </a:lnTo>
                <a:lnTo>
                  <a:pt x="369671" y="39154"/>
                </a:lnTo>
                <a:lnTo>
                  <a:pt x="369671" y="32766"/>
                </a:lnTo>
                <a:lnTo>
                  <a:pt x="370243" y="31153"/>
                </a:lnTo>
                <a:lnTo>
                  <a:pt x="370713" y="29057"/>
                </a:lnTo>
                <a:lnTo>
                  <a:pt x="387096" y="18008"/>
                </a:lnTo>
                <a:lnTo>
                  <a:pt x="395478" y="18008"/>
                </a:lnTo>
                <a:lnTo>
                  <a:pt x="399389" y="18770"/>
                </a:lnTo>
                <a:lnTo>
                  <a:pt x="406247" y="22479"/>
                </a:lnTo>
                <a:lnTo>
                  <a:pt x="408914" y="24866"/>
                </a:lnTo>
                <a:lnTo>
                  <a:pt x="410718" y="27724"/>
                </a:lnTo>
                <a:lnTo>
                  <a:pt x="411772" y="29057"/>
                </a:lnTo>
                <a:lnTo>
                  <a:pt x="427291" y="15049"/>
                </a:lnTo>
                <a:lnTo>
                  <a:pt x="426250" y="14008"/>
                </a:lnTo>
                <a:lnTo>
                  <a:pt x="421767" y="8191"/>
                </a:lnTo>
                <a:lnTo>
                  <a:pt x="416242" y="4483"/>
                </a:lnTo>
                <a:lnTo>
                  <a:pt x="404152" y="762"/>
                </a:lnTo>
                <a:lnTo>
                  <a:pt x="397865" y="0"/>
                </a:lnTo>
                <a:lnTo>
                  <a:pt x="383857" y="0"/>
                </a:lnTo>
                <a:lnTo>
                  <a:pt x="350520" y="26962"/>
                </a:lnTo>
                <a:lnTo>
                  <a:pt x="349669" y="30962"/>
                </a:lnTo>
                <a:lnTo>
                  <a:pt x="349669" y="42583"/>
                </a:lnTo>
                <a:lnTo>
                  <a:pt x="351282" y="48958"/>
                </a:lnTo>
                <a:lnTo>
                  <a:pt x="357289" y="58204"/>
                </a:lnTo>
                <a:lnTo>
                  <a:pt x="360997" y="62204"/>
                </a:lnTo>
                <a:lnTo>
                  <a:pt x="365480" y="64770"/>
                </a:lnTo>
                <a:lnTo>
                  <a:pt x="369951" y="67729"/>
                </a:lnTo>
                <a:lnTo>
                  <a:pt x="374713" y="69824"/>
                </a:lnTo>
                <a:lnTo>
                  <a:pt x="379958" y="71437"/>
                </a:lnTo>
                <a:lnTo>
                  <a:pt x="384911" y="72771"/>
                </a:lnTo>
                <a:lnTo>
                  <a:pt x="397865" y="77533"/>
                </a:lnTo>
                <a:lnTo>
                  <a:pt x="401294" y="79349"/>
                </a:lnTo>
                <a:lnTo>
                  <a:pt x="403860" y="81724"/>
                </a:lnTo>
                <a:lnTo>
                  <a:pt x="406527" y="83921"/>
                </a:lnTo>
                <a:lnTo>
                  <a:pt x="407860" y="86779"/>
                </a:lnTo>
                <a:lnTo>
                  <a:pt x="407860" y="93916"/>
                </a:lnTo>
                <a:lnTo>
                  <a:pt x="386245" y="110299"/>
                </a:lnTo>
                <a:lnTo>
                  <a:pt x="379196" y="109258"/>
                </a:lnTo>
                <a:lnTo>
                  <a:pt x="372618" y="106400"/>
                </a:lnTo>
                <a:lnTo>
                  <a:pt x="368338" y="104305"/>
                </a:lnTo>
                <a:lnTo>
                  <a:pt x="364998" y="101346"/>
                </a:lnTo>
                <a:lnTo>
                  <a:pt x="362331" y="97066"/>
                </a:lnTo>
                <a:lnTo>
                  <a:pt x="361289" y="95821"/>
                </a:lnTo>
                <a:lnTo>
                  <a:pt x="345757" y="109258"/>
                </a:lnTo>
                <a:lnTo>
                  <a:pt x="350710" y="116205"/>
                </a:lnTo>
                <a:lnTo>
                  <a:pt x="356235" y="120396"/>
                </a:lnTo>
                <a:lnTo>
                  <a:pt x="363385" y="123355"/>
                </a:lnTo>
                <a:lnTo>
                  <a:pt x="370243" y="125920"/>
                </a:lnTo>
                <a:lnTo>
                  <a:pt x="377571" y="127254"/>
                </a:lnTo>
                <a:lnTo>
                  <a:pt x="391287" y="127254"/>
                </a:lnTo>
                <a:lnTo>
                  <a:pt x="396811" y="126492"/>
                </a:lnTo>
                <a:lnTo>
                  <a:pt x="407098" y="123063"/>
                </a:lnTo>
                <a:lnTo>
                  <a:pt x="411581" y="120688"/>
                </a:lnTo>
                <a:lnTo>
                  <a:pt x="415201" y="117259"/>
                </a:lnTo>
                <a:lnTo>
                  <a:pt x="419201" y="114020"/>
                </a:lnTo>
                <a:lnTo>
                  <a:pt x="422059" y="110109"/>
                </a:lnTo>
                <a:lnTo>
                  <a:pt x="426821" y="100584"/>
                </a:lnTo>
                <a:lnTo>
                  <a:pt x="427863" y="94970"/>
                </a:lnTo>
                <a:lnTo>
                  <a:pt x="427863" y="81724"/>
                </a:lnTo>
                <a:close/>
              </a:path>
            </a:pathLst>
          </a:custGeom>
          <a:solidFill>
            <a:srgbClr val="115D69"/>
          </a:solidFill>
        </p:spPr>
        <p:txBody>
          <a:bodyPr wrap="square" lIns="0" tIns="0" rIns="0" bIns="0" rtlCol="0"/>
          <a:lstStyle/>
          <a:p>
            <a:endParaRPr/>
          </a:p>
        </p:txBody>
      </p:sp>
      <p:pic>
        <p:nvPicPr>
          <p:cNvPr id="27" name="bg object 27"/>
          <p:cNvPicPr/>
          <p:nvPr/>
        </p:nvPicPr>
        <p:blipFill>
          <a:blip r:embed="rId11" cstate="print"/>
          <a:stretch>
            <a:fillRect/>
          </a:stretch>
        </p:blipFill>
        <p:spPr>
          <a:xfrm>
            <a:off x="9154635" y="3863340"/>
            <a:ext cx="4662966" cy="2852927"/>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49500" y="6262366"/>
            <a:ext cx="13957" cy="12065"/>
          </a:xfrm>
          <a:custGeom>
            <a:avLst/>
            <a:gdLst/>
            <a:ahLst/>
            <a:cxnLst/>
            <a:rect l="l" t="t" r="r" b="b"/>
            <a:pathLst>
              <a:path w="10159" h="12064">
                <a:moveTo>
                  <a:pt x="427" y="512"/>
                </a:moveTo>
                <a:lnTo>
                  <a:pt x="0" y="512"/>
                </a:lnTo>
                <a:lnTo>
                  <a:pt x="0" y="0"/>
                </a:lnTo>
                <a:lnTo>
                  <a:pt x="427" y="512"/>
                </a:lnTo>
                <a:close/>
              </a:path>
              <a:path w="10159" h="12064">
                <a:moveTo>
                  <a:pt x="5719" y="6862"/>
                </a:moveTo>
                <a:lnTo>
                  <a:pt x="4571" y="6862"/>
                </a:lnTo>
                <a:lnTo>
                  <a:pt x="4571" y="5485"/>
                </a:lnTo>
                <a:lnTo>
                  <a:pt x="5719" y="6862"/>
                </a:lnTo>
                <a:close/>
              </a:path>
              <a:path w="10159" h="12064">
                <a:moveTo>
                  <a:pt x="9953" y="11942"/>
                </a:moveTo>
                <a:lnTo>
                  <a:pt x="9144" y="11942"/>
                </a:lnTo>
                <a:lnTo>
                  <a:pt x="9144" y="10971"/>
                </a:lnTo>
                <a:lnTo>
                  <a:pt x="9953" y="11942"/>
                </a:lnTo>
                <a:close/>
              </a:path>
            </a:pathLst>
          </a:custGeom>
          <a:solidFill>
            <a:srgbClr val="ED3D1D"/>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690880" y="5983224"/>
            <a:ext cx="435462" cy="374903"/>
          </a:xfrm>
          <a:prstGeom prst="rect">
            <a:avLst/>
          </a:prstGeom>
        </p:spPr>
      </p:pic>
      <p:pic>
        <p:nvPicPr>
          <p:cNvPr id="18" name="bg object 18"/>
          <p:cNvPicPr/>
          <p:nvPr/>
        </p:nvPicPr>
        <p:blipFill>
          <a:blip r:embed="rId8" cstate="print"/>
          <a:stretch>
            <a:fillRect/>
          </a:stretch>
        </p:blipFill>
        <p:spPr>
          <a:xfrm>
            <a:off x="847478" y="5983223"/>
            <a:ext cx="278865" cy="209804"/>
          </a:xfrm>
          <a:prstGeom prst="rect">
            <a:avLst/>
          </a:prstGeom>
        </p:spPr>
      </p:pic>
      <p:pic>
        <p:nvPicPr>
          <p:cNvPr id="19" name="bg object 19"/>
          <p:cNvPicPr/>
          <p:nvPr/>
        </p:nvPicPr>
        <p:blipFill>
          <a:blip r:embed="rId9" cstate="print"/>
          <a:stretch>
            <a:fillRect/>
          </a:stretch>
        </p:blipFill>
        <p:spPr>
          <a:xfrm>
            <a:off x="690879" y="5927599"/>
            <a:ext cx="632260" cy="430529"/>
          </a:xfrm>
          <a:prstGeom prst="rect">
            <a:avLst/>
          </a:prstGeom>
        </p:spPr>
      </p:pic>
      <p:pic>
        <p:nvPicPr>
          <p:cNvPr id="20" name="bg object 20"/>
          <p:cNvPicPr/>
          <p:nvPr/>
        </p:nvPicPr>
        <p:blipFill>
          <a:blip r:embed="rId10" cstate="print"/>
          <a:stretch>
            <a:fillRect/>
          </a:stretch>
        </p:blipFill>
        <p:spPr>
          <a:xfrm>
            <a:off x="929546" y="6066028"/>
            <a:ext cx="171673" cy="127000"/>
          </a:xfrm>
          <a:prstGeom prst="rect">
            <a:avLst/>
          </a:prstGeom>
        </p:spPr>
      </p:pic>
      <p:pic>
        <p:nvPicPr>
          <p:cNvPr id="21" name="bg object 21"/>
          <p:cNvPicPr/>
          <p:nvPr/>
        </p:nvPicPr>
        <p:blipFill>
          <a:blip r:embed="rId11" cstate="print"/>
          <a:stretch>
            <a:fillRect/>
          </a:stretch>
        </p:blipFill>
        <p:spPr>
          <a:xfrm>
            <a:off x="990260" y="5992368"/>
            <a:ext cx="35591" cy="19050"/>
          </a:xfrm>
          <a:prstGeom prst="rect">
            <a:avLst/>
          </a:prstGeom>
        </p:spPr>
      </p:pic>
      <p:pic>
        <p:nvPicPr>
          <p:cNvPr id="22" name="bg object 22"/>
          <p:cNvPicPr/>
          <p:nvPr/>
        </p:nvPicPr>
        <p:blipFill>
          <a:blip r:embed="rId12" cstate="print"/>
          <a:stretch>
            <a:fillRect/>
          </a:stretch>
        </p:blipFill>
        <p:spPr>
          <a:xfrm>
            <a:off x="870926" y="5907279"/>
            <a:ext cx="102585" cy="102869"/>
          </a:xfrm>
          <a:prstGeom prst="rect">
            <a:avLst/>
          </a:prstGeom>
        </p:spPr>
      </p:pic>
      <p:pic>
        <p:nvPicPr>
          <p:cNvPr id="23" name="bg object 23"/>
          <p:cNvPicPr/>
          <p:nvPr/>
        </p:nvPicPr>
        <p:blipFill>
          <a:blip r:embed="rId13" cstate="print"/>
          <a:stretch>
            <a:fillRect/>
          </a:stretch>
        </p:blipFill>
        <p:spPr>
          <a:xfrm>
            <a:off x="956765" y="5899659"/>
            <a:ext cx="175859" cy="80009"/>
          </a:xfrm>
          <a:prstGeom prst="rect">
            <a:avLst/>
          </a:prstGeom>
        </p:spPr>
      </p:pic>
      <p:pic>
        <p:nvPicPr>
          <p:cNvPr id="24" name="bg object 24"/>
          <p:cNvPicPr/>
          <p:nvPr/>
        </p:nvPicPr>
        <p:blipFill>
          <a:blip r:embed="rId14" cstate="print"/>
          <a:stretch>
            <a:fillRect/>
          </a:stretch>
        </p:blipFill>
        <p:spPr>
          <a:xfrm>
            <a:off x="1199618" y="5949189"/>
            <a:ext cx="23029" cy="22859"/>
          </a:xfrm>
          <a:prstGeom prst="rect">
            <a:avLst/>
          </a:prstGeom>
        </p:spPr>
      </p:pic>
      <p:pic>
        <p:nvPicPr>
          <p:cNvPr id="25" name="bg object 25"/>
          <p:cNvPicPr/>
          <p:nvPr/>
        </p:nvPicPr>
        <p:blipFill>
          <a:blip r:embed="rId15" cstate="print"/>
          <a:stretch>
            <a:fillRect/>
          </a:stretch>
        </p:blipFill>
        <p:spPr>
          <a:xfrm>
            <a:off x="1449670" y="5971413"/>
            <a:ext cx="1089181" cy="318135"/>
          </a:xfrm>
          <a:prstGeom prst="rect">
            <a:avLst/>
          </a:prstGeom>
        </p:spPr>
      </p:pic>
      <p:sp>
        <p:nvSpPr>
          <p:cNvPr id="26" name="bg object 26"/>
          <p:cNvSpPr/>
          <p:nvPr/>
        </p:nvSpPr>
        <p:spPr>
          <a:xfrm>
            <a:off x="2546817" y="6000560"/>
            <a:ext cx="587946" cy="127635"/>
          </a:xfrm>
          <a:custGeom>
            <a:avLst/>
            <a:gdLst/>
            <a:ahLst/>
            <a:cxnLst/>
            <a:rect l="l" t="t" r="r" b="b"/>
            <a:pathLst>
              <a:path w="427989" h="127635">
                <a:moveTo>
                  <a:pt x="94678" y="3086"/>
                </a:moveTo>
                <a:lnTo>
                  <a:pt x="0" y="3086"/>
                </a:lnTo>
                <a:lnTo>
                  <a:pt x="0" y="20866"/>
                </a:lnTo>
                <a:lnTo>
                  <a:pt x="37909" y="20866"/>
                </a:lnTo>
                <a:lnTo>
                  <a:pt x="37909" y="125006"/>
                </a:lnTo>
                <a:lnTo>
                  <a:pt x="56769" y="125006"/>
                </a:lnTo>
                <a:lnTo>
                  <a:pt x="56769" y="20866"/>
                </a:lnTo>
                <a:lnTo>
                  <a:pt x="94678" y="20866"/>
                </a:lnTo>
                <a:lnTo>
                  <a:pt x="94678" y="3086"/>
                </a:lnTo>
                <a:close/>
              </a:path>
              <a:path w="427989" h="127635">
                <a:moveTo>
                  <a:pt x="188887" y="105727"/>
                </a:moveTo>
                <a:lnTo>
                  <a:pt x="126022" y="105727"/>
                </a:lnTo>
                <a:lnTo>
                  <a:pt x="126022" y="71437"/>
                </a:lnTo>
                <a:lnTo>
                  <a:pt x="181838" y="71437"/>
                </a:lnTo>
                <a:lnTo>
                  <a:pt x="181838" y="53657"/>
                </a:lnTo>
                <a:lnTo>
                  <a:pt x="126022" y="53657"/>
                </a:lnTo>
                <a:lnTo>
                  <a:pt x="126022" y="20637"/>
                </a:lnTo>
                <a:lnTo>
                  <a:pt x="186029" y="20637"/>
                </a:lnTo>
                <a:lnTo>
                  <a:pt x="186029" y="2857"/>
                </a:lnTo>
                <a:lnTo>
                  <a:pt x="107061" y="2857"/>
                </a:lnTo>
                <a:lnTo>
                  <a:pt x="107061" y="20637"/>
                </a:lnTo>
                <a:lnTo>
                  <a:pt x="107061" y="53657"/>
                </a:lnTo>
                <a:lnTo>
                  <a:pt x="107061" y="71437"/>
                </a:lnTo>
                <a:lnTo>
                  <a:pt x="107061" y="105727"/>
                </a:lnTo>
                <a:lnTo>
                  <a:pt x="107061" y="124777"/>
                </a:lnTo>
                <a:lnTo>
                  <a:pt x="188887" y="124777"/>
                </a:lnTo>
                <a:lnTo>
                  <a:pt x="188887" y="105727"/>
                </a:lnTo>
                <a:close/>
              </a:path>
              <a:path w="427989" h="127635">
                <a:moveTo>
                  <a:pt x="331571" y="2870"/>
                </a:moveTo>
                <a:lnTo>
                  <a:pt x="305181" y="2870"/>
                </a:lnTo>
                <a:lnTo>
                  <a:pt x="268897" y="90779"/>
                </a:lnTo>
                <a:lnTo>
                  <a:pt x="232029" y="2870"/>
                </a:lnTo>
                <a:lnTo>
                  <a:pt x="205740" y="2870"/>
                </a:lnTo>
                <a:lnTo>
                  <a:pt x="205740" y="124409"/>
                </a:lnTo>
                <a:lnTo>
                  <a:pt x="224701" y="124409"/>
                </a:lnTo>
                <a:lnTo>
                  <a:pt x="224701" y="32486"/>
                </a:lnTo>
                <a:lnTo>
                  <a:pt x="262318" y="124409"/>
                </a:lnTo>
                <a:lnTo>
                  <a:pt x="274993" y="124409"/>
                </a:lnTo>
                <a:lnTo>
                  <a:pt x="312610" y="32486"/>
                </a:lnTo>
                <a:lnTo>
                  <a:pt x="312610" y="124409"/>
                </a:lnTo>
                <a:lnTo>
                  <a:pt x="331571" y="124409"/>
                </a:lnTo>
                <a:lnTo>
                  <a:pt x="331571" y="2870"/>
                </a:lnTo>
                <a:close/>
              </a:path>
              <a:path w="427989" h="127635">
                <a:moveTo>
                  <a:pt x="427863" y="81724"/>
                </a:moveTo>
                <a:lnTo>
                  <a:pt x="426250" y="75920"/>
                </a:lnTo>
                <a:lnTo>
                  <a:pt x="423100" y="71437"/>
                </a:lnTo>
                <a:lnTo>
                  <a:pt x="420243" y="67157"/>
                </a:lnTo>
                <a:lnTo>
                  <a:pt x="416534" y="63728"/>
                </a:lnTo>
                <a:lnTo>
                  <a:pt x="407581" y="58966"/>
                </a:lnTo>
                <a:lnTo>
                  <a:pt x="402818" y="56870"/>
                </a:lnTo>
                <a:lnTo>
                  <a:pt x="392620" y="54203"/>
                </a:lnTo>
                <a:lnTo>
                  <a:pt x="379666" y="49441"/>
                </a:lnTo>
                <a:lnTo>
                  <a:pt x="376237" y="47345"/>
                </a:lnTo>
                <a:lnTo>
                  <a:pt x="371005" y="42583"/>
                </a:lnTo>
                <a:lnTo>
                  <a:pt x="369671" y="39154"/>
                </a:lnTo>
                <a:lnTo>
                  <a:pt x="369671" y="32766"/>
                </a:lnTo>
                <a:lnTo>
                  <a:pt x="370243" y="31153"/>
                </a:lnTo>
                <a:lnTo>
                  <a:pt x="370713" y="29057"/>
                </a:lnTo>
                <a:lnTo>
                  <a:pt x="387096" y="18008"/>
                </a:lnTo>
                <a:lnTo>
                  <a:pt x="395478" y="18008"/>
                </a:lnTo>
                <a:lnTo>
                  <a:pt x="399389" y="18770"/>
                </a:lnTo>
                <a:lnTo>
                  <a:pt x="406247" y="22479"/>
                </a:lnTo>
                <a:lnTo>
                  <a:pt x="408914" y="24866"/>
                </a:lnTo>
                <a:lnTo>
                  <a:pt x="410718" y="27724"/>
                </a:lnTo>
                <a:lnTo>
                  <a:pt x="411772" y="29057"/>
                </a:lnTo>
                <a:lnTo>
                  <a:pt x="427291" y="15049"/>
                </a:lnTo>
                <a:lnTo>
                  <a:pt x="426250" y="14008"/>
                </a:lnTo>
                <a:lnTo>
                  <a:pt x="421767" y="8191"/>
                </a:lnTo>
                <a:lnTo>
                  <a:pt x="416242" y="4483"/>
                </a:lnTo>
                <a:lnTo>
                  <a:pt x="404152" y="762"/>
                </a:lnTo>
                <a:lnTo>
                  <a:pt x="397865" y="0"/>
                </a:lnTo>
                <a:lnTo>
                  <a:pt x="383857" y="0"/>
                </a:lnTo>
                <a:lnTo>
                  <a:pt x="350520" y="26962"/>
                </a:lnTo>
                <a:lnTo>
                  <a:pt x="349669" y="30962"/>
                </a:lnTo>
                <a:lnTo>
                  <a:pt x="349669" y="42583"/>
                </a:lnTo>
                <a:lnTo>
                  <a:pt x="351282" y="48958"/>
                </a:lnTo>
                <a:lnTo>
                  <a:pt x="357289" y="58204"/>
                </a:lnTo>
                <a:lnTo>
                  <a:pt x="360997" y="62204"/>
                </a:lnTo>
                <a:lnTo>
                  <a:pt x="365480" y="64770"/>
                </a:lnTo>
                <a:lnTo>
                  <a:pt x="369951" y="67729"/>
                </a:lnTo>
                <a:lnTo>
                  <a:pt x="374713" y="69824"/>
                </a:lnTo>
                <a:lnTo>
                  <a:pt x="379958" y="71437"/>
                </a:lnTo>
                <a:lnTo>
                  <a:pt x="384911" y="72771"/>
                </a:lnTo>
                <a:lnTo>
                  <a:pt x="397865" y="77533"/>
                </a:lnTo>
                <a:lnTo>
                  <a:pt x="401294" y="79349"/>
                </a:lnTo>
                <a:lnTo>
                  <a:pt x="403860" y="81724"/>
                </a:lnTo>
                <a:lnTo>
                  <a:pt x="406527" y="83921"/>
                </a:lnTo>
                <a:lnTo>
                  <a:pt x="407860" y="86779"/>
                </a:lnTo>
                <a:lnTo>
                  <a:pt x="407860" y="93916"/>
                </a:lnTo>
                <a:lnTo>
                  <a:pt x="386245" y="110299"/>
                </a:lnTo>
                <a:lnTo>
                  <a:pt x="379196" y="109258"/>
                </a:lnTo>
                <a:lnTo>
                  <a:pt x="372618" y="106400"/>
                </a:lnTo>
                <a:lnTo>
                  <a:pt x="368338" y="104305"/>
                </a:lnTo>
                <a:lnTo>
                  <a:pt x="364998" y="101346"/>
                </a:lnTo>
                <a:lnTo>
                  <a:pt x="362331" y="97066"/>
                </a:lnTo>
                <a:lnTo>
                  <a:pt x="361289" y="95821"/>
                </a:lnTo>
                <a:lnTo>
                  <a:pt x="345757" y="109258"/>
                </a:lnTo>
                <a:lnTo>
                  <a:pt x="350710" y="116205"/>
                </a:lnTo>
                <a:lnTo>
                  <a:pt x="356235" y="120396"/>
                </a:lnTo>
                <a:lnTo>
                  <a:pt x="363385" y="123355"/>
                </a:lnTo>
                <a:lnTo>
                  <a:pt x="370243" y="125920"/>
                </a:lnTo>
                <a:lnTo>
                  <a:pt x="377571" y="127254"/>
                </a:lnTo>
                <a:lnTo>
                  <a:pt x="391287" y="127254"/>
                </a:lnTo>
                <a:lnTo>
                  <a:pt x="396811" y="126492"/>
                </a:lnTo>
                <a:lnTo>
                  <a:pt x="407098" y="123063"/>
                </a:lnTo>
                <a:lnTo>
                  <a:pt x="411581" y="120688"/>
                </a:lnTo>
                <a:lnTo>
                  <a:pt x="415201" y="117259"/>
                </a:lnTo>
                <a:lnTo>
                  <a:pt x="419201" y="114020"/>
                </a:lnTo>
                <a:lnTo>
                  <a:pt x="422059" y="110109"/>
                </a:lnTo>
                <a:lnTo>
                  <a:pt x="426821" y="100584"/>
                </a:lnTo>
                <a:lnTo>
                  <a:pt x="427863" y="94970"/>
                </a:lnTo>
                <a:lnTo>
                  <a:pt x="427863" y="81724"/>
                </a:lnTo>
                <a:close/>
              </a:path>
            </a:pathLst>
          </a:custGeom>
          <a:solidFill>
            <a:srgbClr val="115D69"/>
          </a:solidFill>
        </p:spPr>
        <p:txBody>
          <a:bodyPr wrap="square" lIns="0" tIns="0" rIns="0" bIns="0" rtlCol="0"/>
          <a:lstStyle/>
          <a:p>
            <a:endParaRPr/>
          </a:p>
        </p:txBody>
      </p:sp>
      <p:sp>
        <p:nvSpPr>
          <p:cNvPr id="2" name="Holder 2"/>
          <p:cNvSpPr>
            <a:spLocks noGrp="1"/>
          </p:cNvSpPr>
          <p:nvPr>
            <p:ph type="title"/>
          </p:nvPr>
        </p:nvSpPr>
        <p:spPr>
          <a:xfrm>
            <a:off x="87130" y="985525"/>
            <a:ext cx="12810067" cy="507831"/>
          </a:xfrm>
          <a:prstGeom prst="rect">
            <a:avLst/>
          </a:prstGeom>
        </p:spPr>
        <p:txBody>
          <a:bodyPr wrap="square" lIns="0" tIns="0" rIns="0" bIns="0">
            <a:spAutoFit/>
          </a:bodyPr>
          <a:lstStyle>
            <a:lvl1pPr>
              <a:defRPr sz="3300" b="1" i="0">
                <a:solidFill>
                  <a:schemeClr val="tx1"/>
                </a:solidFill>
                <a:latin typeface="Arial Narrow"/>
                <a:cs typeface="Arial Narrow"/>
              </a:defRPr>
            </a:lvl1pPr>
          </a:lstStyle>
          <a:p>
            <a:endParaRPr/>
          </a:p>
        </p:txBody>
      </p:sp>
      <p:sp>
        <p:nvSpPr>
          <p:cNvPr id="3" name="Holder 3"/>
          <p:cNvSpPr>
            <a:spLocks noGrp="1"/>
          </p:cNvSpPr>
          <p:nvPr>
            <p:ph type="body" idx="1"/>
          </p:nvPr>
        </p:nvSpPr>
        <p:spPr>
          <a:xfrm>
            <a:off x="690880" y="1787652"/>
            <a:ext cx="124358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697984" y="7228332"/>
            <a:ext cx="442163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90880" y="7228332"/>
            <a:ext cx="3178048"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2/2/2023</a:t>
            </a:fld>
            <a:endParaRPr lang="en-US"/>
          </a:p>
        </p:txBody>
      </p:sp>
      <p:sp>
        <p:nvSpPr>
          <p:cNvPr id="6" name="Holder 6"/>
          <p:cNvSpPr>
            <a:spLocks noGrp="1"/>
          </p:cNvSpPr>
          <p:nvPr>
            <p:ph type="sldNum" sz="quarter" idx="7"/>
          </p:nvPr>
        </p:nvSpPr>
        <p:spPr>
          <a:xfrm>
            <a:off x="9948672" y="7228332"/>
            <a:ext cx="3178048"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628056">
        <a:defRPr>
          <a:latin typeface="+mn-lt"/>
          <a:ea typeface="+mn-ea"/>
          <a:cs typeface="+mn-cs"/>
        </a:defRPr>
      </a:lvl2pPr>
      <a:lvl3pPr marL="1256111">
        <a:defRPr>
          <a:latin typeface="+mn-lt"/>
          <a:ea typeface="+mn-ea"/>
          <a:cs typeface="+mn-cs"/>
        </a:defRPr>
      </a:lvl3pPr>
      <a:lvl4pPr marL="1884167">
        <a:defRPr>
          <a:latin typeface="+mn-lt"/>
          <a:ea typeface="+mn-ea"/>
          <a:cs typeface="+mn-cs"/>
        </a:defRPr>
      </a:lvl4pPr>
      <a:lvl5pPr marL="2512223">
        <a:defRPr>
          <a:latin typeface="+mn-lt"/>
          <a:ea typeface="+mn-ea"/>
          <a:cs typeface="+mn-cs"/>
        </a:defRPr>
      </a:lvl5pPr>
      <a:lvl6pPr marL="3140278">
        <a:defRPr>
          <a:latin typeface="+mn-lt"/>
          <a:ea typeface="+mn-ea"/>
          <a:cs typeface="+mn-cs"/>
        </a:defRPr>
      </a:lvl6pPr>
      <a:lvl7pPr marL="3768334">
        <a:defRPr>
          <a:latin typeface="+mn-lt"/>
          <a:ea typeface="+mn-ea"/>
          <a:cs typeface="+mn-cs"/>
        </a:defRPr>
      </a:lvl7pPr>
      <a:lvl8pPr marL="4396389">
        <a:defRPr>
          <a:latin typeface="+mn-lt"/>
          <a:ea typeface="+mn-ea"/>
          <a:cs typeface="+mn-cs"/>
        </a:defRPr>
      </a:lvl8pPr>
      <a:lvl9pPr marL="5024445">
        <a:defRPr>
          <a:latin typeface="+mn-lt"/>
          <a:ea typeface="+mn-ea"/>
          <a:cs typeface="+mn-cs"/>
        </a:defRPr>
      </a:lvl9pPr>
    </p:bodyStyle>
    <p:otherStyle>
      <a:lvl1pPr marL="0">
        <a:defRPr>
          <a:latin typeface="+mn-lt"/>
          <a:ea typeface="+mn-ea"/>
          <a:cs typeface="+mn-cs"/>
        </a:defRPr>
      </a:lvl1pPr>
      <a:lvl2pPr marL="628056">
        <a:defRPr>
          <a:latin typeface="+mn-lt"/>
          <a:ea typeface="+mn-ea"/>
          <a:cs typeface="+mn-cs"/>
        </a:defRPr>
      </a:lvl2pPr>
      <a:lvl3pPr marL="1256111">
        <a:defRPr>
          <a:latin typeface="+mn-lt"/>
          <a:ea typeface="+mn-ea"/>
          <a:cs typeface="+mn-cs"/>
        </a:defRPr>
      </a:lvl3pPr>
      <a:lvl4pPr marL="1884167">
        <a:defRPr>
          <a:latin typeface="+mn-lt"/>
          <a:ea typeface="+mn-ea"/>
          <a:cs typeface="+mn-cs"/>
        </a:defRPr>
      </a:lvl4pPr>
      <a:lvl5pPr marL="2512223">
        <a:defRPr>
          <a:latin typeface="+mn-lt"/>
          <a:ea typeface="+mn-ea"/>
          <a:cs typeface="+mn-cs"/>
        </a:defRPr>
      </a:lvl5pPr>
      <a:lvl6pPr marL="3140278">
        <a:defRPr>
          <a:latin typeface="+mn-lt"/>
          <a:ea typeface="+mn-ea"/>
          <a:cs typeface="+mn-cs"/>
        </a:defRPr>
      </a:lvl6pPr>
      <a:lvl7pPr marL="3768334">
        <a:defRPr>
          <a:latin typeface="+mn-lt"/>
          <a:ea typeface="+mn-ea"/>
          <a:cs typeface="+mn-cs"/>
        </a:defRPr>
      </a:lvl7pPr>
      <a:lvl8pPr marL="4396389">
        <a:defRPr>
          <a:latin typeface="+mn-lt"/>
          <a:ea typeface="+mn-ea"/>
          <a:cs typeface="+mn-cs"/>
        </a:defRPr>
      </a:lvl8pPr>
      <a:lvl9pPr marL="502444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jp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image" Target="../media/image11.jp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10.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13.xml.rels><?xml version="1.0" encoding="UTF-8" standalone="yes"?>
<Relationships xmlns="http://schemas.openxmlformats.org/package/2006/relationships"><Relationship Id="rId8" Type="http://schemas.openxmlformats.org/officeDocument/2006/relationships/image" Target="../media/image94.jpg"/><Relationship Id="rId13" Type="http://schemas.openxmlformats.org/officeDocument/2006/relationships/image" Target="../media/image99.jpg"/><Relationship Id="rId18" Type="http://schemas.openxmlformats.org/officeDocument/2006/relationships/image" Target="../media/image104.jpg"/><Relationship Id="rId3" Type="http://schemas.openxmlformats.org/officeDocument/2006/relationships/image" Target="../media/image89.jpg"/><Relationship Id="rId7" Type="http://schemas.openxmlformats.org/officeDocument/2006/relationships/image" Target="../media/image93.jpg"/><Relationship Id="rId12" Type="http://schemas.openxmlformats.org/officeDocument/2006/relationships/image" Target="../media/image98.jpg"/><Relationship Id="rId17" Type="http://schemas.openxmlformats.org/officeDocument/2006/relationships/image" Target="../media/image103.jpg"/><Relationship Id="rId2" Type="http://schemas.openxmlformats.org/officeDocument/2006/relationships/image" Target="../media/image88.png"/><Relationship Id="rId16" Type="http://schemas.openxmlformats.org/officeDocument/2006/relationships/image" Target="../media/image102.jpg"/><Relationship Id="rId1" Type="http://schemas.openxmlformats.org/officeDocument/2006/relationships/slideLayout" Target="../slideLayouts/slideLayout2.xml"/><Relationship Id="rId6" Type="http://schemas.openxmlformats.org/officeDocument/2006/relationships/image" Target="../media/image92.jpg"/><Relationship Id="rId11" Type="http://schemas.openxmlformats.org/officeDocument/2006/relationships/image" Target="../media/image97.jpg"/><Relationship Id="rId5" Type="http://schemas.openxmlformats.org/officeDocument/2006/relationships/image" Target="../media/image91.jpg"/><Relationship Id="rId15" Type="http://schemas.openxmlformats.org/officeDocument/2006/relationships/image" Target="../media/image101.jpg"/><Relationship Id="rId10" Type="http://schemas.openxmlformats.org/officeDocument/2006/relationships/image" Target="../media/image96.jpg"/><Relationship Id="rId4" Type="http://schemas.openxmlformats.org/officeDocument/2006/relationships/image" Target="../media/image90.jpg"/><Relationship Id="rId9" Type="http://schemas.openxmlformats.org/officeDocument/2006/relationships/image" Target="../media/image95.jpg"/><Relationship Id="rId14" Type="http://schemas.openxmlformats.org/officeDocument/2006/relationships/image" Target="../media/image100.jpg"/></Relationships>
</file>

<file path=ppt/slides/_rels/slide14.xml.rels><?xml version="1.0" encoding="UTF-8" standalone="yes"?>
<Relationships xmlns="http://schemas.openxmlformats.org/package/2006/relationships"><Relationship Id="rId8" Type="http://schemas.openxmlformats.org/officeDocument/2006/relationships/image" Target="../media/image109.jpg"/><Relationship Id="rId3" Type="http://schemas.openxmlformats.org/officeDocument/2006/relationships/image" Target="../media/image10.jpg"/><Relationship Id="rId7" Type="http://schemas.openxmlformats.org/officeDocument/2006/relationships/image" Target="../media/image108.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7.jpg"/><Relationship Id="rId5" Type="http://schemas.openxmlformats.org/officeDocument/2006/relationships/image" Target="../media/image106.png"/><Relationship Id="rId4" Type="http://schemas.openxmlformats.org/officeDocument/2006/relationships/image" Target="../media/image105.png"/></Relationships>
</file>

<file path=ppt/slides/_rels/slide1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www.worldbank.org/digitalagricultur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3.png"/><Relationship Id="rId7" Type="http://schemas.openxmlformats.org/officeDocument/2006/relationships/image" Target="../media/image117.png"/><Relationship Id="rId12" Type="http://schemas.openxmlformats.org/officeDocument/2006/relationships/hyperlink" Target="mailto:pshah@worldbank.org" TargetMode="External"/><Relationship Id="rId2" Type="http://schemas.openxmlformats.org/officeDocument/2006/relationships/image" Target="../media/image112.png"/><Relationship Id="rId1" Type="http://schemas.openxmlformats.org/officeDocument/2006/relationships/slideLayout" Target="../slideLayouts/slideLayout5.xml"/><Relationship Id="rId6" Type="http://schemas.openxmlformats.org/officeDocument/2006/relationships/image" Target="../media/image116.png"/><Relationship Id="rId11" Type="http://schemas.openxmlformats.org/officeDocument/2006/relationships/image" Target="../media/image121.png"/><Relationship Id="rId5" Type="http://schemas.openxmlformats.org/officeDocument/2006/relationships/image" Target="../media/image115.png"/><Relationship Id="rId10" Type="http://schemas.openxmlformats.org/officeDocument/2006/relationships/image" Target="../media/image120.png"/><Relationship Id="rId4" Type="http://schemas.openxmlformats.org/officeDocument/2006/relationships/image" Target="../media/image114.png"/><Relationship Id="rId9" Type="http://schemas.openxmlformats.org/officeDocument/2006/relationships/image" Target="../media/image119.png"/></Relationships>
</file>

<file path=ppt/slides/_rels/slide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jpg"/></Relationships>
</file>

<file path=ppt/slides/_rels/slide3.xml.rels><?xml version="1.0" encoding="UTF-8" standalone="yes"?>
<Relationships xmlns="http://schemas.openxmlformats.org/package/2006/relationships"><Relationship Id="rId8" Type="http://schemas.openxmlformats.org/officeDocument/2006/relationships/image" Target="../media/image44.jpg"/><Relationship Id="rId13" Type="http://schemas.openxmlformats.org/officeDocument/2006/relationships/image" Target="../media/image49.png"/><Relationship Id="rId3" Type="http://schemas.openxmlformats.org/officeDocument/2006/relationships/image" Target="../media/image10.jpg"/><Relationship Id="rId7" Type="http://schemas.openxmlformats.org/officeDocument/2006/relationships/image" Target="../media/image43.jpg"/><Relationship Id="rId12" Type="http://schemas.openxmlformats.org/officeDocument/2006/relationships/image" Target="../media/image48.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2.jpg"/><Relationship Id="rId11" Type="http://schemas.openxmlformats.org/officeDocument/2006/relationships/image" Target="../media/image47.jpg"/><Relationship Id="rId5" Type="http://schemas.openxmlformats.org/officeDocument/2006/relationships/image" Target="../media/image41.jpg"/><Relationship Id="rId10" Type="http://schemas.openxmlformats.org/officeDocument/2006/relationships/image" Target="../media/image46.jpg"/><Relationship Id="rId4" Type="http://schemas.openxmlformats.org/officeDocument/2006/relationships/image" Target="../media/image40.png"/><Relationship Id="rId9" Type="http://schemas.openxmlformats.org/officeDocument/2006/relationships/image" Target="../media/image45.jpg"/></Relationships>
</file>

<file path=ppt/slides/_rels/slide4.xml.rels><?xml version="1.0" encoding="UTF-8" standalone="yes"?>
<Relationships xmlns="http://schemas.openxmlformats.org/package/2006/relationships"><Relationship Id="rId8" Type="http://schemas.openxmlformats.org/officeDocument/2006/relationships/image" Target="../media/image56.jpg"/><Relationship Id="rId13" Type="http://schemas.openxmlformats.org/officeDocument/2006/relationships/image" Target="../media/image61.jpg"/><Relationship Id="rId3" Type="http://schemas.openxmlformats.org/officeDocument/2006/relationships/image" Target="../media/image51.jpg"/><Relationship Id="rId7" Type="http://schemas.openxmlformats.org/officeDocument/2006/relationships/image" Target="../media/image55.jpg"/><Relationship Id="rId12" Type="http://schemas.openxmlformats.org/officeDocument/2006/relationships/image" Target="../media/image60.jpg"/><Relationship Id="rId2" Type="http://schemas.openxmlformats.org/officeDocument/2006/relationships/image" Target="../media/image50.jpg"/><Relationship Id="rId1" Type="http://schemas.openxmlformats.org/officeDocument/2006/relationships/slideLayout" Target="../slideLayouts/slideLayout2.xml"/><Relationship Id="rId6" Type="http://schemas.openxmlformats.org/officeDocument/2006/relationships/image" Target="../media/image54.jpg"/><Relationship Id="rId11" Type="http://schemas.openxmlformats.org/officeDocument/2006/relationships/image" Target="../media/image59.jpg"/><Relationship Id="rId5" Type="http://schemas.openxmlformats.org/officeDocument/2006/relationships/image" Target="../media/image53.jpg"/><Relationship Id="rId10" Type="http://schemas.openxmlformats.org/officeDocument/2006/relationships/image" Target="../media/image58.jpg"/><Relationship Id="rId4" Type="http://schemas.openxmlformats.org/officeDocument/2006/relationships/image" Target="../media/image52.jpg"/><Relationship Id="rId9" Type="http://schemas.openxmlformats.org/officeDocument/2006/relationships/image" Target="../media/image57.jpg"/><Relationship Id="rId14" Type="http://schemas.openxmlformats.org/officeDocument/2006/relationships/image" Target="../media/image62.jpg"/></Relationships>
</file>

<file path=ppt/slides/_rels/slide5.xml.rels><?xml version="1.0" encoding="UTF-8" standalone="yes"?>
<Relationships xmlns="http://schemas.openxmlformats.org/package/2006/relationships"><Relationship Id="rId8" Type="http://schemas.openxmlformats.org/officeDocument/2006/relationships/image" Target="../media/image68.jpg"/><Relationship Id="rId3" Type="http://schemas.openxmlformats.org/officeDocument/2006/relationships/image" Target="../media/image10.jpg"/><Relationship Id="rId7" Type="http://schemas.openxmlformats.org/officeDocument/2006/relationships/image" Target="../media/image67.jp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6.jpg"/><Relationship Id="rId5" Type="http://schemas.openxmlformats.org/officeDocument/2006/relationships/image" Target="../media/image65.jpg"/><Relationship Id="rId4" Type="http://schemas.openxmlformats.org/officeDocument/2006/relationships/image" Target="../media/image64.jpg"/><Relationship Id="rId9" Type="http://schemas.openxmlformats.org/officeDocument/2006/relationships/image" Target="../media/image69.jpg"/></Relationships>
</file>

<file path=ppt/slides/_rels/slide6.xml.rels><?xml version="1.0" encoding="UTF-8" standalone="yes"?>
<Relationships xmlns="http://schemas.openxmlformats.org/package/2006/relationships"><Relationship Id="rId8" Type="http://schemas.openxmlformats.org/officeDocument/2006/relationships/image" Target="../media/image74.jpg"/><Relationship Id="rId3" Type="http://schemas.openxmlformats.org/officeDocument/2006/relationships/image" Target="../media/image10.jpg"/><Relationship Id="rId7" Type="http://schemas.openxmlformats.org/officeDocument/2006/relationships/image" Target="../media/image73.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70.jpg"/></Relationships>
</file>

<file path=ppt/slides/_rels/slide7.xml.rels><?xml version="1.0" encoding="UTF-8" standalone="yes"?>
<Relationships xmlns="http://schemas.openxmlformats.org/package/2006/relationships"><Relationship Id="rId8" Type="http://schemas.openxmlformats.org/officeDocument/2006/relationships/image" Target="../media/image79.jpg"/><Relationship Id="rId3" Type="http://schemas.openxmlformats.org/officeDocument/2006/relationships/image" Target="../media/image10.jpg"/><Relationship Id="rId7" Type="http://schemas.openxmlformats.org/officeDocument/2006/relationships/image" Target="../media/image78.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7.jpg"/><Relationship Id="rId11" Type="http://schemas.openxmlformats.org/officeDocument/2006/relationships/image" Target="../media/image82.jpg"/><Relationship Id="rId5" Type="http://schemas.openxmlformats.org/officeDocument/2006/relationships/image" Target="../media/image76.jpg"/><Relationship Id="rId10" Type="http://schemas.openxmlformats.org/officeDocument/2006/relationships/image" Target="../media/image81.jpg"/><Relationship Id="rId4" Type="http://schemas.openxmlformats.org/officeDocument/2006/relationships/image" Target="../media/image75.jpg"/><Relationship Id="rId9" Type="http://schemas.openxmlformats.org/officeDocument/2006/relationships/image" Target="../media/image80.jp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83.jp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118252" y="523"/>
            <a:ext cx="3699347" cy="7773445"/>
          </a:xfrm>
          <a:prstGeom prst="rect">
            <a:avLst/>
          </a:prstGeom>
        </p:spPr>
      </p:pic>
      <p:grpSp>
        <p:nvGrpSpPr>
          <p:cNvPr id="3" name="object 3"/>
          <p:cNvGrpSpPr/>
          <p:nvPr/>
        </p:nvGrpSpPr>
        <p:grpSpPr>
          <a:xfrm>
            <a:off x="0" y="522"/>
            <a:ext cx="13817600" cy="7774145"/>
            <a:chOff x="0" y="1057655"/>
            <a:chExt cx="10058400" cy="5659120"/>
          </a:xfrm>
        </p:grpSpPr>
        <p:pic>
          <p:nvPicPr>
            <p:cNvPr id="4" name="object 4"/>
            <p:cNvPicPr/>
            <p:nvPr/>
          </p:nvPicPr>
          <p:blipFill>
            <a:blip r:embed="rId3" cstate="print"/>
            <a:stretch>
              <a:fillRect/>
            </a:stretch>
          </p:blipFill>
          <p:spPr>
            <a:xfrm>
              <a:off x="0" y="4363211"/>
              <a:ext cx="374904" cy="2353055"/>
            </a:xfrm>
            <a:prstGeom prst="rect">
              <a:avLst/>
            </a:prstGeom>
          </p:spPr>
        </p:pic>
        <p:sp>
          <p:nvSpPr>
            <p:cNvPr id="5" name="object 5"/>
            <p:cNvSpPr/>
            <p:nvPr/>
          </p:nvSpPr>
          <p:spPr>
            <a:xfrm>
              <a:off x="0" y="1057655"/>
              <a:ext cx="10058400" cy="5659120"/>
            </a:xfrm>
            <a:custGeom>
              <a:avLst/>
              <a:gdLst/>
              <a:ahLst/>
              <a:cxnLst/>
              <a:rect l="l" t="t" r="r" b="b"/>
              <a:pathLst>
                <a:path w="10058400" h="5659120">
                  <a:moveTo>
                    <a:pt x="10058400" y="5658611"/>
                  </a:moveTo>
                  <a:lnTo>
                    <a:pt x="0" y="5658611"/>
                  </a:lnTo>
                  <a:lnTo>
                    <a:pt x="0" y="0"/>
                  </a:lnTo>
                  <a:lnTo>
                    <a:pt x="10058400" y="0"/>
                  </a:lnTo>
                  <a:lnTo>
                    <a:pt x="10058400" y="5658611"/>
                  </a:lnTo>
                  <a:close/>
                </a:path>
              </a:pathLst>
            </a:custGeom>
            <a:solidFill>
              <a:srgbClr val="005D66"/>
            </a:solidFill>
          </p:spPr>
          <p:txBody>
            <a:bodyPr wrap="square" lIns="0" tIns="0" rIns="0" bIns="0" rtlCol="0"/>
            <a:lstStyle/>
            <a:p>
              <a:endParaRPr/>
            </a:p>
          </p:txBody>
        </p:sp>
        <p:pic>
          <p:nvPicPr>
            <p:cNvPr id="6" name="object 6"/>
            <p:cNvPicPr/>
            <p:nvPr/>
          </p:nvPicPr>
          <p:blipFill>
            <a:blip r:embed="rId4" cstate="print"/>
            <a:stretch>
              <a:fillRect/>
            </a:stretch>
          </p:blipFill>
          <p:spPr>
            <a:xfrm>
              <a:off x="4381500" y="5128767"/>
              <a:ext cx="3235451" cy="1587500"/>
            </a:xfrm>
            <a:prstGeom prst="rect">
              <a:avLst/>
            </a:prstGeom>
          </p:spPr>
        </p:pic>
        <p:pic>
          <p:nvPicPr>
            <p:cNvPr id="7" name="object 7"/>
            <p:cNvPicPr/>
            <p:nvPr/>
          </p:nvPicPr>
          <p:blipFill>
            <a:blip r:embed="rId5" cstate="print"/>
            <a:stretch>
              <a:fillRect/>
            </a:stretch>
          </p:blipFill>
          <p:spPr>
            <a:xfrm>
              <a:off x="8654796" y="5827267"/>
              <a:ext cx="1403603" cy="889000"/>
            </a:xfrm>
            <a:prstGeom prst="rect">
              <a:avLst/>
            </a:prstGeom>
          </p:spPr>
        </p:pic>
        <p:pic>
          <p:nvPicPr>
            <p:cNvPr id="8" name="object 8"/>
            <p:cNvPicPr/>
            <p:nvPr/>
          </p:nvPicPr>
          <p:blipFill>
            <a:blip r:embed="rId6" cstate="print"/>
            <a:stretch>
              <a:fillRect/>
            </a:stretch>
          </p:blipFill>
          <p:spPr>
            <a:xfrm>
              <a:off x="4125467" y="3261867"/>
              <a:ext cx="2432303" cy="2768600"/>
            </a:xfrm>
            <a:prstGeom prst="rect">
              <a:avLst/>
            </a:prstGeom>
          </p:spPr>
        </p:pic>
        <p:pic>
          <p:nvPicPr>
            <p:cNvPr id="9" name="object 9"/>
            <p:cNvPicPr/>
            <p:nvPr/>
          </p:nvPicPr>
          <p:blipFill>
            <a:blip r:embed="rId7" cstate="print"/>
            <a:stretch>
              <a:fillRect/>
            </a:stretch>
          </p:blipFill>
          <p:spPr>
            <a:xfrm>
              <a:off x="6135623" y="2347467"/>
              <a:ext cx="1822704" cy="2159000"/>
            </a:xfrm>
            <a:prstGeom prst="rect">
              <a:avLst/>
            </a:prstGeom>
          </p:spPr>
        </p:pic>
        <p:pic>
          <p:nvPicPr>
            <p:cNvPr id="10" name="object 10"/>
            <p:cNvPicPr/>
            <p:nvPr/>
          </p:nvPicPr>
          <p:blipFill>
            <a:blip r:embed="rId8" cstate="print"/>
            <a:stretch>
              <a:fillRect/>
            </a:stretch>
          </p:blipFill>
          <p:spPr>
            <a:xfrm>
              <a:off x="9639300" y="3934967"/>
              <a:ext cx="419100" cy="495300"/>
            </a:xfrm>
            <a:prstGeom prst="rect">
              <a:avLst/>
            </a:prstGeom>
          </p:spPr>
        </p:pic>
        <p:pic>
          <p:nvPicPr>
            <p:cNvPr id="11" name="object 11"/>
            <p:cNvPicPr/>
            <p:nvPr/>
          </p:nvPicPr>
          <p:blipFill>
            <a:blip r:embed="rId9" cstate="print"/>
            <a:stretch>
              <a:fillRect/>
            </a:stretch>
          </p:blipFill>
          <p:spPr>
            <a:xfrm>
              <a:off x="7368540" y="1699767"/>
              <a:ext cx="1970532" cy="2679700"/>
            </a:xfrm>
            <a:prstGeom prst="rect">
              <a:avLst/>
            </a:prstGeom>
          </p:spPr>
        </p:pic>
        <p:pic>
          <p:nvPicPr>
            <p:cNvPr id="12" name="object 12"/>
            <p:cNvPicPr/>
            <p:nvPr/>
          </p:nvPicPr>
          <p:blipFill>
            <a:blip r:embed="rId10" cstate="print"/>
            <a:stretch>
              <a:fillRect/>
            </a:stretch>
          </p:blipFill>
          <p:spPr>
            <a:xfrm>
              <a:off x="9512807" y="2715767"/>
              <a:ext cx="545592" cy="800100"/>
            </a:xfrm>
            <a:prstGeom prst="rect">
              <a:avLst/>
            </a:prstGeom>
          </p:spPr>
        </p:pic>
        <p:pic>
          <p:nvPicPr>
            <p:cNvPr id="13" name="object 13"/>
            <p:cNvPicPr/>
            <p:nvPr/>
          </p:nvPicPr>
          <p:blipFill>
            <a:blip r:embed="rId11" cstate="print"/>
            <a:stretch>
              <a:fillRect/>
            </a:stretch>
          </p:blipFill>
          <p:spPr>
            <a:xfrm>
              <a:off x="9000744" y="1521967"/>
              <a:ext cx="1057655" cy="977900"/>
            </a:xfrm>
            <a:prstGeom prst="rect">
              <a:avLst/>
            </a:prstGeom>
          </p:spPr>
        </p:pic>
        <p:sp>
          <p:nvSpPr>
            <p:cNvPr id="14" name="object 14"/>
            <p:cNvSpPr/>
            <p:nvPr/>
          </p:nvSpPr>
          <p:spPr>
            <a:xfrm>
              <a:off x="620268" y="2906792"/>
              <a:ext cx="13335" cy="17145"/>
            </a:xfrm>
            <a:custGeom>
              <a:avLst/>
              <a:gdLst/>
              <a:ahLst/>
              <a:cxnLst/>
              <a:rect l="l" t="t" r="r" b="b"/>
              <a:pathLst>
                <a:path w="13334" h="17144">
                  <a:moveTo>
                    <a:pt x="408" y="491"/>
                  </a:moveTo>
                  <a:lnTo>
                    <a:pt x="0" y="491"/>
                  </a:lnTo>
                  <a:lnTo>
                    <a:pt x="0" y="0"/>
                  </a:lnTo>
                  <a:lnTo>
                    <a:pt x="408" y="491"/>
                  </a:lnTo>
                  <a:close/>
                </a:path>
                <a:path w="13334" h="17144">
                  <a:moveTo>
                    <a:pt x="5689" y="6841"/>
                  </a:moveTo>
                  <a:lnTo>
                    <a:pt x="4571" y="6841"/>
                  </a:lnTo>
                  <a:lnTo>
                    <a:pt x="4571" y="5497"/>
                  </a:lnTo>
                  <a:lnTo>
                    <a:pt x="5689" y="6841"/>
                  </a:lnTo>
                  <a:close/>
                </a:path>
                <a:path w="13334" h="17144">
                  <a:moveTo>
                    <a:pt x="8857" y="10651"/>
                  </a:moveTo>
                  <a:lnTo>
                    <a:pt x="7619" y="10651"/>
                  </a:lnTo>
                  <a:lnTo>
                    <a:pt x="7619" y="9163"/>
                  </a:lnTo>
                  <a:lnTo>
                    <a:pt x="8857" y="10651"/>
                  </a:lnTo>
                  <a:close/>
                </a:path>
                <a:path w="13334" h="17144">
                  <a:moveTo>
                    <a:pt x="12191" y="17001"/>
                  </a:moveTo>
                  <a:lnTo>
                    <a:pt x="12191" y="14661"/>
                  </a:lnTo>
                  <a:lnTo>
                    <a:pt x="13245" y="15928"/>
                  </a:lnTo>
                  <a:lnTo>
                    <a:pt x="12191" y="17001"/>
                  </a:lnTo>
                  <a:close/>
                </a:path>
              </a:pathLst>
            </a:custGeom>
            <a:solidFill>
              <a:srgbClr val="ED3D1D"/>
            </a:solidFill>
          </p:spPr>
          <p:txBody>
            <a:bodyPr wrap="square" lIns="0" tIns="0" rIns="0" bIns="0" rtlCol="0"/>
            <a:lstStyle/>
            <a:p>
              <a:endParaRPr/>
            </a:p>
          </p:txBody>
        </p:sp>
        <p:pic>
          <p:nvPicPr>
            <p:cNvPr id="15" name="object 15"/>
            <p:cNvPicPr/>
            <p:nvPr/>
          </p:nvPicPr>
          <p:blipFill>
            <a:blip r:embed="rId12" cstate="print"/>
            <a:stretch>
              <a:fillRect/>
            </a:stretch>
          </p:blipFill>
          <p:spPr>
            <a:xfrm>
              <a:off x="528827" y="2354579"/>
              <a:ext cx="611124" cy="725423"/>
            </a:xfrm>
            <a:prstGeom prst="rect">
              <a:avLst/>
            </a:prstGeom>
          </p:spPr>
        </p:pic>
        <p:pic>
          <p:nvPicPr>
            <p:cNvPr id="16" name="object 16"/>
            <p:cNvPicPr/>
            <p:nvPr/>
          </p:nvPicPr>
          <p:blipFill>
            <a:blip r:embed="rId13" cstate="print"/>
            <a:stretch>
              <a:fillRect/>
            </a:stretch>
          </p:blipFill>
          <p:spPr>
            <a:xfrm>
              <a:off x="862583" y="2513583"/>
              <a:ext cx="243840" cy="245110"/>
            </a:xfrm>
            <a:prstGeom prst="rect">
              <a:avLst/>
            </a:prstGeom>
          </p:spPr>
        </p:pic>
        <p:pic>
          <p:nvPicPr>
            <p:cNvPr id="17" name="object 17"/>
            <p:cNvPicPr/>
            <p:nvPr/>
          </p:nvPicPr>
          <p:blipFill>
            <a:blip r:embed="rId14" cstate="print"/>
            <a:stretch>
              <a:fillRect/>
            </a:stretch>
          </p:blipFill>
          <p:spPr>
            <a:xfrm>
              <a:off x="746760" y="2354579"/>
              <a:ext cx="393191" cy="104111"/>
            </a:xfrm>
            <a:prstGeom prst="rect">
              <a:avLst/>
            </a:prstGeom>
          </p:spPr>
        </p:pic>
        <p:pic>
          <p:nvPicPr>
            <p:cNvPr id="18" name="object 18"/>
            <p:cNvPicPr/>
            <p:nvPr/>
          </p:nvPicPr>
          <p:blipFill>
            <a:blip r:embed="rId15" cstate="print"/>
            <a:stretch>
              <a:fillRect/>
            </a:stretch>
          </p:blipFill>
          <p:spPr>
            <a:xfrm>
              <a:off x="528827" y="2207513"/>
              <a:ext cx="888491" cy="872489"/>
            </a:xfrm>
            <a:prstGeom prst="rect">
              <a:avLst/>
            </a:prstGeom>
          </p:spPr>
        </p:pic>
        <p:pic>
          <p:nvPicPr>
            <p:cNvPr id="19" name="object 19"/>
            <p:cNvPicPr/>
            <p:nvPr/>
          </p:nvPicPr>
          <p:blipFill>
            <a:blip r:embed="rId16" cstate="print"/>
            <a:stretch>
              <a:fillRect/>
            </a:stretch>
          </p:blipFill>
          <p:spPr>
            <a:xfrm>
              <a:off x="862583" y="2513583"/>
              <a:ext cx="243840" cy="245110"/>
            </a:xfrm>
            <a:prstGeom prst="rect">
              <a:avLst/>
            </a:prstGeom>
          </p:spPr>
        </p:pic>
        <p:pic>
          <p:nvPicPr>
            <p:cNvPr id="20" name="object 20"/>
            <p:cNvPicPr/>
            <p:nvPr/>
          </p:nvPicPr>
          <p:blipFill>
            <a:blip r:embed="rId17" cstate="print"/>
            <a:stretch>
              <a:fillRect/>
            </a:stretch>
          </p:blipFill>
          <p:spPr>
            <a:xfrm>
              <a:off x="949452" y="2373883"/>
              <a:ext cx="50291" cy="36830"/>
            </a:xfrm>
            <a:prstGeom prst="rect">
              <a:avLst/>
            </a:prstGeom>
          </p:spPr>
        </p:pic>
        <p:pic>
          <p:nvPicPr>
            <p:cNvPr id="21" name="object 21"/>
            <p:cNvPicPr/>
            <p:nvPr/>
          </p:nvPicPr>
          <p:blipFill>
            <a:blip r:embed="rId18" cstate="print"/>
            <a:stretch>
              <a:fillRect/>
            </a:stretch>
          </p:blipFill>
          <p:spPr>
            <a:xfrm>
              <a:off x="940308" y="2193543"/>
              <a:ext cx="208787" cy="152400"/>
            </a:xfrm>
            <a:prstGeom prst="rect">
              <a:avLst/>
            </a:prstGeom>
          </p:spPr>
        </p:pic>
        <p:pic>
          <p:nvPicPr>
            <p:cNvPr id="22" name="object 22"/>
            <p:cNvPicPr/>
            <p:nvPr/>
          </p:nvPicPr>
          <p:blipFill>
            <a:blip r:embed="rId19" cstate="print"/>
            <a:stretch>
              <a:fillRect/>
            </a:stretch>
          </p:blipFill>
          <p:spPr>
            <a:xfrm>
              <a:off x="1245108" y="2286253"/>
              <a:ext cx="30479" cy="45720"/>
            </a:xfrm>
            <a:prstGeom prst="rect">
              <a:avLst/>
            </a:prstGeom>
          </p:spPr>
        </p:pic>
        <p:pic>
          <p:nvPicPr>
            <p:cNvPr id="23" name="object 23"/>
            <p:cNvPicPr/>
            <p:nvPr/>
          </p:nvPicPr>
          <p:blipFill>
            <a:blip r:embed="rId20" cstate="print"/>
            <a:stretch>
              <a:fillRect/>
            </a:stretch>
          </p:blipFill>
          <p:spPr>
            <a:xfrm>
              <a:off x="902208" y="2194813"/>
              <a:ext cx="88391" cy="72389"/>
            </a:xfrm>
            <a:prstGeom prst="rect">
              <a:avLst/>
            </a:prstGeom>
          </p:spPr>
        </p:pic>
        <p:sp>
          <p:nvSpPr>
            <p:cNvPr id="24" name="object 24"/>
            <p:cNvSpPr/>
            <p:nvPr/>
          </p:nvSpPr>
          <p:spPr>
            <a:xfrm>
              <a:off x="1266455" y="2295153"/>
              <a:ext cx="5080" cy="5715"/>
            </a:xfrm>
            <a:custGeom>
              <a:avLst/>
              <a:gdLst/>
              <a:ahLst/>
              <a:cxnLst/>
              <a:rect l="l" t="t" r="r" b="b"/>
              <a:pathLst>
                <a:path w="5080" h="5714">
                  <a:moveTo>
                    <a:pt x="1512" y="1816"/>
                  </a:moveTo>
                  <a:lnTo>
                    <a:pt x="0" y="0"/>
                  </a:lnTo>
                  <a:lnTo>
                    <a:pt x="1512" y="1260"/>
                  </a:lnTo>
                  <a:lnTo>
                    <a:pt x="1512" y="1816"/>
                  </a:lnTo>
                  <a:close/>
                </a:path>
                <a:path w="5080" h="5714">
                  <a:moveTo>
                    <a:pt x="4560" y="5477"/>
                  </a:moveTo>
                  <a:lnTo>
                    <a:pt x="3453" y="4147"/>
                  </a:lnTo>
                  <a:lnTo>
                    <a:pt x="4560" y="5070"/>
                  </a:lnTo>
                  <a:lnTo>
                    <a:pt x="4560" y="5477"/>
                  </a:lnTo>
                  <a:close/>
                </a:path>
              </a:pathLst>
            </a:custGeom>
            <a:solidFill>
              <a:srgbClr val="F7AE0A"/>
            </a:solidFill>
          </p:spPr>
          <p:txBody>
            <a:bodyPr wrap="square" lIns="0" tIns="0" rIns="0" bIns="0" rtlCol="0"/>
            <a:lstStyle/>
            <a:p>
              <a:endParaRPr/>
            </a:p>
          </p:txBody>
        </p:sp>
        <p:pic>
          <p:nvPicPr>
            <p:cNvPr id="25" name="object 25"/>
            <p:cNvPicPr/>
            <p:nvPr/>
          </p:nvPicPr>
          <p:blipFill>
            <a:blip r:embed="rId21" cstate="print"/>
            <a:stretch>
              <a:fillRect/>
            </a:stretch>
          </p:blipFill>
          <p:spPr>
            <a:xfrm>
              <a:off x="1596104" y="2700051"/>
              <a:ext cx="155067" cy="244506"/>
            </a:xfrm>
            <a:prstGeom prst="rect">
              <a:avLst/>
            </a:prstGeom>
          </p:spPr>
        </p:pic>
        <p:pic>
          <p:nvPicPr>
            <p:cNvPr id="26" name="object 26"/>
            <p:cNvPicPr/>
            <p:nvPr/>
          </p:nvPicPr>
          <p:blipFill>
            <a:blip r:embed="rId22" cstate="print"/>
            <a:stretch>
              <a:fillRect/>
            </a:stretch>
          </p:blipFill>
          <p:spPr>
            <a:xfrm>
              <a:off x="1775646" y="2702051"/>
              <a:ext cx="162990" cy="246602"/>
            </a:xfrm>
            <a:prstGeom prst="rect">
              <a:avLst/>
            </a:prstGeom>
          </p:spPr>
        </p:pic>
        <p:pic>
          <p:nvPicPr>
            <p:cNvPr id="27" name="object 27"/>
            <p:cNvPicPr/>
            <p:nvPr/>
          </p:nvPicPr>
          <p:blipFill>
            <a:blip r:embed="rId23" cstate="print"/>
            <a:stretch>
              <a:fillRect/>
            </a:stretch>
          </p:blipFill>
          <p:spPr>
            <a:xfrm>
              <a:off x="1963197" y="2700051"/>
              <a:ext cx="155067" cy="248602"/>
            </a:xfrm>
            <a:prstGeom prst="rect">
              <a:avLst/>
            </a:prstGeom>
          </p:spPr>
        </p:pic>
        <p:pic>
          <p:nvPicPr>
            <p:cNvPr id="28" name="object 28"/>
            <p:cNvPicPr/>
            <p:nvPr/>
          </p:nvPicPr>
          <p:blipFill>
            <a:blip r:embed="rId22" cstate="print"/>
            <a:stretch>
              <a:fillRect/>
            </a:stretch>
          </p:blipFill>
          <p:spPr>
            <a:xfrm>
              <a:off x="2142739" y="2702051"/>
              <a:ext cx="162990" cy="246602"/>
            </a:xfrm>
            <a:prstGeom prst="rect">
              <a:avLst/>
            </a:prstGeom>
          </p:spPr>
        </p:pic>
        <p:pic>
          <p:nvPicPr>
            <p:cNvPr id="29" name="object 29"/>
            <p:cNvPicPr/>
            <p:nvPr/>
          </p:nvPicPr>
          <p:blipFill>
            <a:blip r:embed="rId24" cstate="print"/>
            <a:stretch>
              <a:fillRect/>
            </a:stretch>
          </p:blipFill>
          <p:spPr>
            <a:xfrm>
              <a:off x="1596104" y="2332481"/>
              <a:ext cx="1531905" cy="302990"/>
            </a:xfrm>
            <a:prstGeom prst="rect">
              <a:avLst/>
            </a:prstGeom>
          </p:spPr>
        </p:pic>
        <p:sp>
          <p:nvSpPr>
            <p:cNvPr id="30" name="object 30"/>
            <p:cNvSpPr/>
            <p:nvPr/>
          </p:nvSpPr>
          <p:spPr>
            <a:xfrm>
              <a:off x="3139236" y="2393924"/>
              <a:ext cx="365125" cy="236220"/>
            </a:xfrm>
            <a:custGeom>
              <a:avLst/>
              <a:gdLst/>
              <a:ahLst/>
              <a:cxnLst/>
              <a:rect l="l" t="t" r="r" b="b"/>
              <a:pathLst>
                <a:path w="365125" h="236219">
                  <a:moveTo>
                    <a:pt x="182981" y="1143"/>
                  </a:moveTo>
                  <a:lnTo>
                    <a:pt x="0" y="1143"/>
                  </a:lnTo>
                  <a:lnTo>
                    <a:pt x="0" y="35433"/>
                  </a:lnTo>
                  <a:lnTo>
                    <a:pt x="73152" y="35433"/>
                  </a:lnTo>
                  <a:lnTo>
                    <a:pt x="73152" y="236093"/>
                  </a:lnTo>
                  <a:lnTo>
                    <a:pt x="109829" y="236093"/>
                  </a:lnTo>
                  <a:lnTo>
                    <a:pt x="109829" y="35433"/>
                  </a:lnTo>
                  <a:lnTo>
                    <a:pt x="182981" y="35433"/>
                  </a:lnTo>
                  <a:lnTo>
                    <a:pt x="182981" y="1143"/>
                  </a:lnTo>
                  <a:close/>
                </a:path>
                <a:path w="365125" h="236219">
                  <a:moveTo>
                    <a:pt x="365010" y="200660"/>
                  </a:moveTo>
                  <a:lnTo>
                    <a:pt x="243471" y="200660"/>
                  </a:lnTo>
                  <a:lnTo>
                    <a:pt x="243471" y="133350"/>
                  </a:lnTo>
                  <a:lnTo>
                    <a:pt x="351294" y="133350"/>
                  </a:lnTo>
                  <a:lnTo>
                    <a:pt x="351294" y="97790"/>
                  </a:lnTo>
                  <a:lnTo>
                    <a:pt x="243471" y="97790"/>
                  </a:lnTo>
                  <a:lnTo>
                    <a:pt x="243471" y="35560"/>
                  </a:lnTo>
                  <a:lnTo>
                    <a:pt x="359486" y="35560"/>
                  </a:lnTo>
                  <a:lnTo>
                    <a:pt x="359486" y="0"/>
                  </a:lnTo>
                  <a:lnTo>
                    <a:pt x="206895" y="0"/>
                  </a:lnTo>
                  <a:lnTo>
                    <a:pt x="206895" y="35560"/>
                  </a:lnTo>
                  <a:lnTo>
                    <a:pt x="206895" y="97790"/>
                  </a:lnTo>
                  <a:lnTo>
                    <a:pt x="206895" y="133350"/>
                  </a:lnTo>
                  <a:lnTo>
                    <a:pt x="206895" y="200660"/>
                  </a:lnTo>
                  <a:lnTo>
                    <a:pt x="206895" y="236220"/>
                  </a:lnTo>
                  <a:lnTo>
                    <a:pt x="365010" y="236220"/>
                  </a:lnTo>
                  <a:lnTo>
                    <a:pt x="365010" y="200660"/>
                  </a:lnTo>
                  <a:close/>
                </a:path>
              </a:pathLst>
            </a:custGeom>
            <a:solidFill>
              <a:srgbClr val="FDFDFD"/>
            </a:solidFill>
          </p:spPr>
          <p:txBody>
            <a:bodyPr wrap="square" lIns="0" tIns="0" rIns="0" bIns="0" rtlCol="0"/>
            <a:lstStyle/>
            <a:p>
              <a:endParaRPr/>
            </a:p>
          </p:txBody>
        </p:sp>
        <p:pic>
          <p:nvPicPr>
            <p:cNvPr id="31" name="object 31"/>
            <p:cNvPicPr/>
            <p:nvPr/>
          </p:nvPicPr>
          <p:blipFill>
            <a:blip r:embed="rId25" cstate="print"/>
            <a:stretch>
              <a:fillRect/>
            </a:stretch>
          </p:blipFill>
          <p:spPr>
            <a:xfrm>
              <a:off x="3536822" y="2394489"/>
              <a:ext cx="242982" cy="235267"/>
            </a:xfrm>
            <a:prstGeom prst="rect">
              <a:avLst/>
            </a:prstGeom>
          </p:spPr>
        </p:pic>
        <p:pic>
          <p:nvPicPr>
            <p:cNvPr id="32" name="object 32"/>
            <p:cNvPicPr/>
            <p:nvPr/>
          </p:nvPicPr>
          <p:blipFill>
            <a:blip r:embed="rId26" cstate="print"/>
            <a:stretch>
              <a:fillRect/>
            </a:stretch>
          </p:blipFill>
          <p:spPr>
            <a:xfrm>
              <a:off x="3807333" y="2388393"/>
              <a:ext cx="153543" cy="247078"/>
            </a:xfrm>
            <a:prstGeom prst="rect">
              <a:avLst/>
            </a:prstGeom>
          </p:spPr>
        </p:pic>
      </p:grpSp>
      <p:sp>
        <p:nvSpPr>
          <p:cNvPr id="33" name="object 33"/>
          <p:cNvSpPr txBox="1"/>
          <p:nvPr/>
        </p:nvSpPr>
        <p:spPr>
          <a:xfrm>
            <a:off x="836764" y="3232243"/>
            <a:ext cx="4801267" cy="2515597"/>
          </a:xfrm>
          <a:prstGeom prst="rect">
            <a:avLst/>
          </a:prstGeom>
        </p:spPr>
        <p:txBody>
          <a:bodyPr vert="horz" wrap="square" lIns="0" tIns="134338" rIns="0" bIns="0" rtlCol="0">
            <a:spAutoFit/>
          </a:bodyPr>
          <a:lstStyle/>
          <a:p>
            <a:pPr marL="17446" marR="517274">
              <a:lnSpc>
                <a:spcPct val="80200"/>
              </a:lnSpc>
              <a:spcBef>
                <a:spcPts val="1058"/>
              </a:spcBef>
            </a:pPr>
            <a:r>
              <a:rPr sz="3846" b="1" spc="-14" dirty="0">
                <a:solidFill>
                  <a:srgbClr val="FFFFFF"/>
                </a:solidFill>
                <a:latin typeface="Calibri"/>
                <a:cs typeface="Calibri"/>
              </a:rPr>
              <a:t>Transforming </a:t>
            </a:r>
            <a:r>
              <a:rPr sz="3846" b="1" dirty="0">
                <a:solidFill>
                  <a:srgbClr val="FFFFFF"/>
                </a:solidFill>
                <a:latin typeface="Calibri"/>
                <a:cs typeface="Calibri"/>
              </a:rPr>
              <a:t>Agriculture</a:t>
            </a:r>
            <a:r>
              <a:rPr sz="3846" b="1" spc="-55" dirty="0">
                <a:solidFill>
                  <a:srgbClr val="FFFFFF"/>
                </a:solidFill>
                <a:latin typeface="Calibri"/>
                <a:cs typeface="Calibri"/>
              </a:rPr>
              <a:t> </a:t>
            </a:r>
            <a:r>
              <a:rPr sz="3846" b="1" dirty="0">
                <a:solidFill>
                  <a:srgbClr val="FFFFFF"/>
                </a:solidFill>
                <a:latin typeface="Calibri"/>
                <a:cs typeface="Calibri"/>
              </a:rPr>
              <a:t>and</a:t>
            </a:r>
            <a:r>
              <a:rPr sz="3846" b="1" spc="-96" dirty="0">
                <a:solidFill>
                  <a:srgbClr val="FFFFFF"/>
                </a:solidFill>
                <a:latin typeface="Calibri"/>
                <a:cs typeface="Calibri"/>
              </a:rPr>
              <a:t> </a:t>
            </a:r>
            <a:r>
              <a:rPr sz="3846" b="1" spc="-27" dirty="0">
                <a:solidFill>
                  <a:srgbClr val="FFFFFF"/>
                </a:solidFill>
                <a:latin typeface="Calibri"/>
                <a:cs typeface="Calibri"/>
              </a:rPr>
              <a:t>Food </a:t>
            </a:r>
            <a:r>
              <a:rPr sz="3846" b="1" dirty="0">
                <a:solidFill>
                  <a:srgbClr val="FFFFFF"/>
                </a:solidFill>
                <a:latin typeface="Calibri"/>
                <a:cs typeface="Calibri"/>
              </a:rPr>
              <a:t>Systems</a:t>
            </a:r>
            <a:r>
              <a:rPr sz="3846" b="1" spc="-199" dirty="0">
                <a:solidFill>
                  <a:srgbClr val="FFFFFF"/>
                </a:solidFill>
                <a:latin typeface="Calibri"/>
                <a:cs typeface="Calibri"/>
              </a:rPr>
              <a:t> </a:t>
            </a:r>
            <a:r>
              <a:rPr sz="3846" b="1" spc="-14" dirty="0">
                <a:solidFill>
                  <a:srgbClr val="FFFFFF"/>
                </a:solidFill>
                <a:latin typeface="Calibri"/>
                <a:cs typeface="Calibri"/>
              </a:rPr>
              <a:t>through Data-</a:t>
            </a:r>
            <a:r>
              <a:rPr sz="3846" b="1" dirty="0">
                <a:solidFill>
                  <a:srgbClr val="FFFFFF"/>
                </a:solidFill>
                <a:latin typeface="Calibri"/>
                <a:cs typeface="Calibri"/>
              </a:rPr>
              <a:t>driven</a:t>
            </a:r>
            <a:r>
              <a:rPr sz="3846" b="1" spc="-117" dirty="0">
                <a:solidFill>
                  <a:srgbClr val="FFFFFF"/>
                </a:solidFill>
                <a:latin typeface="Calibri"/>
                <a:cs typeface="Calibri"/>
              </a:rPr>
              <a:t> </a:t>
            </a:r>
            <a:r>
              <a:rPr sz="3846" b="1" spc="-14" dirty="0">
                <a:solidFill>
                  <a:srgbClr val="FFFFFF"/>
                </a:solidFill>
                <a:latin typeface="Calibri"/>
                <a:cs typeface="Calibri"/>
              </a:rPr>
              <a:t>Digital</a:t>
            </a:r>
            <a:endParaRPr sz="3846">
              <a:latin typeface="Calibri"/>
              <a:cs typeface="Calibri"/>
            </a:endParaRPr>
          </a:p>
          <a:p>
            <a:pPr marL="17446">
              <a:lnSpc>
                <a:spcPts val="3695"/>
              </a:lnSpc>
            </a:pPr>
            <a:r>
              <a:rPr sz="3846" b="1" dirty="0">
                <a:solidFill>
                  <a:srgbClr val="FFFFFF"/>
                </a:solidFill>
                <a:latin typeface="Calibri"/>
                <a:cs typeface="Calibri"/>
              </a:rPr>
              <a:t>Agriculture</a:t>
            </a:r>
            <a:r>
              <a:rPr sz="3846" b="1" spc="-89" dirty="0">
                <a:solidFill>
                  <a:srgbClr val="FFFFFF"/>
                </a:solidFill>
                <a:latin typeface="Calibri"/>
                <a:cs typeface="Calibri"/>
              </a:rPr>
              <a:t> </a:t>
            </a:r>
            <a:r>
              <a:rPr sz="3846" b="1" spc="-14" dirty="0">
                <a:solidFill>
                  <a:srgbClr val="FFFFFF"/>
                </a:solidFill>
                <a:latin typeface="Calibri"/>
                <a:cs typeface="Calibri"/>
              </a:rPr>
              <a:t>Innovations</a:t>
            </a:r>
            <a:endParaRPr sz="3846">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1648" y="523"/>
            <a:ext cx="13656395" cy="77734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1928"/>
            <a:ext cx="13817600" cy="771063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49670" y="6750734"/>
            <a:ext cx="1685328" cy="437034"/>
            <a:chOff x="1055274" y="5971412"/>
            <a:chExt cx="1226820" cy="318135"/>
          </a:xfrm>
        </p:grpSpPr>
        <p:pic>
          <p:nvPicPr>
            <p:cNvPr id="3" name="object 3"/>
            <p:cNvPicPr/>
            <p:nvPr/>
          </p:nvPicPr>
          <p:blipFill>
            <a:blip r:embed="rId2" cstate="print"/>
            <a:stretch>
              <a:fillRect/>
            </a:stretch>
          </p:blipFill>
          <p:spPr>
            <a:xfrm>
              <a:off x="1055274" y="5971412"/>
              <a:ext cx="792860" cy="318135"/>
            </a:xfrm>
            <a:prstGeom prst="rect">
              <a:avLst/>
            </a:prstGeom>
          </p:spPr>
        </p:pic>
        <p:sp>
          <p:nvSpPr>
            <p:cNvPr id="4" name="object 4"/>
            <p:cNvSpPr/>
            <p:nvPr/>
          </p:nvSpPr>
          <p:spPr>
            <a:xfrm>
              <a:off x="1853933" y="6000559"/>
              <a:ext cx="427990" cy="127635"/>
            </a:xfrm>
            <a:custGeom>
              <a:avLst/>
              <a:gdLst/>
              <a:ahLst/>
              <a:cxnLst/>
              <a:rect l="l" t="t" r="r" b="b"/>
              <a:pathLst>
                <a:path w="427989" h="127635">
                  <a:moveTo>
                    <a:pt x="94678" y="3086"/>
                  </a:moveTo>
                  <a:lnTo>
                    <a:pt x="0" y="3086"/>
                  </a:lnTo>
                  <a:lnTo>
                    <a:pt x="0" y="20866"/>
                  </a:lnTo>
                  <a:lnTo>
                    <a:pt x="37909" y="20866"/>
                  </a:lnTo>
                  <a:lnTo>
                    <a:pt x="37909" y="125006"/>
                  </a:lnTo>
                  <a:lnTo>
                    <a:pt x="56769" y="125006"/>
                  </a:lnTo>
                  <a:lnTo>
                    <a:pt x="56769" y="20866"/>
                  </a:lnTo>
                  <a:lnTo>
                    <a:pt x="94678" y="20866"/>
                  </a:lnTo>
                  <a:lnTo>
                    <a:pt x="94678" y="3086"/>
                  </a:lnTo>
                  <a:close/>
                </a:path>
                <a:path w="427989" h="127635">
                  <a:moveTo>
                    <a:pt x="188887" y="105727"/>
                  </a:moveTo>
                  <a:lnTo>
                    <a:pt x="126022" y="105727"/>
                  </a:lnTo>
                  <a:lnTo>
                    <a:pt x="126022" y="71437"/>
                  </a:lnTo>
                  <a:lnTo>
                    <a:pt x="181838" y="71437"/>
                  </a:lnTo>
                  <a:lnTo>
                    <a:pt x="181838" y="53657"/>
                  </a:lnTo>
                  <a:lnTo>
                    <a:pt x="126022" y="53657"/>
                  </a:lnTo>
                  <a:lnTo>
                    <a:pt x="126022" y="20637"/>
                  </a:lnTo>
                  <a:lnTo>
                    <a:pt x="186029" y="20637"/>
                  </a:lnTo>
                  <a:lnTo>
                    <a:pt x="186029" y="2857"/>
                  </a:lnTo>
                  <a:lnTo>
                    <a:pt x="107061" y="2857"/>
                  </a:lnTo>
                  <a:lnTo>
                    <a:pt x="107061" y="20637"/>
                  </a:lnTo>
                  <a:lnTo>
                    <a:pt x="107061" y="53657"/>
                  </a:lnTo>
                  <a:lnTo>
                    <a:pt x="107061" y="71437"/>
                  </a:lnTo>
                  <a:lnTo>
                    <a:pt x="107061" y="105727"/>
                  </a:lnTo>
                  <a:lnTo>
                    <a:pt x="107061" y="124777"/>
                  </a:lnTo>
                  <a:lnTo>
                    <a:pt x="188887" y="124777"/>
                  </a:lnTo>
                  <a:lnTo>
                    <a:pt x="188887" y="105727"/>
                  </a:lnTo>
                  <a:close/>
                </a:path>
                <a:path w="427989" h="127635">
                  <a:moveTo>
                    <a:pt x="331571" y="2870"/>
                  </a:moveTo>
                  <a:lnTo>
                    <a:pt x="305181" y="2870"/>
                  </a:lnTo>
                  <a:lnTo>
                    <a:pt x="268897" y="90779"/>
                  </a:lnTo>
                  <a:lnTo>
                    <a:pt x="232029" y="2870"/>
                  </a:lnTo>
                  <a:lnTo>
                    <a:pt x="205740" y="2870"/>
                  </a:lnTo>
                  <a:lnTo>
                    <a:pt x="205740" y="124409"/>
                  </a:lnTo>
                  <a:lnTo>
                    <a:pt x="224701" y="124409"/>
                  </a:lnTo>
                  <a:lnTo>
                    <a:pt x="224701" y="32486"/>
                  </a:lnTo>
                  <a:lnTo>
                    <a:pt x="262318" y="124409"/>
                  </a:lnTo>
                  <a:lnTo>
                    <a:pt x="274993" y="124409"/>
                  </a:lnTo>
                  <a:lnTo>
                    <a:pt x="312610" y="32486"/>
                  </a:lnTo>
                  <a:lnTo>
                    <a:pt x="312610" y="124409"/>
                  </a:lnTo>
                  <a:lnTo>
                    <a:pt x="331571" y="124409"/>
                  </a:lnTo>
                  <a:lnTo>
                    <a:pt x="331571" y="2870"/>
                  </a:lnTo>
                  <a:close/>
                </a:path>
                <a:path w="427989" h="127635">
                  <a:moveTo>
                    <a:pt x="427863" y="81724"/>
                  </a:moveTo>
                  <a:lnTo>
                    <a:pt x="426250" y="75920"/>
                  </a:lnTo>
                  <a:lnTo>
                    <a:pt x="423100" y="71437"/>
                  </a:lnTo>
                  <a:lnTo>
                    <a:pt x="420243" y="67157"/>
                  </a:lnTo>
                  <a:lnTo>
                    <a:pt x="416534" y="63728"/>
                  </a:lnTo>
                  <a:lnTo>
                    <a:pt x="407581" y="58966"/>
                  </a:lnTo>
                  <a:lnTo>
                    <a:pt x="402818" y="56870"/>
                  </a:lnTo>
                  <a:lnTo>
                    <a:pt x="392620" y="54203"/>
                  </a:lnTo>
                  <a:lnTo>
                    <a:pt x="379666" y="49441"/>
                  </a:lnTo>
                  <a:lnTo>
                    <a:pt x="376237" y="47345"/>
                  </a:lnTo>
                  <a:lnTo>
                    <a:pt x="371005" y="42583"/>
                  </a:lnTo>
                  <a:lnTo>
                    <a:pt x="369671" y="39154"/>
                  </a:lnTo>
                  <a:lnTo>
                    <a:pt x="369671" y="32766"/>
                  </a:lnTo>
                  <a:lnTo>
                    <a:pt x="370243" y="31153"/>
                  </a:lnTo>
                  <a:lnTo>
                    <a:pt x="370713" y="29057"/>
                  </a:lnTo>
                  <a:lnTo>
                    <a:pt x="387096" y="18008"/>
                  </a:lnTo>
                  <a:lnTo>
                    <a:pt x="395478" y="18008"/>
                  </a:lnTo>
                  <a:lnTo>
                    <a:pt x="399389" y="18770"/>
                  </a:lnTo>
                  <a:lnTo>
                    <a:pt x="406247" y="22479"/>
                  </a:lnTo>
                  <a:lnTo>
                    <a:pt x="408914" y="24866"/>
                  </a:lnTo>
                  <a:lnTo>
                    <a:pt x="410718" y="27724"/>
                  </a:lnTo>
                  <a:lnTo>
                    <a:pt x="411772" y="29057"/>
                  </a:lnTo>
                  <a:lnTo>
                    <a:pt x="427291" y="15049"/>
                  </a:lnTo>
                  <a:lnTo>
                    <a:pt x="426250" y="14008"/>
                  </a:lnTo>
                  <a:lnTo>
                    <a:pt x="421767" y="8191"/>
                  </a:lnTo>
                  <a:lnTo>
                    <a:pt x="416242" y="4483"/>
                  </a:lnTo>
                  <a:lnTo>
                    <a:pt x="404152" y="762"/>
                  </a:lnTo>
                  <a:lnTo>
                    <a:pt x="397865" y="0"/>
                  </a:lnTo>
                  <a:lnTo>
                    <a:pt x="383857" y="0"/>
                  </a:lnTo>
                  <a:lnTo>
                    <a:pt x="350520" y="26962"/>
                  </a:lnTo>
                  <a:lnTo>
                    <a:pt x="349669" y="30962"/>
                  </a:lnTo>
                  <a:lnTo>
                    <a:pt x="349669" y="42583"/>
                  </a:lnTo>
                  <a:lnTo>
                    <a:pt x="351282" y="48958"/>
                  </a:lnTo>
                  <a:lnTo>
                    <a:pt x="357289" y="58204"/>
                  </a:lnTo>
                  <a:lnTo>
                    <a:pt x="360997" y="62204"/>
                  </a:lnTo>
                  <a:lnTo>
                    <a:pt x="365480" y="64770"/>
                  </a:lnTo>
                  <a:lnTo>
                    <a:pt x="369951" y="67729"/>
                  </a:lnTo>
                  <a:lnTo>
                    <a:pt x="374713" y="69824"/>
                  </a:lnTo>
                  <a:lnTo>
                    <a:pt x="379958" y="71437"/>
                  </a:lnTo>
                  <a:lnTo>
                    <a:pt x="384911" y="72771"/>
                  </a:lnTo>
                  <a:lnTo>
                    <a:pt x="397865" y="77533"/>
                  </a:lnTo>
                  <a:lnTo>
                    <a:pt x="401294" y="79349"/>
                  </a:lnTo>
                  <a:lnTo>
                    <a:pt x="403860" y="81724"/>
                  </a:lnTo>
                  <a:lnTo>
                    <a:pt x="406527" y="83921"/>
                  </a:lnTo>
                  <a:lnTo>
                    <a:pt x="407860" y="86779"/>
                  </a:lnTo>
                  <a:lnTo>
                    <a:pt x="407860" y="93916"/>
                  </a:lnTo>
                  <a:lnTo>
                    <a:pt x="386245" y="110299"/>
                  </a:lnTo>
                  <a:lnTo>
                    <a:pt x="379196" y="109258"/>
                  </a:lnTo>
                  <a:lnTo>
                    <a:pt x="372618" y="106400"/>
                  </a:lnTo>
                  <a:lnTo>
                    <a:pt x="368338" y="104305"/>
                  </a:lnTo>
                  <a:lnTo>
                    <a:pt x="364998" y="101346"/>
                  </a:lnTo>
                  <a:lnTo>
                    <a:pt x="362331" y="97066"/>
                  </a:lnTo>
                  <a:lnTo>
                    <a:pt x="361289" y="95821"/>
                  </a:lnTo>
                  <a:lnTo>
                    <a:pt x="345757" y="109258"/>
                  </a:lnTo>
                  <a:lnTo>
                    <a:pt x="350710" y="116205"/>
                  </a:lnTo>
                  <a:lnTo>
                    <a:pt x="356235" y="120396"/>
                  </a:lnTo>
                  <a:lnTo>
                    <a:pt x="363385" y="123355"/>
                  </a:lnTo>
                  <a:lnTo>
                    <a:pt x="370243" y="125920"/>
                  </a:lnTo>
                  <a:lnTo>
                    <a:pt x="377571" y="127254"/>
                  </a:lnTo>
                  <a:lnTo>
                    <a:pt x="391287" y="127254"/>
                  </a:lnTo>
                  <a:lnTo>
                    <a:pt x="396811" y="126492"/>
                  </a:lnTo>
                  <a:lnTo>
                    <a:pt x="407098" y="123063"/>
                  </a:lnTo>
                  <a:lnTo>
                    <a:pt x="411581" y="120688"/>
                  </a:lnTo>
                  <a:lnTo>
                    <a:pt x="415201" y="117259"/>
                  </a:lnTo>
                  <a:lnTo>
                    <a:pt x="419201" y="114020"/>
                  </a:lnTo>
                  <a:lnTo>
                    <a:pt x="422059" y="110109"/>
                  </a:lnTo>
                  <a:lnTo>
                    <a:pt x="426821" y="100584"/>
                  </a:lnTo>
                  <a:lnTo>
                    <a:pt x="427863" y="94970"/>
                  </a:lnTo>
                  <a:lnTo>
                    <a:pt x="427863" y="81724"/>
                  </a:lnTo>
                  <a:close/>
                </a:path>
              </a:pathLst>
            </a:custGeom>
            <a:solidFill>
              <a:srgbClr val="115D69"/>
            </a:solidFill>
          </p:spPr>
          <p:txBody>
            <a:bodyPr wrap="square" lIns="0" tIns="0" rIns="0" bIns="0" rtlCol="0"/>
            <a:lstStyle/>
            <a:p>
              <a:endParaRPr/>
            </a:p>
          </p:txBody>
        </p:sp>
      </p:grpSp>
      <p:pic>
        <p:nvPicPr>
          <p:cNvPr id="5" name="object 5"/>
          <p:cNvPicPr/>
          <p:nvPr/>
        </p:nvPicPr>
        <p:blipFill>
          <a:blip r:embed="rId3" cstate="print"/>
          <a:stretch>
            <a:fillRect/>
          </a:stretch>
        </p:blipFill>
        <p:spPr>
          <a:xfrm>
            <a:off x="9154635" y="3854797"/>
            <a:ext cx="4662966" cy="3919172"/>
          </a:xfrm>
          <a:prstGeom prst="rect">
            <a:avLst/>
          </a:prstGeom>
        </p:spPr>
      </p:pic>
      <p:sp>
        <p:nvSpPr>
          <p:cNvPr id="6" name="object 6"/>
          <p:cNvSpPr txBox="1">
            <a:spLocks noGrp="1"/>
          </p:cNvSpPr>
          <p:nvPr>
            <p:ph type="title"/>
          </p:nvPr>
        </p:nvSpPr>
        <p:spPr>
          <a:xfrm>
            <a:off x="119694" y="-98565"/>
            <a:ext cx="17597668" cy="1719897"/>
          </a:xfrm>
          <a:prstGeom prst="rect">
            <a:avLst/>
          </a:prstGeom>
        </p:spPr>
        <p:txBody>
          <a:bodyPr vert="horz" wrap="square" lIns="0" tIns="1221680" rIns="0" bIns="0" rtlCol="0">
            <a:spAutoFit/>
          </a:bodyPr>
          <a:lstStyle/>
          <a:p>
            <a:pPr marL="730987">
              <a:spcBef>
                <a:spcPts val="157"/>
              </a:spcBef>
            </a:pPr>
            <a:r>
              <a:rPr sz="3160" spc="-14" dirty="0">
                <a:latin typeface="Calibri"/>
                <a:cs typeface="Calibri"/>
              </a:rPr>
              <a:t>Vision</a:t>
            </a:r>
            <a:endParaRPr sz="3160">
              <a:latin typeface="Calibri"/>
              <a:cs typeface="Calibri"/>
            </a:endParaRPr>
          </a:p>
        </p:txBody>
      </p:sp>
      <p:sp>
        <p:nvSpPr>
          <p:cNvPr id="7" name="object 7"/>
          <p:cNvSpPr txBox="1"/>
          <p:nvPr/>
        </p:nvSpPr>
        <p:spPr>
          <a:xfrm>
            <a:off x="12778388" y="7059324"/>
            <a:ext cx="226804" cy="228204"/>
          </a:xfrm>
          <a:prstGeom prst="rect">
            <a:avLst/>
          </a:prstGeom>
        </p:spPr>
        <p:txBody>
          <a:bodyPr vert="horz" wrap="square" lIns="0" tIns="16574" rIns="0" bIns="0" rtlCol="0">
            <a:spAutoFit/>
          </a:bodyPr>
          <a:lstStyle/>
          <a:p>
            <a:pPr marL="17446">
              <a:spcBef>
                <a:spcPts val="131"/>
              </a:spcBef>
            </a:pPr>
            <a:r>
              <a:rPr sz="1374" spc="-34" dirty="0">
                <a:latin typeface="Tw Cen MT"/>
                <a:cs typeface="Tw Cen MT"/>
              </a:rPr>
              <a:t>12</a:t>
            </a:r>
            <a:endParaRPr sz="1374">
              <a:latin typeface="Tw Cen MT"/>
              <a:cs typeface="Tw Cen MT"/>
            </a:endParaRPr>
          </a:p>
        </p:txBody>
      </p:sp>
      <p:sp>
        <p:nvSpPr>
          <p:cNvPr id="8" name="object 8"/>
          <p:cNvSpPr txBox="1"/>
          <p:nvPr/>
        </p:nvSpPr>
        <p:spPr>
          <a:xfrm>
            <a:off x="616855" y="2218949"/>
            <a:ext cx="4438381" cy="3001510"/>
          </a:xfrm>
          <a:prstGeom prst="rect">
            <a:avLst/>
          </a:prstGeom>
        </p:spPr>
        <p:txBody>
          <a:bodyPr vert="horz" wrap="square" lIns="0" tIns="17446" rIns="0" bIns="0" rtlCol="0">
            <a:spAutoFit/>
          </a:bodyPr>
          <a:lstStyle/>
          <a:p>
            <a:pPr marL="17446" marR="6978">
              <a:lnSpc>
                <a:spcPct val="100499"/>
              </a:lnSpc>
              <a:spcBef>
                <a:spcPts val="137"/>
              </a:spcBef>
            </a:pPr>
            <a:r>
              <a:rPr sz="3160" b="1" spc="-34" dirty="0">
                <a:latin typeface="Calibri"/>
                <a:cs typeface="Calibri"/>
              </a:rPr>
              <a:t>Transform</a:t>
            </a:r>
            <a:r>
              <a:rPr sz="3160" b="1" spc="-82" dirty="0">
                <a:latin typeface="Calibri"/>
                <a:cs typeface="Calibri"/>
              </a:rPr>
              <a:t> </a:t>
            </a:r>
            <a:r>
              <a:rPr sz="3160" b="1" dirty="0">
                <a:latin typeface="Calibri"/>
                <a:cs typeface="Calibri"/>
              </a:rPr>
              <a:t>Food</a:t>
            </a:r>
            <a:r>
              <a:rPr sz="3160" b="1" spc="-48" dirty="0">
                <a:latin typeface="Calibri"/>
                <a:cs typeface="Calibri"/>
              </a:rPr>
              <a:t> </a:t>
            </a:r>
            <a:r>
              <a:rPr sz="3160" b="1" spc="-14" dirty="0">
                <a:latin typeface="Calibri"/>
                <a:cs typeface="Calibri"/>
              </a:rPr>
              <a:t>Systems </a:t>
            </a:r>
            <a:r>
              <a:rPr sz="3160" b="1" dirty="0">
                <a:latin typeface="Calibri"/>
                <a:cs typeface="Calibri"/>
              </a:rPr>
              <a:t>through</a:t>
            </a:r>
            <a:r>
              <a:rPr sz="3160" b="1" spc="-117" dirty="0">
                <a:latin typeface="Calibri"/>
                <a:cs typeface="Calibri"/>
              </a:rPr>
              <a:t> </a:t>
            </a:r>
            <a:r>
              <a:rPr sz="3160" b="1" dirty="0">
                <a:latin typeface="Calibri"/>
                <a:cs typeface="Calibri"/>
              </a:rPr>
              <a:t>Digital</a:t>
            </a:r>
            <a:r>
              <a:rPr sz="3160" b="1" spc="-62" dirty="0">
                <a:latin typeface="Calibri"/>
                <a:cs typeface="Calibri"/>
              </a:rPr>
              <a:t> </a:t>
            </a:r>
            <a:r>
              <a:rPr sz="3160" b="1" spc="-14" dirty="0">
                <a:latin typeface="Calibri"/>
                <a:cs typeface="Calibri"/>
              </a:rPr>
              <a:t>Innovation</a:t>
            </a:r>
            <a:endParaRPr sz="3160">
              <a:latin typeface="Calibri"/>
              <a:cs typeface="Calibri"/>
            </a:endParaRPr>
          </a:p>
          <a:p>
            <a:pPr>
              <a:spcBef>
                <a:spcPts val="7"/>
              </a:spcBef>
            </a:pPr>
            <a:endParaRPr sz="3160">
              <a:latin typeface="Calibri"/>
              <a:cs typeface="Calibri"/>
            </a:endParaRPr>
          </a:p>
          <a:p>
            <a:pPr marL="17446" marR="24424">
              <a:lnSpc>
                <a:spcPct val="100699"/>
              </a:lnSpc>
            </a:pPr>
            <a:r>
              <a:rPr sz="2473" i="1" dirty="0">
                <a:latin typeface="Calibri"/>
                <a:cs typeface="Calibri"/>
              </a:rPr>
              <a:t>Scaling</a:t>
            </a:r>
            <a:r>
              <a:rPr sz="2473" i="1" spc="-69" dirty="0">
                <a:latin typeface="Calibri"/>
                <a:cs typeface="Calibri"/>
              </a:rPr>
              <a:t> </a:t>
            </a:r>
            <a:r>
              <a:rPr sz="2473" i="1" dirty="0">
                <a:latin typeface="Calibri"/>
                <a:cs typeface="Calibri"/>
              </a:rPr>
              <a:t>digital</a:t>
            </a:r>
            <a:r>
              <a:rPr sz="2473" i="1" spc="-62" dirty="0">
                <a:latin typeface="Calibri"/>
                <a:cs typeface="Calibri"/>
              </a:rPr>
              <a:t> </a:t>
            </a:r>
            <a:r>
              <a:rPr sz="2473" i="1" dirty="0">
                <a:latin typeface="Calibri"/>
                <a:cs typeface="Calibri"/>
              </a:rPr>
              <a:t>technologies</a:t>
            </a:r>
            <a:r>
              <a:rPr sz="2473" i="1" spc="-69" dirty="0">
                <a:latin typeface="Calibri"/>
                <a:cs typeface="Calibri"/>
              </a:rPr>
              <a:t> </a:t>
            </a:r>
            <a:r>
              <a:rPr sz="2473" i="1" spc="-34" dirty="0">
                <a:latin typeface="Calibri"/>
                <a:cs typeface="Calibri"/>
              </a:rPr>
              <a:t>and </a:t>
            </a:r>
            <a:r>
              <a:rPr sz="2473" i="1" dirty="0">
                <a:latin typeface="Calibri"/>
                <a:cs typeface="Calibri"/>
              </a:rPr>
              <a:t>innovations</a:t>
            </a:r>
            <a:r>
              <a:rPr sz="2473" i="1" spc="-41" dirty="0">
                <a:latin typeface="Calibri"/>
                <a:cs typeface="Calibri"/>
              </a:rPr>
              <a:t> </a:t>
            </a:r>
            <a:r>
              <a:rPr sz="2473" i="1" dirty="0">
                <a:latin typeface="Calibri"/>
                <a:cs typeface="Calibri"/>
              </a:rPr>
              <a:t>that</a:t>
            </a:r>
            <a:r>
              <a:rPr sz="2473" i="1" spc="-82" dirty="0">
                <a:latin typeface="Calibri"/>
                <a:cs typeface="Calibri"/>
              </a:rPr>
              <a:t> </a:t>
            </a:r>
            <a:r>
              <a:rPr sz="2473" i="1" dirty="0">
                <a:latin typeface="Calibri"/>
                <a:cs typeface="Calibri"/>
              </a:rPr>
              <a:t>work</a:t>
            </a:r>
            <a:r>
              <a:rPr sz="2473" i="1" spc="-21" dirty="0">
                <a:latin typeface="Calibri"/>
                <a:cs typeface="Calibri"/>
              </a:rPr>
              <a:t> </a:t>
            </a:r>
            <a:r>
              <a:rPr sz="2473" i="1" dirty="0">
                <a:latin typeface="Calibri"/>
                <a:cs typeface="Calibri"/>
              </a:rPr>
              <a:t>for </a:t>
            </a:r>
            <a:r>
              <a:rPr sz="2473" i="1" spc="-14" dirty="0">
                <a:latin typeface="Calibri"/>
                <a:cs typeface="Calibri"/>
              </a:rPr>
              <a:t>farmers, </a:t>
            </a:r>
            <a:r>
              <a:rPr sz="2473" i="1" dirty="0">
                <a:latin typeface="Calibri"/>
                <a:cs typeface="Calibri"/>
              </a:rPr>
              <a:t>entrepreneurs</a:t>
            </a:r>
            <a:r>
              <a:rPr sz="2473" i="1" spc="-41" dirty="0">
                <a:latin typeface="Calibri"/>
                <a:cs typeface="Calibri"/>
              </a:rPr>
              <a:t> </a:t>
            </a:r>
            <a:r>
              <a:rPr sz="2473" i="1" dirty="0">
                <a:latin typeface="Calibri"/>
                <a:cs typeface="Calibri"/>
              </a:rPr>
              <a:t>and</a:t>
            </a:r>
            <a:r>
              <a:rPr sz="2473" i="1" spc="-62" dirty="0">
                <a:latin typeface="Calibri"/>
                <a:cs typeface="Calibri"/>
              </a:rPr>
              <a:t> </a:t>
            </a:r>
            <a:r>
              <a:rPr sz="2473" i="1" spc="-14" dirty="0">
                <a:latin typeface="Calibri"/>
                <a:cs typeface="Calibri"/>
              </a:rPr>
              <a:t>countries’ governments</a:t>
            </a:r>
            <a:endParaRPr sz="2473">
              <a:latin typeface="Calibri"/>
              <a:cs typeface="Calibri"/>
            </a:endParaRPr>
          </a:p>
        </p:txBody>
      </p:sp>
      <p:pic>
        <p:nvPicPr>
          <p:cNvPr id="9" name="object 9"/>
          <p:cNvPicPr/>
          <p:nvPr/>
        </p:nvPicPr>
        <p:blipFill>
          <a:blip r:embed="rId4" cstate="print"/>
          <a:stretch>
            <a:fillRect/>
          </a:stretch>
        </p:blipFill>
        <p:spPr>
          <a:xfrm>
            <a:off x="5568912" y="524"/>
            <a:ext cx="8248687" cy="77734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219" y="58406"/>
            <a:ext cx="11753683" cy="471156"/>
          </a:xfrm>
          <a:prstGeom prst="rect">
            <a:avLst/>
          </a:prstGeom>
        </p:spPr>
        <p:txBody>
          <a:bodyPr vert="horz" wrap="square" lIns="0" tIns="16574" rIns="0" bIns="0" rtlCol="0">
            <a:spAutoFit/>
          </a:bodyPr>
          <a:lstStyle/>
          <a:p>
            <a:pPr marL="17446">
              <a:spcBef>
                <a:spcPts val="131"/>
              </a:spcBef>
            </a:pPr>
            <a:r>
              <a:rPr sz="2953" dirty="0">
                <a:latin typeface="Calibri"/>
                <a:cs typeface="Calibri"/>
              </a:rPr>
              <a:t>Digital</a:t>
            </a:r>
            <a:r>
              <a:rPr sz="2953" spc="-89" dirty="0">
                <a:latin typeface="Calibri"/>
                <a:cs typeface="Calibri"/>
              </a:rPr>
              <a:t> </a:t>
            </a:r>
            <a:r>
              <a:rPr sz="2953" spc="-27" dirty="0">
                <a:latin typeface="Calibri"/>
                <a:cs typeface="Calibri"/>
              </a:rPr>
              <a:t>transformation</a:t>
            </a:r>
            <a:r>
              <a:rPr sz="2953" spc="-62" dirty="0">
                <a:latin typeface="Calibri"/>
                <a:cs typeface="Calibri"/>
              </a:rPr>
              <a:t> </a:t>
            </a:r>
            <a:r>
              <a:rPr sz="2953" dirty="0">
                <a:latin typeface="Calibri"/>
                <a:cs typeface="Calibri"/>
              </a:rPr>
              <a:t>of</a:t>
            </a:r>
            <a:r>
              <a:rPr sz="2953" spc="-96" dirty="0">
                <a:latin typeface="Calibri"/>
                <a:cs typeface="Calibri"/>
              </a:rPr>
              <a:t> </a:t>
            </a:r>
            <a:r>
              <a:rPr sz="2953" spc="-14" dirty="0">
                <a:latin typeface="Calibri"/>
                <a:cs typeface="Calibri"/>
              </a:rPr>
              <a:t>agri-</a:t>
            </a:r>
            <a:r>
              <a:rPr sz="2953" dirty="0">
                <a:latin typeface="Calibri"/>
                <a:cs typeface="Calibri"/>
              </a:rPr>
              <a:t>food</a:t>
            </a:r>
            <a:r>
              <a:rPr sz="2953" spc="-62" dirty="0">
                <a:latin typeface="Calibri"/>
                <a:cs typeface="Calibri"/>
              </a:rPr>
              <a:t> </a:t>
            </a:r>
            <a:r>
              <a:rPr sz="2953" spc="-27" dirty="0">
                <a:latin typeface="Calibri"/>
                <a:cs typeface="Calibri"/>
              </a:rPr>
              <a:t>systems</a:t>
            </a:r>
            <a:r>
              <a:rPr sz="2953" spc="-69" dirty="0">
                <a:latin typeface="Calibri"/>
                <a:cs typeface="Calibri"/>
              </a:rPr>
              <a:t> </a:t>
            </a:r>
            <a:r>
              <a:rPr sz="2953" spc="-14" dirty="0">
                <a:latin typeface="Calibri"/>
                <a:cs typeface="Calibri"/>
              </a:rPr>
              <a:t>requires</a:t>
            </a:r>
            <a:r>
              <a:rPr sz="2953" spc="-103" dirty="0">
                <a:latin typeface="Calibri"/>
                <a:cs typeface="Calibri"/>
              </a:rPr>
              <a:t> </a:t>
            </a:r>
            <a:r>
              <a:rPr sz="2953" spc="-14" dirty="0">
                <a:latin typeface="Calibri"/>
                <a:cs typeface="Calibri"/>
              </a:rPr>
              <a:t>addressing</a:t>
            </a:r>
            <a:r>
              <a:rPr sz="2953" spc="-55" dirty="0">
                <a:latin typeface="Calibri"/>
                <a:cs typeface="Calibri"/>
              </a:rPr>
              <a:t> </a:t>
            </a:r>
            <a:r>
              <a:rPr sz="2953" dirty="0">
                <a:latin typeface="Calibri"/>
                <a:cs typeface="Calibri"/>
              </a:rPr>
              <a:t>three</a:t>
            </a:r>
            <a:r>
              <a:rPr sz="2953" spc="-82" dirty="0">
                <a:latin typeface="Calibri"/>
                <a:cs typeface="Calibri"/>
              </a:rPr>
              <a:t> </a:t>
            </a:r>
            <a:r>
              <a:rPr sz="2953" spc="-14" dirty="0">
                <a:latin typeface="Calibri"/>
                <a:cs typeface="Calibri"/>
              </a:rPr>
              <a:t>fronts</a:t>
            </a:r>
            <a:endParaRPr sz="2953">
              <a:latin typeface="Calibri"/>
              <a:cs typeface="Calibri"/>
            </a:endParaRPr>
          </a:p>
        </p:txBody>
      </p:sp>
      <p:pic>
        <p:nvPicPr>
          <p:cNvPr id="3" name="object 3"/>
          <p:cNvPicPr/>
          <p:nvPr/>
        </p:nvPicPr>
        <p:blipFill>
          <a:blip r:embed="rId2" cstate="print"/>
          <a:stretch>
            <a:fillRect/>
          </a:stretch>
        </p:blipFill>
        <p:spPr>
          <a:xfrm>
            <a:off x="1479110" y="652672"/>
            <a:ext cx="6052528" cy="5644280"/>
          </a:xfrm>
          <a:prstGeom prst="rect">
            <a:avLst/>
          </a:prstGeom>
        </p:spPr>
      </p:pic>
      <p:sp>
        <p:nvSpPr>
          <p:cNvPr id="4" name="object 4"/>
          <p:cNvSpPr txBox="1"/>
          <p:nvPr/>
        </p:nvSpPr>
        <p:spPr>
          <a:xfrm>
            <a:off x="3489266" y="3125583"/>
            <a:ext cx="1811815" cy="1263717"/>
          </a:xfrm>
          <a:prstGeom prst="rect">
            <a:avLst/>
          </a:prstGeom>
        </p:spPr>
        <p:txBody>
          <a:bodyPr vert="horz" wrap="square" lIns="0" tIns="44487" rIns="0" bIns="0" rtlCol="0">
            <a:spAutoFit/>
          </a:bodyPr>
          <a:lstStyle/>
          <a:p>
            <a:pPr marL="16574" marR="6978" indent="872" algn="ctr">
              <a:lnSpc>
                <a:spcPct val="92700"/>
              </a:lnSpc>
              <a:spcBef>
                <a:spcPts val="349"/>
              </a:spcBef>
            </a:pPr>
            <a:r>
              <a:rPr sz="2129" dirty="0">
                <a:solidFill>
                  <a:srgbClr val="3F3F3F"/>
                </a:solidFill>
                <a:latin typeface="Calibri"/>
                <a:cs typeface="Calibri"/>
              </a:rPr>
              <a:t>Building</a:t>
            </a:r>
            <a:r>
              <a:rPr sz="2129" spc="41" dirty="0">
                <a:solidFill>
                  <a:srgbClr val="3F3F3F"/>
                </a:solidFill>
                <a:latin typeface="Calibri"/>
                <a:cs typeface="Calibri"/>
              </a:rPr>
              <a:t> </a:t>
            </a:r>
            <a:r>
              <a:rPr sz="2129" spc="-14" dirty="0">
                <a:solidFill>
                  <a:srgbClr val="3F3F3F"/>
                </a:solidFill>
                <a:latin typeface="Calibri"/>
                <a:cs typeface="Calibri"/>
              </a:rPr>
              <a:t>blocks </a:t>
            </a:r>
            <a:r>
              <a:rPr sz="2129" dirty="0">
                <a:solidFill>
                  <a:srgbClr val="3F3F3F"/>
                </a:solidFill>
                <a:latin typeface="Calibri"/>
                <a:cs typeface="Calibri"/>
              </a:rPr>
              <a:t>for</a:t>
            </a:r>
            <a:r>
              <a:rPr sz="2129" spc="-41" dirty="0">
                <a:solidFill>
                  <a:srgbClr val="3F3F3F"/>
                </a:solidFill>
                <a:latin typeface="Calibri"/>
                <a:cs typeface="Calibri"/>
              </a:rPr>
              <a:t> </a:t>
            </a:r>
            <a:r>
              <a:rPr sz="2129" spc="-14" dirty="0">
                <a:solidFill>
                  <a:srgbClr val="3F3F3F"/>
                </a:solidFill>
                <a:latin typeface="Calibri"/>
                <a:cs typeface="Calibri"/>
              </a:rPr>
              <a:t>Digital </a:t>
            </a:r>
            <a:r>
              <a:rPr sz="2129" dirty="0">
                <a:solidFill>
                  <a:srgbClr val="3F3F3F"/>
                </a:solidFill>
                <a:latin typeface="Calibri"/>
                <a:cs typeface="Calibri"/>
              </a:rPr>
              <a:t>Agriculture</a:t>
            </a:r>
            <a:r>
              <a:rPr sz="2129" spc="7" dirty="0">
                <a:solidFill>
                  <a:srgbClr val="3F3F3F"/>
                </a:solidFill>
                <a:latin typeface="Calibri"/>
                <a:cs typeface="Calibri"/>
              </a:rPr>
              <a:t> </a:t>
            </a:r>
            <a:r>
              <a:rPr sz="2129" spc="-34" dirty="0">
                <a:solidFill>
                  <a:srgbClr val="3F3F3F"/>
                </a:solidFill>
                <a:latin typeface="Calibri"/>
                <a:cs typeface="Calibri"/>
              </a:rPr>
              <a:t>and </a:t>
            </a:r>
            <a:r>
              <a:rPr sz="2129" dirty="0">
                <a:solidFill>
                  <a:srgbClr val="3F3F3F"/>
                </a:solidFill>
                <a:latin typeface="Calibri"/>
                <a:cs typeface="Calibri"/>
              </a:rPr>
              <a:t>Food</a:t>
            </a:r>
            <a:r>
              <a:rPr sz="2129" spc="-27" dirty="0">
                <a:solidFill>
                  <a:srgbClr val="3F3F3F"/>
                </a:solidFill>
                <a:latin typeface="Calibri"/>
                <a:cs typeface="Calibri"/>
              </a:rPr>
              <a:t> </a:t>
            </a:r>
            <a:r>
              <a:rPr sz="2129" spc="-14" dirty="0">
                <a:solidFill>
                  <a:srgbClr val="3F3F3F"/>
                </a:solidFill>
                <a:latin typeface="Calibri"/>
                <a:cs typeface="Calibri"/>
              </a:rPr>
              <a:t>Ecosystem</a:t>
            </a:r>
            <a:endParaRPr sz="2129">
              <a:latin typeface="Calibri"/>
              <a:cs typeface="Calibri"/>
            </a:endParaRPr>
          </a:p>
        </p:txBody>
      </p:sp>
      <p:sp>
        <p:nvSpPr>
          <p:cNvPr id="5" name="object 5"/>
          <p:cNvSpPr txBox="1"/>
          <p:nvPr/>
        </p:nvSpPr>
        <p:spPr>
          <a:xfrm>
            <a:off x="3725837" y="981728"/>
            <a:ext cx="1486439" cy="1671762"/>
          </a:xfrm>
          <a:prstGeom prst="rect">
            <a:avLst/>
          </a:prstGeom>
        </p:spPr>
        <p:txBody>
          <a:bodyPr vert="horz" wrap="square" lIns="0" tIns="45361" rIns="0" bIns="0" rtlCol="0">
            <a:spAutoFit/>
          </a:bodyPr>
          <a:lstStyle/>
          <a:p>
            <a:pPr marL="20935" marR="6978" algn="ctr">
              <a:lnSpc>
                <a:spcPts val="1992"/>
              </a:lnSpc>
              <a:spcBef>
                <a:spcPts val="357"/>
              </a:spcBef>
            </a:pPr>
            <a:r>
              <a:rPr sz="1786" b="1" dirty="0">
                <a:solidFill>
                  <a:srgbClr val="FFFFFF"/>
                </a:solidFill>
                <a:latin typeface="Calibri"/>
                <a:cs typeface="Calibri"/>
              </a:rPr>
              <a:t>Developing</a:t>
            </a:r>
            <a:r>
              <a:rPr sz="1786" b="1" spc="41" dirty="0">
                <a:solidFill>
                  <a:srgbClr val="FFFFFF"/>
                </a:solidFill>
                <a:latin typeface="Calibri"/>
                <a:cs typeface="Calibri"/>
              </a:rPr>
              <a:t> </a:t>
            </a:r>
            <a:r>
              <a:rPr sz="1786" b="1" spc="-34" dirty="0">
                <a:solidFill>
                  <a:srgbClr val="FFFFFF"/>
                </a:solidFill>
                <a:latin typeface="Calibri"/>
                <a:cs typeface="Calibri"/>
              </a:rPr>
              <a:t>the </a:t>
            </a:r>
            <a:r>
              <a:rPr sz="1786" b="1" spc="-14" dirty="0">
                <a:solidFill>
                  <a:srgbClr val="FFFFFF"/>
                </a:solidFill>
                <a:latin typeface="Calibri"/>
                <a:cs typeface="Calibri"/>
              </a:rPr>
              <a:t>Innovation ecosystem</a:t>
            </a:r>
            <a:endParaRPr sz="1786">
              <a:latin typeface="Calibri"/>
              <a:cs typeface="Calibri"/>
            </a:endParaRPr>
          </a:p>
          <a:p>
            <a:pPr marL="16574" marR="6978" indent="2617" algn="ctr">
              <a:lnSpc>
                <a:spcPct val="92700"/>
              </a:lnSpc>
              <a:spcBef>
                <a:spcPts val="742"/>
              </a:spcBef>
            </a:pPr>
            <a:r>
              <a:rPr sz="1786" dirty="0">
                <a:solidFill>
                  <a:srgbClr val="FFFFFF"/>
                </a:solidFill>
                <a:latin typeface="Calibri"/>
                <a:cs typeface="Calibri"/>
              </a:rPr>
              <a:t>for</a:t>
            </a:r>
            <a:r>
              <a:rPr sz="1786" spc="-14" dirty="0">
                <a:solidFill>
                  <a:srgbClr val="FFFFFF"/>
                </a:solidFill>
                <a:latin typeface="Calibri"/>
                <a:cs typeface="Calibri"/>
              </a:rPr>
              <a:t> content </a:t>
            </a:r>
            <a:r>
              <a:rPr sz="1786" dirty="0">
                <a:solidFill>
                  <a:srgbClr val="FFFFFF"/>
                </a:solidFill>
                <a:latin typeface="Calibri"/>
                <a:cs typeface="Calibri"/>
              </a:rPr>
              <a:t>creation</a:t>
            </a:r>
            <a:r>
              <a:rPr sz="1786" spc="-7" dirty="0">
                <a:solidFill>
                  <a:srgbClr val="FFFFFF"/>
                </a:solidFill>
                <a:latin typeface="Calibri"/>
                <a:cs typeface="Calibri"/>
              </a:rPr>
              <a:t> </a:t>
            </a:r>
            <a:r>
              <a:rPr sz="1786" spc="-34" dirty="0">
                <a:solidFill>
                  <a:srgbClr val="FFFFFF"/>
                </a:solidFill>
                <a:latin typeface="Calibri"/>
                <a:cs typeface="Calibri"/>
              </a:rPr>
              <a:t>and </a:t>
            </a:r>
            <a:r>
              <a:rPr sz="1786" dirty="0">
                <a:solidFill>
                  <a:srgbClr val="FFFFFF"/>
                </a:solidFill>
                <a:latin typeface="Calibri"/>
                <a:cs typeface="Calibri"/>
              </a:rPr>
              <a:t>service</a:t>
            </a:r>
            <a:r>
              <a:rPr sz="1786" spc="41" dirty="0">
                <a:solidFill>
                  <a:srgbClr val="FFFFFF"/>
                </a:solidFill>
                <a:latin typeface="Calibri"/>
                <a:cs typeface="Calibri"/>
              </a:rPr>
              <a:t> </a:t>
            </a:r>
            <a:r>
              <a:rPr sz="1786" spc="-14" dirty="0">
                <a:solidFill>
                  <a:srgbClr val="FFFFFF"/>
                </a:solidFill>
                <a:latin typeface="Calibri"/>
                <a:cs typeface="Calibri"/>
              </a:rPr>
              <a:t>delivery</a:t>
            </a:r>
            <a:endParaRPr sz="1786">
              <a:latin typeface="Calibri"/>
              <a:cs typeface="Calibri"/>
            </a:endParaRPr>
          </a:p>
        </p:txBody>
      </p:sp>
      <p:sp>
        <p:nvSpPr>
          <p:cNvPr id="6" name="object 6"/>
          <p:cNvSpPr txBox="1"/>
          <p:nvPr/>
        </p:nvSpPr>
        <p:spPr>
          <a:xfrm>
            <a:off x="5545245" y="4235188"/>
            <a:ext cx="1606819" cy="1670864"/>
          </a:xfrm>
          <a:prstGeom prst="rect">
            <a:avLst/>
          </a:prstGeom>
        </p:spPr>
        <p:txBody>
          <a:bodyPr vert="horz" wrap="square" lIns="0" tIns="45361" rIns="0" bIns="0" rtlCol="0">
            <a:spAutoFit/>
          </a:bodyPr>
          <a:lstStyle/>
          <a:p>
            <a:pPr marL="219819" marR="208480" algn="ctr">
              <a:lnSpc>
                <a:spcPts val="1992"/>
              </a:lnSpc>
              <a:spcBef>
                <a:spcPts val="357"/>
              </a:spcBef>
            </a:pPr>
            <a:r>
              <a:rPr sz="1786" b="1" spc="-14" dirty="0">
                <a:solidFill>
                  <a:srgbClr val="FFFFFF"/>
                </a:solidFill>
                <a:latin typeface="Calibri"/>
                <a:cs typeface="Calibri"/>
              </a:rPr>
              <a:t>Institutional innovation</a:t>
            </a:r>
            <a:endParaRPr sz="1786">
              <a:latin typeface="Calibri"/>
              <a:cs typeface="Calibri"/>
            </a:endParaRPr>
          </a:p>
          <a:p>
            <a:pPr marL="17446" marR="6978" algn="ctr">
              <a:lnSpc>
                <a:spcPct val="92800"/>
              </a:lnSpc>
              <a:spcBef>
                <a:spcPts val="742"/>
              </a:spcBef>
            </a:pPr>
            <a:r>
              <a:rPr sz="1786" dirty="0">
                <a:solidFill>
                  <a:srgbClr val="FFFFFF"/>
                </a:solidFill>
                <a:latin typeface="Calibri"/>
                <a:cs typeface="Calibri"/>
              </a:rPr>
              <a:t>in</a:t>
            </a:r>
            <a:r>
              <a:rPr sz="1786" spc="7" dirty="0">
                <a:solidFill>
                  <a:srgbClr val="FFFFFF"/>
                </a:solidFill>
                <a:latin typeface="Calibri"/>
                <a:cs typeface="Calibri"/>
              </a:rPr>
              <a:t> </a:t>
            </a:r>
            <a:r>
              <a:rPr sz="1786" spc="-14" dirty="0">
                <a:solidFill>
                  <a:srgbClr val="FFFFFF"/>
                </a:solidFill>
                <a:latin typeface="Calibri"/>
                <a:cs typeface="Calibri"/>
              </a:rPr>
              <a:t>Governments </a:t>
            </a:r>
            <a:r>
              <a:rPr sz="1786" dirty="0">
                <a:solidFill>
                  <a:srgbClr val="FFFFFF"/>
                </a:solidFill>
                <a:latin typeface="Calibri"/>
                <a:cs typeface="Calibri"/>
              </a:rPr>
              <a:t>and</a:t>
            </a:r>
            <a:r>
              <a:rPr sz="1786" spc="-21" dirty="0">
                <a:solidFill>
                  <a:srgbClr val="FFFFFF"/>
                </a:solidFill>
                <a:latin typeface="Calibri"/>
                <a:cs typeface="Calibri"/>
              </a:rPr>
              <a:t> </a:t>
            </a:r>
            <a:r>
              <a:rPr sz="1786" dirty="0">
                <a:solidFill>
                  <a:srgbClr val="FFFFFF"/>
                </a:solidFill>
                <a:latin typeface="Calibri"/>
                <a:cs typeface="Calibri"/>
              </a:rPr>
              <a:t>for</a:t>
            </a:r>
            <a:r>
              <a:rPr sz="1786" spc="21" dirty="0">
                <a:solidFill>
                  <a:srgbClr val="FFFFFF"/>
                </a:solidFill>
                <a:latin typeface="Calibri"/>
                <a:cs typeface="Calibri"/>
              </a:rPr>
              <a:t> </a:t>
            </a:r>
            <a:r>
              <a:rPr sz="1786" dirty="0">
                <a:solidFill>
                  <a:srgbClr val="FFFFFF"/>
                </a:solidFill>
                <a:latin typeface="Calibri"/>
                <a:cs typeface="Calibri"/>
              </a:rPr>
              <a:t>PPPs </a:t>
            </a:r>
            <a:r>
              <a:rPr sz="1786" spc="-34" dirty="0">
                <a:solidFill>
                  <a:srgbClr val="FFFFFF"/>
                </a:solidFill>
                <a:latin typeface="Calibri"/>
                <a:cs typeface="Calibri"/>
              </a:rPr>
              <a:t>and </a:t>
            </a:r>
            <a:r>
              <a:rPr sz="1786" spc="-14" dirty="0">
                <a:solidFill>
                  <a:srgbClr val="FFFFFF"/>
                </a:solidFill>
                <a:latin typeface="Calibri"/>
                <a:cs typeface="Calibri"/>
              </a:rPr>
              <a:t>supporting Innovation</a:t>
            </a:r>
            <a:endParaRPr sz="1786">
              <a:latin typeface="Calibri"/>
              <a:cs typeface="Calibri"/>
            </a:endParaRPr>
          </a:p>
        </p:txBody>
      </p:sp>
      <p:sp>
        <p:nvSpPr>
          <p:cNvPr id="7" name="object 7"/>
          <p:cNvSpPr txBox="1"/>
          <p:nvPr/>
        </p:nvSpPr>
        <p:spPr>
          <a:xfrm>
            <a:off x="1827038" y="4410943"/>
            <a:ext cx="1532672" cy="1328206"/>
          </a:xfrm>
          <a:prstGeom prst="rect">
            <a:avLst/>
          </a:prstGeom>
        </p:spPr>
        <p:txBody>
          <a:bodyPr vert="horz" wrap="square" lIns="0" tIns="45361" rIns="0" bIns="0" rtlCol="0">
            <a:spAutoFit/>
          </a:bodyPr>
          <a:lstStyle/>
          <a:p>
            <a:pPr marL="17446" marR="6978" indent="-872" algn="ctr">
              <a:lnSpc>
                <a:spcPts val="1992"/>
              </a:lnSpc>
              <a:spcBef>
                <a:spcPts val="357"/>
              </a:spcBef>
            </a:pPr>
            <a:r>
              <a:rPr sz="1786" b="1" dirty="0">
                <a:solidFill>
                  <a:srgbClr val="FFFFFF"/>
                </a:solidFill>
                <a:latin typeface="Calibri"/>
                <a:cs typeface="Calibri"/>
              </a:rPr>
              <a:t>Developing</a:t>
            </a:r>
            <a:r>
              <a:rPr sz="1786" b="1" spc="41" dirty="0">
                <a:solidFill>
                  <a:srgbClr val="FFFFFF"/>
                </a:solidFill>
                <a:latin typeface="Calibri"/>
                <a:cs typeface="Calibri"/>
              </a:rPr>
              <a:t> </a:t>
            </a:r>
            <a:r>
              <a:rPr sz="1786" b="1" spc="-34" dirty="0">
                <a:solidFill>
                  <a:srgbClr val="FFFFFF"/>
                </a:solidFill>
                <a:latin typeface="Calibri"/>
                <a:cs typeface="Calibri"/>
              </a:rPr>
              <a:t>the </a:t>
            </a:r>
            <a:r>
              <a:rPr sz="1786" b="1" dirty="0">
                <a:solidFill>
                  <a:srgbClr val="FFFFFF"/>
                </a:solidFill>
                <a:latin typeface="Calibri"/>
                <a:cs typeface="Calibri"/>
              </a:rPr>
              <a:t>Data</a:t>
            </a:r>
            <a:r>
              <a:rPr sz="1786" b="1" spc="-14" dirty="0">
                <a:solidFill>
                  <a:srgbClr val="FFFFFF"/>
                </a:solidFill>
                <a:latin typeface="Calibri"/>
                <a:cs typeface="Calibri"/>
              </a:rPr>
              <a:t> ecosystem </a:t>
            </a:r>
            <a:r>
              <a:rPr sz="1786" spc="-34" dirty="0">
                <a:solidFill>
                  <a:srgbClr val="FFFFFF"/>
                </a:solidFill>
                <a:latin typeface="Calibri"/>
                <a:cs typeface="Calibri"/>
              </a:rPr>
              <a:t>for </a:t>
            </a:r>
            <a:r>
              <a:rPr sz="1786" spc="-14" dirty="0">
                <a:solidFill>
                  <a:srgbClr val="FFFFFF"/>
                </a:solidFill>
                <a:latin typeface="Calibri"/>
                <a:cs typeface="Calibri"/>
              </a:rPr>
              <a:t>Governments </a:t>
            </a:r>
            <a:r>
              <a:rPr sz="1786" dirty="0">
                <a:solidFill>
                  <a:srgbClr val="FFFFFF"/>
                </a:solidFill>
                <a:latin typeface="Calibri"/>
                <a:cs typeface="Calibri"/>
              </a:rPr>
              <a:t>and</a:t>
            </a:r>
            <a:r>
              <a:rPr sz="1786" spc="7" dirty="0">
                <a:solidFill>
                  <a:srgbClr val="FFFFFF"/>
                </a:solidFill>
                <a:latin typeface="Calibri"/>
                <a:cs typeface="Calibri"/>
              </a:rPr>
              <a:t> </a:t>
            </a:r>
            <a:r>
              <a:rPr sz="1786" spc="-14" dirty="0">
                <a:solidFill>
                  <a:srgbClr val="FFFFFF"/>
                </a:solidFill>
                <a:latin typeface="Calibri"/>
                <a:cs typeface="Calibri"/>
              </a:rPr>
              <a:t>innovators</a:t>
            </a:r>
            <a:endParaRPr sz="1786">
              <a:latin typeface="Calibri"/>
              <a:cs typeface="Calibri"/>
            </a:endParaRPr>
          </a:p>
        </p:txBody>
      </p:sp>
      <p:sp>
        <p:nvSpPr>
          <p:cNvPr id="8" name="object 8"/>
          <p:cNvSpPr txBox="1"/>
          <p:nvPr/>
        </p:nvSpPr>
        <p:spPr>
          <a:xfrm>
            <a:off x="9705220" y="3494012"/>
            <a:ext cx="3823393" cy="1560235"/>
          </a:xfrm>
          <a:prstGeom prst="rect">
            <a:avLst/>
          </a:prstGeom>
        </p:spPr>
        <p:txBody>
          <a:bodyPr vert="horz" wrap="square" lIns="0" tIns="16574" rIns="0" bIns="0" rtlCol="0">
            <a:spAutoFit/>
          </a:bodyPr>
          <a:lstStyle/>
          <a:p>
            <a:pPr marL="17446" marR="6978">
              <a:lnSpc>
                <a:spcPct val="102400"/>
              </a:lnSpc>
              <a:spcBef>
                <a:spcPts val="131"/>
              </a:spcBef>
            </a:pPr>
            <a:r>
              <a:rPr sz="1992" dirty="0">
                <a:latin typeface="Cambria"/>
                <a:cs typeface="Cambria"/>
              </a:rPr>
              <a:t>Adopting</a:t>
            </a:r>
            <a:r>
              <a:rPr sz="1992" spc="117" dirty="0">
                <a:latin typeface="Cambria"/>
                <a:cs typeface="Cambria"/>
              </a:rPr>
              <a:t> </a:t>
            </a:r>
            <a:r>
              <a:rPr sz="1992" dirty="0">
                <a:latin typeface="Cambria"/>
                <a:cs typeface="Cambria"/>
              </a:rPr>
              <a:t>a</a:t>
            </a:r>
            <a:r>
              <a:rPr sz="1992" spc="151" dirty="0">
                <a:latin typeface="Cambria"/>
                <a:cs typeface="Cambria"/>
              </a:rPr>
              <a:t> </a:t>
            </a:r>
            <a:r>
              <a:rPr sz="1992" dirty="0">
                <a:latin typeface="Cambria"/>
                <a:cs typeface="Cambria"/>
              </a:rPr>
              <a:t>consortium</a:t>
            </a:r>
            <a:r>
              <a:rPr sz="1992" spc="96" dirty="0">
                <a:latin typeface="Cambria"/>
                <a:cs typeface="Cambria"/>
              </a:rPr>
              <a:t> </a:t>
            </a:r>
            <a:r>
              <a:rPr sz="1992" spc="-14" dirty="0">
                <a:latin typeface="Cambria"/>
                <a:cs typeface="Cambria"/>
              </a:rPr>
              <a:t>approach </a:t>
            </a:r>
            <a:r>
              <a:rPr sz="1992" dirty="0">
                <a:latin typeface="Cambria"/>
                <a:cs typeface="Cambria"/>
              </a:rPr>
              <a:t>as</a:t>
            </a:r>
            <a:r>
              <a:rPr sz="1992" spc="34" dirty="0">
                <a:latin typeface="Cambria"/>
                <a:cs typeface="Cambria"/>
              </a:rPr>
              <a:t> </a:t>
            </a:r>
            <a:r>
              <a:rPr sz="1992" dirty="0">
                <a:latin typeface="Cambria"/>
                <a:cs typeface="Cambria"/>
              </a:rPr>
              <a:t>the</a:t>
            </a:r>
            <a:r>
              <a:rPr sz="1992" spc="48" dirty="0">
                <a:latin typeface="Cambria"/>
                <a:cs typeface="Cambria"/>
              </a:rPr>
              <a:t> </a:t>
            </a:r>
            <a:r>
              <a:rPr sz="1992" dirty="0">
                <a:latin typeface="Cambria"/>
                <a:cs typeface="Cambria"/>
              </a:rPr>
              <a:t>core</a:t>
            </a:r>
            <a:r>
              <a:rPr sz="1992" spc="34" dirty="0">
                <a:latin typeface="Cambria"/>
                <a:cs typeface="Cambria"/>
              </a:rPr>
              <a:t> </a:t>
            </a:r>
            <a:r>
              <a:rPr sz="1992" dirty="0">
                <a:latin typeface="Cambria"/>
                <a:cs typeface="Cambria"/>
              </a:rPr>
              <a:t>principle</a:t>
            </a:r>
            <a:r>
              <a:rPr sz="1992" spc="34" dirty="0">
                <a:latin typeface="Cambria"/>
                <a:cs typeface="Cambria"/>
              </a:rPr>
              <a:t> </a:t>
            </a:r>
            <a:r>
              <a:rPr sz="1992" dirty="0">
                <a:latin typeface="Cambria"/>
                <a:cs typeface="Cambria"/>
              </a:rPr>
              <a:t>for</a:t>
            </a:r>
            <a:r>
              <a:rPr sz="1992" spc="27" dirty="0">
                <a:latin typeface="Cambria"/>
                <a:cs typeface="Cambria"/>
              </a:rPr>
              <a:t> </a:t>
            </a:r>
            <a:r>
              <a:rPr sz="1992" dirty="0">
                <a:latin typeface="Cambria"/>
                <a:cs typeface="Cambria"/>
              </a:rPr>
              <a:t>our</a:t>
            </a:r>
            <a:r>
              <a:rPr sz="1992" spc="48" dirty="0">
                <a:latin typeface="Cambria"/>
                <a:cs typeface="Cambria"/>
              </a:rPr>
              <a:t> </a:t>
            </a:r>
            <a:r>
              <a:rPr sz="1992" spc="-14" dirty="0">
                <a:latin typeface="Cambria"/>
                <a:cs typeface="Cambria"/>
              </a:rPr>
              <a:t>action </a:t>
            </a:r>
            <a:r>
              <a:rPr sz="1992" dirty="0">
                <a:latin typeface="Cambria"/>
                <a:cs typeface="Cambria"/>
              </a:rPr>
              <a:t>for</a:t>
            </a:r>
            <a:r>
              <a:rPr sz="1992" spc="89" dirty="0">
                <a:latin typeface="Cambria"/>
                <a:cs typeface="Cambria"/>
              </a:rPr>
              <a:t> </a:t>
            </a:r>
            <a:r>
              <a:rPr sz="1992" dirty="0">
                <a:latin typeface="Cambria"/>
                <a:cs typeface="Cambria"/>
              </a:rPr>
              <a:t>leveraging</a:t>
            </a:r>
            <a:r>
              <a:rPr sz="1992" spc="76" dirty="0">
                <a:latin typeface="Cambria"/>
                <a:cs typeface="Cambria"/>
              </a:rPr>
              <a:t> </a:t>
            </a:r>
            <a:r>
              <a:rPr sz="1992" dirty="0">
                <a:latin typeface="Cambria"/>
                <a:cs typeface="Cambria"/>
              </a:rPr>
              <a:t>global</a:t>
            </a:r>
            <a:r>
              <a:rPr sz="1992" spc="76" dirty="0">
                <a:latin typeface="Cambria"/>
                <a:cs typeface="Cambria"/>
              </a:rPr>
              <a:t> </a:t>
            </a:r>
            <a:r>
              <a:rPr sz="1992" dirty="0">
                <a:latin typeface="Cambria"/>
                <a:cs typeface="Cambria"/>
              </a:rPr>
              <a:t>and</a:t>
            </a:r>
            <a:r>
              <a:rPr sz="1992" spc="103" dirty="0">
                <a:latin typeface="Cambria"/>
                <a:cs typeface="Cambria"/>
              </a:rPr>
              <a:t> </a:t>
            </a:r>
            <a:r>
              <a:rPr sz="1992" spc="-27" dirty="0">
                <a:latin typeface="Cambria"/>
                <a:cs typeface="Cambria"/>
              </a:rPr>
              <a:t>local </a:t>
            </a:r>
            <a:r>
              <a:rPr sz="1992" dirty="0">
                <a:latin typeface="Cambria"/>
                <a:cs typeface="Cambria"/>
              </a:rPr>
              <a:t>expertise</a:t>
            </a:r>
            <a:r>
              <a:rPr sz="1992" spc="14" dirty="0">
                <a:latin typeface="Cambria"/>
                <a:cs typeface="Cambria"/>
              </a:rPr>
              <a:t> </a:t>
            </a:r>
            <a:r>
              <a:rPr sz="1992" dirty="0">
                <a:latin typeface="Cambria"/>
                <a:cs typeface="Cambria"/>
              </a:rPr>
              <a:t>on</a:t>
            </a:r>
            <a:r>
              <a:rPr sz="1992" spc="41" dirty="0">
                <a:latin typeface="Cambria"/>
                <a:cs typeface="Cambria"/>
              </a:rPr>
              <a:t> </a:t>
            </a:r>
            <a:r>
              <a:rPr sz="1992" dirty="0">
                <a:latin typeface="Cambria"/>
                <a:cs typeface="Cambria"/>
              </a:rPr>
              <a:t>all</a:t>
            </a:r>
            <a:r>
              <a:rPr sz="1992" spc="48" dirty="0">
                <a:latin typeface="Cambria"/>
                <a:cs typeface="Cambria"/>
              </a:rPr>
              <a:t> </a:t>
            </a:r>
            <a:r>
              <a:rPr sz="1992" dirty="0">
                <a:latin typeface="Cambria"/>
                <a:cs typeface="Cambria"/>
              </a:rPr>
              <a:t>fronts</a:t>
            </a:r>
            <a:r>
              <a:rPr sz="1992" spc="14" dirty="0">
                <a:latin typeface="Cambria"/>
                <a:cs typeface="Cambria"/>
              </a:rPr>
              <a:t> </a:t>
            </a:r>
            <a:r>
              <a:rPr sz="1992" dirty="0">
                <a:latin typeface="Cambria"/>
                <a:cs typeface="Cambria"/>
              </a:rPr>
              <a:t>of</a:t>
            </a:r>
            <a:r>
              <a:rPr sz="1992" spc="34" dirty="0">
                <a:latin typeface="Cambria"/>
                <a:cs typeface="Cambria"/>
              </a:rPr>
              <a:t> </a:t>
            </a:r>
            <a:r>
              <a:rPr sz="1992" spc="-34" dirty="0">
                <a:latin typeface="Cambria"/>
                <a:cs typeface="Cambria"/>
              </a:rPr>
              <a:t>the </a:t>
            </a:r>
            <a:r>
              <a:rPr sz="1992" spc="-14" dirty="0">
                <a:latin typeface="Cambria"/>
                <a:cs typeface="Cambria"/>
              </a:rPr>
              <a:t>ecosystem</a:t>
            </a:r>
            <a:endParaRPr sz="1992">
              <a:latin typeface="Cambria"/>
              <a:cs typeface="Cambria"/>
            </a:endParaRPr>
          </a:p>
        </p:txBody>
      </p:sp>
      <p:sp>
        <p:nvSpPr>
          <p:cNvPr id="9" name="object 9"/>
          <p:cNvSpPr txBox="1"/>
          <p:nvPr/>
        </p:nvSpPr>
        <p:spPr>
          <a:xfrm>
            <a:off x="9705220" y="5359261"/>
            <a:ext cx="3694289" cy="1560235"/>
          </a:xfrm>
          <a:prstGeom prst="rect">
            <a:avLst/>
          </a:prstGeom>
        </p:spPr>
        <p:txBody>
          <a:bodyPr vert="horz" wrap="square" lIns="0" tIns="16574" rIns="0" bIns="0" rtlCol="0">
            <a:spAutoFit/>
          </a:bodyPr>
          <a:lstStyle/>
          <a:p>
            <a:pPr marL="17446" marR="6978">
              <a:lnSpc>
                <a:spcPct val="102400"/>
              </a:lnSpc>
              <a:spcBef>
                <a:spcPts val="131"/>
              </a:spcBef>
            </a:pPr>
            <a:r>
              <a:rPr sz="1992" dirty="0">
                <a:latin typeface="Cambria"/>
                <a:cs typeface="Cambria"/>
              </a:rPr>
              <a:t>Leapfrogging</a:t>
            </a:r>
            <a:r>
              <a:rPr sz="1992" spc="144" dirty="0">
                <a:latin typeface="Cambria"/>
                <a:cs typeface="Cambria"/>
              </a:rPr>
              <a:t> </a:t>
            </a:r>
            <a:r>
              <a:rPr sz="1992" dirty="0">
                <a:latin typeface="Cambria"/>
                <a:cs typeface="Cambria"/>
              </a:rPr>
              <a:t>the</a:t>
            </a:r>
            <a:r>
              <a:rPr sz="1992" spc="199" dirty="0">
                <a:latin typeface="Cambria"/>
                <a:cs typeface="Cambria"/>
              </a:rPr>
              <a:t> </a:t>
            </a:r>
            <a:r>
              <a:rPr sz="1992" spc="-14" dirty="0">
                <a:latin typeface="Cambria"/>
                <a:cs typeface="Cambria"/>
              </a:rPr>
              <a:t>digital </a:t>
            </a:r>
            <a:r>
              <a:rPr sz="1992" dirty="0">
                <a:latin typeface="Cambria"/>
                <a:cs typeface="Cambria"/>
              </a:rPr>
              <a:t>transformation</a:t>
            </a:r>
            <a:r>
              <a:rPr sz="1992" spc="-21" dirty="0">
                <a:latin typeface="Cambria"/>
                <a:cs typeface="Cambria"/>
              </a:rPr>
              <a:t> </a:t>
            </a:r>
            <a:r>
              <a:rPr sz="1992" dirty="0">
                <a:latin typeface="Cambria"/>
                <a:cs typeface="Cambria"/>
              </a:rPr>
              <a:t>by</a:t>
            </a:r>
            <a:r>
              <a:rPr sz="1992" spc="-7" dirty="0">
                <a:latin typeface="Cambria"/>
                <a:cs typeface="Cambria"/>
              </a:rPr>
              <a:t> </a:t>
            </a:r>
            <a:r>
              <a:rPr sz="1992" dirty="0">
                <a:latin typeface="Cambria"/>
                <a:cs typeface="Cambria"/>
              </a:rPr>
              <a:t>linking </a:t>
            </a:r>
            <a:r>
              <a:rPr sz="1992" spc="-14" dirty="0">
                <a:latin typeface="Cambria"/>
                <a:cs typeface="Cambria"/>
              </a:rPr>
              <a:t>global </a:t>
            </a:r>
            <a:r>
              <a:rPr sz="1992" dirty="0">
                <a:latin typeface="Cambria"/>
                <a:cs typeface="Cambria"/>
              </a:rPr>
              <a:t>knowledge,</a:t>
            </a:r>
            <a:r>
              <a:rPr sz="1992" spc="206" dirty="0">
                <a:latin typeface="Cambria"/>
                <a:cs typeface="Cambria"/>
              </a:rPr>
              <a:t> </a:t>
            </a:r>
            <a:r>
              <a:rPr sz="1992" dirty="0">
                <a:latin typeface="Cambria"/>
                <a:cs typeface="Cambria"/>
              </a:rPr>
              <a:t>capacity,</a:t>
            </a:r>
            <a:r>
              <a:rPr sz="1992" spc="213" dirty="0">
                <a:latin typeface="Cambria"/>
                <a:cs typeface="Cambria"/>
              </a:rPr>
              <a:t> </a:t>
            </a:r>
            <a:r>
              <a:rPr sz="1992" spc="-27" dirty="0">
                <a:latin typeface="Cambria"/>
                <a:cs typeface="Cambria"/>
              </a:rPr>
              <a:t>data, </a:t>
            </a:r>
            <a:r>
              <a:rPr sz="1992" dirty="0">
                <a:latin typeface="Cambria"/>
                <a:cs typeface="Cambria"/>
              </a:rPr>
              <a:t>analytics</a:t>
            </a:r>
            <a:r>
              <a:rPr sz="1992" spc="55" dirty="0">
                <a:latin typeface="Cambria"/>
                <a:cs typeface="Cambria"/>
              </a:rPr>
              <a:t> </a:t>
            </a:r>
            <a:r>
              <a:rPr sz="1992" dirty="0">
                <a:latin typeface="Cambria"/>
                <a:cs typeface="Cambria"/>
              </a:rPr>
              <a:t>and</a:t>
            </a:r>
            <a:r>
              <a:rPr sz="1992" spc="69" dirty="0">
                <a:latin typeface="Cambria"/>
                <a:cs typeface="Cambria"/>
              </a:rPr>
              <a:t> </a:t>
            </a:r>
            <a:r>
              <a:rPr sz="1992" dirty="0">
                <a:latin typeface="Cambria"/>
                <a:cs typeface="Cambria"/>
              </a:rPr>
              <a:t>innovations</a:t>
            </a:r>
            <a:r>
              <a:rPr sz="1992" spc="41" dirty="0">
                <a:latin typeface="Cambria"/>
                <a:cs typeface="Cambria"/>
              </a:rPr>
              <a:t> </a:t>
            </a:r>
            <a:r>
              <a:rPr sz="1992" dirty="0">
                <a:latin typeface="Cambria"/>
                <a:cs typeface="Cambria"/>
              </a:rPr>
              <a:t>to</a:t>
            </a:r>
            <a:r>
              <a:rPr sz="1992" spc="48" dirty="0">
                <a:latin typeface="Cambria"/>
                <a:cs typeface="Cambria"/>
              </a:rPr>
              <a:t> </a:t>
            </a:r>
            <a:r>
              <a:rPr sz="1992" spc="-27" dirty="0">
                <a:latin typeface="Cambria"/>
                <a:cs typeface="Cambria"/>
              </a:rPr>
              <a:t>local </a:t>
            </a:r>
            <a:r>
              <a:rPr sz="1992" spc="-14" dirty="0">
                <a:latin typeface="Cambria"/>
                <a:cs typeface="Cambria"/>
              </a:rPr>
              <a:t>needs</a:t>
            </a:r>
            <a:endParaRPr sz="1992">
              <a:latin typeface="Cambria"/>
              <a:cs typeface="Cambria"/>
            </a:endParaRPr>
          </a:p>
        </p:txBody>
      </p:sp>
      <p:grpSp>
        <p:nvGrpSpPr>
          <p:cNvPr id="10" name="object 10"/>
          <p:cNvGrpSpPr/>
          <p:nvPr/>
        </p:nvGrpSpPr>
        <p:grpSpPr>
          <a:xfrm>
            <a:off x="11420454" y="1057779"/>
            <a:ext cx="1899920" cy="1878984"/>
            <a:chOff x="8313419" y="1827276"/>
            <a:chExt cx="1383030" cy="1367790"/>
          </a:xfrm>
        </p:grpSpPr>
        <p:sp>
          <p:nvSpPr>
            <p:cNvPr id="11" name="object 11"/>
            <p:cNvSpPr/>
            <p:nvPr/>
          </p:nvSpPr>
          <p:spPr>
            <a:xfrm>
              <a:off x="8574023" y="2697480"/>
              <a:ext cx="779145" cy="106680"/>
            </a:xfrm>
            <a:custGeom>
              <a:avLst/>
              <a:gdLst/>
              <a:ahLst/>
              <a:cxnLst/>
              <a:rect l="l" t="t" r="r" b="b"/>
              <a:pathLst>
                <a:path w="779145" h="106680">
                  <a:moveTo>
                    <a:pt x="725424" y="106679"/>
                  </a:moveTo>
                  <a:lnTo>
                    <a:pt x="725424" y="79247"/>
                  </a:lnTo>
                  <a:lnTo>
                    <a:pt x="0" y="79247"/>
                  </a:lnTo>
                  <a:lnTo>
                    <a:pt x="0" y="25908"/>
                  </a:lnTo>
                  <a:lnTo>
                    <a:pt x="725424" y="25908"/>
                  </a:lnTo>
                  <a:lnTo>
                    <a:pt x="725424" y="0"/>
                  </a:lnTo>
                  <a:lnTo>
                    <a:pt x="778764" y="53339"/>
                  </a:lnTo>
                  <a:lnTo>
                    <a:pt x="725424" y="106679"/>
                  </a:lnTo>
                  <a:close/>
                </a:path>
              </a:pathLst>
            </a:custGeom>
            <a:solidFill>
              <a:srgbClr val="FF0000"/>
            </a:solidFill>
          </p:spPr>
          <p:txBody>
            <a:bodyPr wrap="square" lIns="0" tIns="0" rIns="0" bIns="0" rtlCol="0"/>
            <a:lstStyle/>
            <a:p>
              <a:endParaRPr/>
            </a:p>
          </p:txBody>
        </p:sp>
        <p:sp>
          <p:nvSpPr>
            <p:cNvPr id="12" name="object 12"/>
            <p:cNvSpPr/>
            <p:nvPr/>
          </p:nvSpPr>
          <p:spPr>
            <a:xfrm>
              <a:off x="8574023" y="2697480"/>
              <a:ext cx="779145" cy="106680"/>
            </a:xfrm>
            <a:custGeom>
              <a:avLst/>
              <a:gdLst/>
              <a:ahLst/>
              <a:cxnLst/>
              <a:rect l="l" t="t" r="r" b="b"/>
              <a:pathLst>
                <a:path w="779145" h="106680">
                  <a:moveTo>
                    <a:pt x="0" y="25908"/>
                  </a:moveTo>
                  <a:lnTo>
                    <a:pt x="725424" y="25908"/>
                  </a:lnTo>
                  <a:lnTo>
                    <a:pt x="725424" y="0"/>
                  </a:lnTo>
                  <a:lnTo>
                    <a:pt x="778764" y="53339"/>
                  </a:lnTo>
                  <a:lnTo>
                    <a:pt x="725424" y="106679"/>
                  </a:lnTo>
                  <a:lnTo>
                    <a:pt x="725424" y="79247"/>
                  </a:lnTo>
                  <a:lnTo>
                    <a:pt x="0" y="79247"/>
                  </a:lnTo>
                  <a:lnTo>
                    <a:pt x="0" y="25908"/>
                  </a:lnTo>
                  <a:close/>
                </a:path>
              </a:pathLst>
            </a:custGeom>
            <a:ln w="10668">
              <a:solidFill>
                <a:srgbClr val="FF0000"/>
              </a:solidFill>
            </a:ln>
          </p:spPr>
          <p:txBody>
            <a:bodyPr wrap="square" lIns="0" tIns="0" rIns="0" bIns="0" rtlCol="0"/>
            <a:lstStyle/>
            <a:p>
              <a:endParaRPr/>
            </a:p>
          </p:txBody>
        </p:sp>
        <p:sp>
          <p:nvSpPr>
            <p:cNvPr id="13" name="object 13"/>
            <p:cNvSpPr/>
            <p:nvPr/>
          </p:nvSpPr>
          <p:spPr>
            <a:xfrm>
              <a:off x="8496299" y="2799588"/>
              <a:ext cx="972819" cy="50800"/>
            </a:xfrm>
            <a:custGeom>
              <a:avLst/>
              <a:gdLst/>
              <a:ahLst/>
              <a:cxnLst/>
              <a:rect l="l" t="t" r="r" b="b"/>
              <a:pathLst>
                <a:path w="972820" h="50800">
                  <a:moveTo>
                    <a:pt x="947928" y="50291"/>
                  </a:moveTo>
                  <a:lnTo>
                    <a:pt x="947928" y="38100"/>
                  </a:lnTo>
                  <a:lnTo>
                    <a:pt x="0" y="38100"/>
                  </a:lnTo>
                  <a:lnTo>
                    <a:pt x="0" y="13715"/>
                  </a:lnTo>
                  <a:lnTo>
                    <a:pt x="947928" y="13715"/>
                  </a:lnTo>
                  <a:lnTo>
                    <a:pt x="947928" y="0"/>
                  </a:lnTo>
                  <a:lnTo>
                    <a:pt x="972312" y="25908"/>
                  </a:lnTo>
                  <a:lnTo>
                    <a:pt x="947928" y="50291"/>
                  </a:lnTo>
                  <a:close/>
                </a:path>
              </a:pathLst>
            </a:custGeom>
            <a:solidFill>
              <a:srgbClr val="FF0000"/>
            </a:solidFill>
          </p:spPr>
          <p:txBody>
            <a:bodyPr wrap="square" lIns="0" tIns="0" rIns="0" bIns="0" rtlCol="0"/>
            <a:lstStyle/>
            <a:p>
              <a:endParaRPr/>
            </a:p>
          </p:txBody>
        </p:sp>
        <p:sp>
          <p:nvSpPr>
            <p:cNvPr id="14" name="object 14"/>
            <p:cNvSpPr/>
            <p:nvPr/>
          </p:nvSpPr>
          <p:spPr>
            <a:xfrm>
              <a:off x="8496299" y="2799588"/>
              <a:ext cx="972819" cy="50800"/>
            </a:xfrm>
            <a:custGeom>
              <a:avLst/>
              <a:gdLst/>
              <a:ahLst/>
              <a:cxnLst/>
              <a:rect l="l" t="t" r="r" b="b"/>
              <a:pathLst>
                <a:path w="972820" h="50800">
                  <a:moveTo>
                    <a:pt x="0" y="13715"/>
                  </a:moveTo>
                  <a:lnTo>
                    <a:pt x="947928" y="13715"/>
                  </a:lnTo>
                  <a:lnTo>
                    <a:pt x="947928" y="0"/>
                  </a:lnTo>
                  <a:lnTo>
                    <a:pt x="972312" y="25908"/>
                  </a:lnTo>
                  <a:lnTo>
                    <a:pt x="947928" y="50291"/>
                  </a:lnTo>
                  <a:lnTo>
                    <a:pt x="947928" y="38100"/>
                  </a:lnTo>
                  <a:lnTo>
                    <a:pt x="0" y="38100"/>
                  </a:lnTo>
                  <a:lnTo>
                    <a:pt x="0" y="13715"/>
                  </a:lnTo>
                  <a:close/>
                </a:path>
              </a:pathLst>
            </a:custGeom>
            <a:ln w="10668">
              <a:solidFill>
                <a:srgbClr val="FF0000"/>
              </a:solidFill>
            </a:ln>
          </p:spPr>
          <p:txBody>
            <a:bodyPr wrap="square" lIns="0" tIns="0" rIns="0" bIns="0" rtlCol="0"/>
            <a:lstStyle/>
            <a:p>
              <a:endParaRPr/>
            </a:p>
          </p:txBody>
        </p:sp>
        <p:sp>
          <p:nvSpPr>
            <p:cNvPr id="15" name="object 15"/>
            <p:cNvSpPr/>
            <p:nvPr/>
          </p:nvSpPr>
          <p:spPr>
            <a:xfrm>
              <a:off x="8910827" y="2827019"/>
              <a:ext cx="780415" cy="260985"/>
            </a:xfrm>
            <a:custGeom>
              <a:avLst/>
              <a:gdLst/>
              <a:ahLst/>
              <a:cxnLst/>
              <a:rect l="l" t="t" r="r" b="b"/>
              <a:pathLst>
                <a:path w="780415" h="260985">
                  <a:moveTo>
                    <a:pt x="649223" y="260604"/>
                  </a:moveTo>
                  <a:lnTo>
                    <a:pt x="649223" y="195072"/>
                  </a:lnTo>
                  <a:lnTo>
                    <a:pt x="0" y="195072"/>
                  </a:lnTo>
                  <a:lnTo>
                    <a:pt x="0" y="64008"/>
                  </a:lnTo>
                  <a:lnTo>
                    <a:pt x="649223" y="64008"/>
                  </a:lnTo>
                  <a:lnTo>
                    <a:pt x="649223" y="0"/>
                  </a:lnTo>
                  <a:lnTo>
                    <a:pt x="780287" y="129540"/>
                  </a:lnTo>
                  <a:lnTo>
                    <a:pt x="649223" y="260604"/>
                  </a:lnTo>
                  <a:close/>
                </a:path>
              </a:pathLst>
            </a:custGeom>
            <a:solidFill>
              <a:srgbClr val="FF0000"/>
            </a:solidFill>
          </p:spPr>
          <p:txBody>
            <a:bodyPr wrap="square" lIns="0" tIns="0" rIns="0" bIns="0" rtlCol="0"/>
            <a:lstStyle/>
            <a:p>
              <a:endParaRPr/>
            </a:p>
          </p:txBody>
        </p:sp>
        <p:sp>
          <p:nvSpPr>
            <p:cNvPr id="16" name="object 16"/>
            <p:cNvSpPr/>
            <p:nvPr/>
          </p:nvSpPr>
          <p:spPr>
            <a:xfrm>
              <a:off x="8910827" y="2827019"/>
              <a:ext cx="780415" cy="260985"/>
            </a:xfrm>
            <a:custGeom>
              <a:avLst/>
              <a:gdLst/>
              <a:ahLst/>
              <a:cxnLst/>
              <a:rect l="l" t="t" r="r" b="b"/>
              <a:pathLst>
                <a:path w="780415" h="260985">
                  <a:moveTo>
                    <a:pt x="0" y="64008"/>
                  </a:moveTo>
                  <a:lnTo>
                    <a:pt x="649223" y="64008"/>
                  </a:lnTo>
                  <a:lnTo>
                    <a:pt x="649223" y="0"/>
                  </a:lnTo>
                  <a:lnTo>
                    <a:pt x="780287" y="129540"/>
                  </a:lnTo>
                  <a:lnTo>
                    <a:pt x="649223" y="260604"/>
                  </a:lnTo>
                  <a:lnTo>
                    <a:pt x="649223" y="195072"/>
                  </a:lnTo>
                  <a:lnTo>
                    <a:pt x="0" y="195072"/>
                  </a:lnTo>
                  <a:lnTo>
                    <a:pt x="0" y="64008"/>
                  </a:lnTo>
                  <a:close/>
                </a:path>
              </a:pathLst>
            </a:custGeom>
            <a:ln w="10668">
              <a:solidFill>
                <a:srgbClr val="FF0000"/>
              </a:solidFill>
            </a:ln>
          </p:spPr>
          <p:txBody>
            <a:bodyPr wrap="square" lIns="0" tIns="0" rIns="0" bIns="0" rtlCol="0"/>
            <a:lstStyle/>
            <a:p>
              <a:endParaRPr/>
            </a:p>
          </p:txBody>
        </p:sp>
        <p:sp>
          <p:nvSpPr>
            <p:cNvPr id="17" name="object 17"/>
            <p:cNvSpPr/>
            <p:nvPr/>
          </p:nvSpPr>
          <p:spPr>
            <a:xfrm>
              <a:off x="8680703" y="3083051"/>
              <a:ext cx="780415" cy="106680"/>
            </a:xfrm>
            <a:custGeom>
              <a:avLst/>
              <a:gdLst/>
              <a:ahLst/>
              <a:cxnLst/>
              <a:rect l="l" t="t" r="r" b="b"/>
              <a:pathLst>
                <a:path w="780415" h="106680">
                  <a:moveTo>
                    <a:pt x="726948" y="106680"/>
                  </a:moveTo>
                  <a:lnTo>
                    <a:pt x="726948" y="80772"/>
                  </a:lnTo>
                  <a:lnTo>
                    <a:pt x="0" y="80772"/>
                  </a:lnTo>
                  <a:lnTo>
                    <a:pt x="0" y="27432"/>
                  </a:lnTo>
                  <a:lnTo>
                    <a:pt x="726948" y="27432"/>
                  </a:lnTo>
                  <a:lnTo>
                    <a:pt x="726948" y="0"/>
                  </a:lnTo>
                  <a:lnTo>
                    <a:pt x="780288" y="53340"/>
                  </a:lnTo>
                  <a:lnTo>
                    <a:pt x="726948" y="106680"/>
                  </a:lnTo>
                  <a:close/>
                </a:path>
              </a:pathLst>
            </a:custGeom>
            <a:solidFill>
              <a:srgbClr val="FF0000"/>
            </a:solidFill>
          </p:spPr>
          <p:txBody>
            <a:bodyPr wrap="square" lIns="0" tIns="0" rIns="0" bIns="0" rtlCol="0"/>
            <a:lstStyle/>
            <a:p>
              <a:endParaRPr/>
            </a:p>
          </p:txBody>
        </p:sp>
        <p:sp>
          <p:nvSpPr>
            <p:cNvPr id="18" name="object 18"/>
            <p:cNvSpPr/>
            <p:nvPr/>
          </p:nvSpPr>
          <p:spPr>
            <a:xfrm>
              <a:off x="8680703" y="3083051"/>
              <a:ext cx="780415" cy="106680"/>
            </a:xfrm>
            <a:custGeom>
              <a:avLst/>
              <a:gdLst/>
              <a:ahLst/>
              <a:cxnLst/>
              <a:rect l="l" t="t" r="r" b="b"/>
              <a:pathLst>
                <a:path w="780415" h="106680">
                  <a:moveTo>
                    <a:pt x="0" y="27432"/>
                  </a:moveTo>
                  <a:lnTo>
                    <a:pt x="726948" y="27432"/>
                  </a:lnTo>
                  <a:lnTo>
                    <a:pt x="726948" y="0"/>
                  </a:lnTo>
                  <a:lnTo>
                    <a:pt x="780288" y="53340"/>
                  </a:lnTo>
                  <a:lnTo>
                    <a:pt x="726948" y="106680"/>
                  </a:lnTo>
                  <a:lnTo>
                    <a:pt x="726948" y="80772"/>
                  </a:lnTo>
                  <a:lnTo>
                    <a:pt x="0" y="80772"/>
                  </a:lnTo>
                  <a:lnTo>
                    <a:pt x="0" y="27432"/>
                  </a:lnTo>
                  <a:close/>
                </a:path>
              </a:pathLst>
            </a:custGeom>
            <a:ln w="10668">
              <a:solidFill>
                <a:srgbClr val="FF0000"/>
              </a:solidFill>
            </a:ln>
          </p:spPr>
          <p:txBody>
            <a:bodyPr wrap="square" lIns="0" tIns="0" rIns="0" bIns="0" rtlCol="0"/>
            <a:lstStyle/>
            <a:p>
              <a:endParaRPr/>
            </a:p>
          </p:txBody>
        </p:sp>
        <p:sp>
          <p:nvSpPr>
            <p:cNvPr id="19" name="object 19"/>
            <p:cNvSpPr/>
            <p:nvPr/>
          </p:nvSpPr>
          <p:spPr>
            <a:xfrm>
              <a:off x="8346947" y="3044951"/>
              <a:ext cx="972819" cy="50800"/>
            </a:xfrm>
            <a:custGeom>
              <a:avLst/>
              <a:gdLst/>
              <a:ahLst/>
              <a:cxnLst/>
              <a:rect l="l" t="t" r="r" b="b"/>
              <a:pathLst>
                <a:path w="972820" h="50800">
                  <a:moveTo>
                    <a:pt x="947928" y="50291"/>
                  </a:moveTo>
                  <a:lnTo>
                    <a:pt x="947928" y="38100"/>
                  </a:lnTo>
                  <a:lnTo>
                    <a:pt x="0" y="38100"/>
                  </a:lnTo>
                  <a:lnTo>
                    <a:pt x="0" y="12191"/>
                  </a:lnTo>
                  <a:lnTo>
                    <a:pt x="947928" y="12191"/>
                  </a:lnTo>
                  <a:lnTo>
                    <a:pt x="947928" y="0"/>
                  </a:lnTo>
                  <a:lnTo>
                    <a:pt x="972312" y="24383"/>
                  </a:lnTo>
                  <a:lnTo>
                    <a:pt x="947928" y="50291"/>
                  </a:lnTo>
                  <a:close/>
                </a:path>
              </a:pathLst>
            </a:custGeom>
            <a:solidFill>
              <a:srgbClr val="FF0000"/>
            </a:solidFill>
          </p:spPr>
          <p:txBody>
            <a:bodyPr wrap="square" lIns="0" tIns="0" rIns="0" bIns="0" rtlCol="0"/>
            <a:lstStyle/>
            <a:p>
              <a:endParaRPr/>
            </a:p>
          </p:txBody>
        </p:sp>
        <p:sp>
          <p:nvSpPr>
            <p:cNvPr id="20" name="object 20"/>
            <p:cNvSpPr/>
            <p:nvPr/>
          </p:nvSpPr>
          <p:spPr>
            <a:xfrm>
              <a:off x="8346947" y="3044951"/>
              <a:ext cx="972819" cy="50800"/>
            </a:xfrm>
            <a:custGeom>
              <a:avLst/>
              <a:gdLst/>
              <a:ahLst/>
              <a:cxnLst/>
              <a:rect l="l" t="t" r="r" b="b"/>
              <a:pathLst>
                <a:path w="972820" h="50800">
                  <a:moveTo>
                    <a:pt x="0" y="12191"/>
                  </a:moveTo>
                  <a:lnTo>
                    <a:pt x="947928" y="12191"/>
                  </a:lnTo>
                  <a:lnTo>
                    <a:pt x="947928" y="0"/>
                  </a:lnTo>
                  <a:lnTo>
                    <a:pt x="972312" y="24383"/>
                  </a:lnTo>
                  <a:lnTo>
                    <a:pt x="947928" y="50291"/>
                  </a:lnTo>
                  <a:lnTo>
                    <a:pt x="947928" y="38100"/>
                  </a:lnTo>
                  <a:lnTo>
                    <a:pt x="0" y="38100"/>
                  </a:lnTo>
                  <a:lnTo>
                    <a:pt x="0" y="12191"/>
                  </a:lnTo>
                  <a:close/>
                </a:path>
              </a:pathLst>
            </a:custGeom>
            <a:ln w="10668">
              <a:solidFill>
                <a:srgbClr val="FF0000"/>
              </a:solidFill>
            </a:ln>
          </p:spPr>
          <p:txBody>
            <a:bodyPr wrap="square" lIns="0" tIns="0" rIns="0" bIns="0" rtlCol="0"/>
            <a:lstStyle/>
            <a:p>
              <a:endParaRPr/>
            </a:p>
          </p:txBody>
        </p:sp>
        <p:sp>
          <p:nvSpPr>
            <p:cNvPr id="21" name="object 21"/>
            <p:cNvSpPr/>
            <p:nvPr/>
          </p:nvSpPr>
          <p:spPr>
            <a:xfrm>
              <a:off x="8441435" y="2863596"/>
              <a:ext cx="439420" cy="78105"/>
            </a:xfrm>
            <a:custGeom>
              <a:avLst/>
              <a:gdLst/>
              <a:ahLst/>
              <a:cxnLst/>
              <a:rect l="l" t="t" r="r" b="b"/>
              <a:pathLst>
                <a:path w="439420" h="78105">
                  <a:moveTo>
                    <a:pt x="399287" y="77723"/>
                  </a:moveTo>
                  <a:lnTo>
                    <a:pt x="399287" y="57911"/>
                  </a:lnTo>
                  <a:lnTo>
                    <a:pt x="0" y="57911"/>
                  </a:lnTo>
                  <a:lnTo>
                    <a:pt x="0" y="18287"/>
                  </a:lnTo>
                  <a:lnTo>
                    <a:pt x="399287" y="18287"/>
                  </a:lnTo>
                  <a:lnTo>
                    <a:pt x="399287" y="0"/>
                  </a:lnTo>
                  <a:lnTo>
                    <a:pt x="438912" y="38100"/>
                  </a:lnTo>
                  <a:lnTo>
                    <a:pt x="399287" y="77723"/>
                  </a:lnTo>
                  <a:close/>
                </a:path>
              </a:pathLst>
            </a:custGeom>
            <a:solidFill>
              <a:srgbClr val="FF0000"/>
            </a:solidFill>
          </p:spPr>
          <p:txBody>
            <a:bodyPr wrap="square" lIns="0" tIns="0" rIns="0" bIns="0" rtlCol="0"/>
            <a:lstStyle/>
            <a:p>
              <a:endParaRPr/>
            </a:p>
          </p:txBody>
        </p:sp>
        <p:sp>
          <p:nvSpPr>
            <p:cNvPr id="22" name="object 22"/>
            <p:cNvSpPr/>
            <p:nvPr/>
          </p:nvSpPr>
          <p:spPr>
            <a:xfrm>
              <a:off x="8441435" y="2863596"/>
              <a:ext cx="439420" cy="78105"/>
            </a:xfrm>
            <a:custGeom>
              <a:avLst/>
              <a:gdLst/>
              <a:ahLst/>
              <a:cxnLst/>
              <a:rect l="l" t="t" r="r" b="b"/>
              <a:pathLst>
                <a:path w="439420" h="78105">
                  <a:moveTo>
                    <a:pt x="0" y="18287"/>
                  </a:moveTo>
                  <a:lnTo>
                    <a:pt x="399287" y="18287"/>
                  </a:lnTo>
                  <a:lnTo>
                    <a:pt x="399287" y="0"/>
                  </a:lnTo>
                  <a:lnTo>
                    <a:pt x="438912" y="38100"/>
                  </a:lnTo>
                  <a:lnTo>
                    <a:pt x="399287" y="77723"/>
                  </a:lnTo>
                  <a:lnTo>
                    <a:pt x="399287" y="57911"/>
                  </a:lnTo>
                  <a:lnTo>
                    <a:pt x="0" y="57911"/>
                  </a:lnTo>
                  <a:lnTo>
                    <a:pt x="0" y="18287"/>
                  </a:lnTo>
                  <a:close/>
                </a:path>
              </a:pathLst>
            </a:custGeom>
            <a:ln w="10668">
              <a:solidFill>
                <a:srgbClr val="FF0000"/>
              </a:solidFill>
            </a:ln>
          </p:spPr>
          <p:txBody>
            <a:bodyPr wrap="square" lIns="0" tIns="0" rIns="0" bIns="0" rtlCol="0"/>
            <a:lstStyle/>
            <a:p>
              <a:endParaRPr/>
            </a:p>
          </p:txBody>
        </p:sp>
        <p:sp>
          <p:nvSpPr>
            <p:cNvPr id="23" name="object 23"/>
            <p:cNvSpPr/>
            <p:nvPr/>
          </p:nvSpPr>
          <p:spPr>
            <a:xfrm>
              <a:off x="8357615" y="2958083"/>
              <a:ext cx="439420" cy="79375"/>
            </a:xfrm>
            <a:custGeom>
              <a:avLst/>
              <a:gdLst/>
              <a:ahLst/>
              <a:cxnLst/>
              <a:rect l="l" t="t" r="r" b="b"/>
              <a:pathLst>
                <a:path w="439420" h="79375">
                  <a:moveTo>
                    <a:pt x="399287" y="79248"/>
                  </a:moveTo>
                  <a:lnTo>
                    <a:pt x="399287" y="59435"/>
                  </a:lnTo>
                  <a:lnTo>
                    <a:pt x="0" y="59435"/>
                  </a:lnTo>
                  <a:lnTo>
                    <a:pt x="0" y="19812"/>
                  </a:lnTo>
                  <a:lnTo>
                    <a:pt x="399287" y="19812"/>
                  </a:lnTo>
                  <a:lnTo>
                    <a:pt x="399287" y="0"/>
                  </a:lnTo>
                  <a:lnTo>
                    <a:pt x="438912" y="39624"/>
                  </a:lnTo>
                  <a:lnTo>
                    <a:pt x="399287" y="79248"/>
                  </a:lnTo>
                  <a:close/>
                </a:path>
              </a:pathLst>
            </a:custGeom>
            <a:solidFill>
              <a:srgbClr val="FF0000"/>
            </a:solidFill>
          </p:spPr>
          <p:txBody>
            <a:bodyPr wrap="square" lIns="0" tIns="0" rIns="0" bIns="0" rtlCol="0"/>
            <a:lstStyle/>
            <a:p>
              <a:endParaRPr/>
            </a:p>
          </p:txBody>
        </p:sp>
        <p:sp>
          <p:nvSpPr>
            <p:cNvPr id="24" name="object 24"/>
            <p:cNvSpPr/>
            <p:nvPr/>
          </p:nvSpPr>
          <p:spPr>
            <a:xfrm>
              <a:off x="8357615" y="2958083"/>
              <a:ext cx="439420" cy="79375"/>
            </a:xfrm>
            <a:custGeom>
              <a:avLst/>
              <a:gdLst/>
              <a:ahLst/>
              <a:cxnLst/>
              <a:rect l="l" t="t" r="r" b="b"/>
              <a:pathLst>
                <a:path w="439420" h="79375">
                  <a:moveTo>
                    <a:pt x="0" y="19812"/>
                  </a:moveTo>
                  <a:lnTo>
                    <a:pt x="399287" y="19812"/>
                  </a:lnTo>
                  <a:lnTo>
                    <a:pt x="399287" y="0"/>
                  </a:lnTo>
                  <a:lnTo>
                    <a:pt x="438912" y="39624"/>
                  </a:lnTo>
                  <a:lnTo>
                    <a:pt x="399287" y="79248"/>
                  </a:lnTo>
                  <a:lnTo>
                    <a:pt x="399287" y="59435"/>
                  </a:lnTo>
                  <a:lnTo>
                    <a:pt x="0" y="59435"/>
                  </a:lnTo>
                  <a:lnTo>
                    <a:pt x="0" y="19812"/>
                  </a:lnTo>
                  <a:close/>
                </a:path>
              </a:pathLst>
            </a:custGeom>
            <a:ln w="10668">
              <a:solidFill>
                <a:srgbClr val="FF0000"/>
              </a:solidFill>
            </a:ln>
          </p:spPr>
          <p:txBody>
            <a:bodyPr wrap="square" lIns="0" tIns="0" rIns="0" bIns="0" rtlCol="0"/>
            <a:lstStyle/>
            <a:p>
              <a:endParaRPr/>
            </a:p>
          </p:txBody>
        </p:sp>
        <p:pic>
          <p:nvPicPr>
            <p:cNvPr id="25" name="object 25"/>
            <p:cNvPicPr/>
            <p:nvPr/>
          </p:nvPicPr>
          <p:blipFill>
            <a:blip r:embed="rId3" cstate="print"/>
            <a:stretch>
              <a:fillRect/>
            </a:stretch>
          </p:blipFill>
          <p:spPr>
            <a:xfrm>
              <a:off x="8313419" y="1827276"/>
              <a:ext cx="1188719" cy="1188720"/>
            </a:xfrm>
            <a:prstGeom prst="rect">
              <a:avLst/>
            </a:prstGeom>
          </p:spPr>
        </p:pic>
      </p:grpSp>
      <p:sp>
        <p:nvSpPr>
          <p:cNvPr id="26" name="object 26"/>
          <p:cNvSpPr txBox="1"/>
          <p:nvPr/>
        </p:nvSpPr>
        <p:spPr>
          <a:xfrm>
            <a:off x="8993386" y="1046730"/>
            <a:ext cx="2250594" cy="1558889"/>
          </a:xfrm>
          <a:prstGeom prst="rect">
            <a:avLst/>
          </a:prstGeom>
        </p:spPr>
        <p:txBody>
          <a:bodyPr vert="horz" wrap="square" lIns="0" tIns="16574" rIns="0" bIns="0" rtlCol="0">
            <a:spAutoFit/>
          </a:bodyPr>
          <a:lstStyle/>
          <a:p>
            <a:pPr marL="17446" marR="6978">
              <a:lnSpc>
                <a:spcPct val="102400"/>
              </a:lnSpc>
              <a:spcBef>
                <a:spcPts val="131"/>
              </a:spcBef>
            </a:pPr>
            <a:r>
              <a:rPr sz="1992" spc="76" dirty="0">
                <a:latin typeface="Lucida Sans"/>
                <a:cs typeface="Lucida Sans"/>
              </a:rPr>
              <a:t>Fast</a:t>
            </a:r>
            <a:r>
              <a:rPr sz="1992" spc="-7" dirty="0">
                <a:latin typeface="Lucida Sans"/>
                <a:cs typeface="Lucida Sans"/>
              </a:rPr>
              <a:t> </a:t>
            </a:r>
            <a:r>
              <a:rPr sz="1992" spc="82" dirty="0">
                <a:latin typeface="Lucida Sans"/>
                <a:cs typeface="Lucida Sans"/>
              </a:rPr>
              <a:t>tracking</a:t>
            </a:r>
            <a:r>
              <a:rPr sz="1992" spc="-41" dirty="0">
                <a:latin typeface="Lucida Sans"/>
                <a:cs typeface="Lucida Sans"/>
              </a:rPr>
              <a:t> </a:t>
            </a:r>
            <a:r>
              <a:rPr sz="1992" spc="34" dirty="0">
                <a:latin typeface="Lucida Sans"/>
                <a:cs typeface="Lucida Sans"/>
              </a:rPr>
              <a:t>the </a:t>
            </a:r>
            <a:r>
              <a:rPr sz="1992" spc="76" dirty="0">
                <a:latin typeface="Lucida Sans"/>
                <a:cs typeface="Lucida Sans"/>
              </a:rPr>
              <a:t>creation</a:t>
            </a:r>
            <a:r>
              <a:rPr sz="1992" spc="-48" dirty="0">
                <a:latin typeface="Lucida Sans"/>
                <a:cs typeface="Lucida Sans"/>
              </a:rPr>
              <a:t> </a:t>
            </a:r>
            <a:r>
              <a:rPr sz="1992" dirty="0">
                <a:latin typeface="Lucida Sans"/>
                <a:cs typeface="Lucida Sans"/>
              </a:rPr>
              <a:t>of</a:t>
            </a:r>
            <a:r>
              <a:rPr sz="1992" spc="27" dirty="0">
                <a:latin typeface="Lucida Sans"/>
                <a:cs typeface="Lucida Sans"/>
              </a:rPr>
              <a:t> </a:t>
            </a:r>
            <a:r>
              <a:rPr sz="1992" spc="62" dirty="0">
                <a:latin typeface="Lucida Sans"/>
                <a:cs typeface="Lucida Sans"/>
              </a:rPr>
              <a:t>a </a:t>
            </a:r>
            <a:r>
              <a:rPr sz="1992" spc="69" dirty="0">
                <a:latin typeface="Lucida Sans"/>
                <a:cs typeface="Lucida Sans"/>
              </a:rPr>
              <a:t>Digital </a:t>
            </a:r>
            <a:r>
              <a:rPr sz="1992" spc="89" dirty="0">
                <a:latin typeface="Lucida Sans"/>
                <a:cs typeface="Lucida Sans"/>
              </a:rPr>
              <a:t>Innovation </a:t>
            </a:r>
            <a:r>
              <a:rPr sz="1992" spc="82" dirty="0">
                <a:latin typeface="Lucida Sans"/>
                <a:cs typeface="Lucida Sans"/>
              </a:rPr>
              <a:t>Ecosystem?</a:t>
            </a:r>
            <a:endParaRPr sz="1992">
              <a:latin typeface="Lucida Sans"/>
              <a:cs typeface="Lucida Sans"/>
            </a:endParaRPr>
          </a:p>
        </p:txBody>
      </p:sp>
      <p:pic>
        <p:nvPicPr>
          <p:cNvPr id="27" name="object 27"/>
          <p:cNvPicPr/>
          <p:nvPr/>
        </p:nvPicPr>
        <p:blipFill>
          <a:blip r:embed="rId4" cstate="print"/>
          <a:stretch>
            <a:fillRect/>
          </a:stretch>
        </p:blipFill>
        <p:spPr>
          <a:xfrm>
            <a:off x="198889" y="6247752"/>
            <a:ext cx="707627" cy="565265"/>
          </a:xfrm>
          <a:prstGeom prst="rect">
            <a:avLst/>
          </a:prstGeom>
        </p:spPr>
      </p:pic>
      <p:pic>
        <p:nvPicPr>
          <p:cNvPr id="28" name="object 28"/>
          <p:cNvPicPr/>
          <p:nvPr/>
        </p:nvPicPr>
        <p:blipFill>
          <a:blip r:embed="rId5" cstate="print"/>
          <a:stretch>
            <a:fillRect/>
          </a:stretch>
        </p:blipFill>
        <p:spPr>
          <a:xfrm>
            <a:off x="149172" y="7058287"/>
            <a:ext cx="719533" cy="456365"/>
          </a:xfrm>
          <a:prstGeom prst="rect">
            <a:avLst/>
          </a:prstGeom>
        </p:spPr>
      </p:pic>
      <p:grpSp>
        <p:nvGrpSpPr>
          <p:cNvPr id="29" name="object 29"/>
          <p:cNvGrpSpPr/>
          <p:nvPr/>
        </p:nvGrpSpPr>
        <p:grpSpPr>
          <a:xfrm>
            <a:off x="85836" y="2730545"/>
            <a:ext cx="7261219" cy="5012369"/>
            <a:chOff x="62484" y="3044951"/>
            <a:chExt cx="5285740" cy="3648710"/>
          </a:xfrm>
        </p:grpSpPr>
        <p:pic>
          <p:nvPicPr>
            <p:cNvPr id="30" name="object 30"/>
            <p:cNvPicPr/>
            <p:nvPr/>
          </p:nvPicPr>
          <p:blipFill>
            <a:blip r:embed="rId6" cstate="print"/>
            <a:stretch>
              <a:fillRect/>
            </a:stretch>
          </p:blipFill>
          <p:spPr>
            <a:xfrm>
              <a:off x="1616963" y="5626607"/>
              <a:ext cx="1226820" cy="618743"/>
            </a:xfrm>
            <a:prstGeom prst="rect">
              <a:avLst/>
            </a:prstGeom>
          </p:spPr>
        </p:pic>
        <p:pic>
          <p:nvPicPr>
            <p:cNvPr id="31" name="object 31"/>
            <p:cNvPicPr/>
            <p:nvPr/>
          </p:nvPicPr>
          <p:blipFill>
            <a:blip r:embed="rId7" cstate="print"/>
            <a:stretch>
              <a:fillRect/>
            </a:stretch>
          </p:blipFill>
          <p:spPr>
            <a:xfrm>
              <a:off x="798575" y="5693664"/>
              <a:ext cx="673608" cy="405383"/>
            </a:xfrm>
            <a:prstGeom prst="rect">
              <a:avLst/>
            </a:prstGeom>
          </p:spPr>
        </p:pic>
        <p:pic>
          <p:nvPicPr>
            <p:cNvPr id="32" name="object 32"/>
            <p:cNvPicPr/>
            <p:nvPr/>
          </p:nvPicPr>
          <p:blipFill>
            <a:blip r:embed="rId8" cstate="print"/>
            <a:stretch>
              <a:fillRect/>
            </a:stretch>
          </p:blipFill>
          <p:spPr>
            <a:xfrm>
              <a:off x="787774" y="6245351"/>
              <a:ext cx="651594" cy="394447"/>
            </a:xfrm>
            <a:prstGeom prst="rect">
              <a:avLst/>
            </a:prstGeom>
          </p:spPr>
        </p:pic>
        <p:pic>
          <p:nvPicPr>
            <p:cNvPr id="33" name="object 33"/>
            <p:cNvPicPr/>
            <p:nvPr/>
          </p:nvPicPr>
          <p:blipFill>
            <a:blip r:embed="rId9" cstate="print"/>
            <a:stretch>
              <a:fillRect/>
            </a:stretch>
          </p:blipFill>
          <p:spPr>
            <a:xfrm>
              <a:off x="2513075" y="6083807"/>
              <a:ext cx="605027" cy="609600"/>
            </a:xfrm>
            <a:prstGeom prst="rect">
              <a:avLst/>
            </a:prstGeom>
          </p:spPr>
        </p:pic>
        <p:pic>
          <p:nvPicPr>
            <p:cNvPr id="34" name="object 34"/>
            <p:cNvPicPr/>
            <p:nvPr/>
          </p:nvPicPr>
          <p:blipFill>
            <a:blip r:embed="rId10" cstate="print"/>
            <a:stretch>
              <a:fillRect/>
            </a:stretch>
          </p:blipFill>
          <p:spPr>
            <a:xfrm>
              <a:off x="3296411" y="5762244"/>
              <a:ext cx="499872" cy="734567"/>
            </a:xfrm>
            <a:prstGeom prst="rect">
              <a:avLst/>
            </a:prstGeom>
          </p:spPr>
        </p:pic>
        <p:pic>
          <p:nvPicPr>
            <p:cNvPr id="35" name="object 35"/>
            <p:cNvPicPr/>
            <p:nvPr/>
          </p:nvPicPr>
          <p:blipFill>
            <a:blip r:embed="rId11" cstate="print"/>
            <a:stretch>
              <a:fillRect/>
            </a:stretch>
          </p:blipFill>
          <p:spPr>
            <a:xfrm>
              <a:off x="4600956" y="5728716"/>
              <a:ext cx="746759" cy="489203"/>
            </a:xfrm>
            <a:prstGeom prst="rect">
              <a:avLst/>
            </a:prstGeom>
          </p:spPr>
        </p:pic>
        <p:pic>
          <p:nvPicPr>
            <p:cNvPr id="36" name="object 36"/>
            <p:cNvPicPr/>
            <p:nvPr/>
          </p:nvPicPr>
          <p:blipFill>
            <a:blip r:embed="rId12" cstate="print"/>
            <a:stretch>
              <a:fillRect/>
            </a:stretch>
          </p:blipFill>
          <p:spPr>
            <a:xfrm>
              <a:off x="3959351" y="6330696"/>
              <a:ext cx="1097279" cy="274320"/>
            </a:xfrm>
            <a:prstGeom prst="rect">
              <a:avLst/>
            </a:prstGeom>
          </p:spPr>
        </p:pic>
        <p:pic>
          <p:nvPicPr>
            <p:cNvPr id="37" name="object 37"/>
            <p:cNvPicPr/>
            <p:nvPr/>
          </p:nvPicPr>
          <p:blipFill>
            <a:blip r:embed="rId13" cstate="print"/>
            <a:stretch>
              <a:fillRect/>
            </a:stretch>
          </p:blipFill>
          <p:spPr>
            <a:xfrm>
              <a:off x="4009643" y="5675376"/>
              <a:ext cx="420624" cy="544067"/>
            </a:xfrm>
            <a:prstGeom prst="rect">
              <a:avLst/>
            </a:prstGeom>
          </p:spPr>
        </p:pic>
        <p:pic>
          <p:nvPicPr>
            <p:cNvPr id="38" name="object 38"/>
            <p:cNvPicPr/>
            <p:nvPr/>
          </p:nvPicPr>
          <p:blipFill>
            <a:blip r:embed="rId14" cstate="print"/>
            <a:stretch>
              <a:fillRect/>
            </a:stretch>
          </p:blipFill>
          <p:spPr>
            <a:xfrm>
              <a:off x="1620011" y="6195060"/>
              <a:ext cx="792479" cy="387095"/>
            </a:xfrm>
            <a:prstGeom prst="rect">
              <a:avLst/>
            </a:prstGeom>
          </p:spPr>
        </p:pic>
        <p:pic>
          <p:nvPicPr>
            <p:cNvPr id="39" name="object 39"/>
            <p:cNvPicPr/>
            <p:nvPr/>
          </p:nvPicPr>
          <p:blipFill>
            <a:blip r:embed="rId15" cstate="print"/>
            <a:stretch>
              <a:fillRect/>
            </a:stretch>
          </p:blipFill>
          <p:spPr>
            <a:xfrm>
              <a:off x="115823" y="5111496"/>
              <a:ext cx="1086611" cy="420623"/>
            </a:xfrm>
            <a:prstGeom prst="rect">
              <a:avLst/>
            </a:prstGeom>
          </p:spPr>
        </p:pic>
        <p:pic>
          <p:nvPicPr>
            <p:cNvPr id="40" name="object 40"/>
            <p:cNvPicPr/>
            <p:nvPr/>
          </p:nvPicPr>
          <p:blipFill>
            <a:blip r:embed="rId16" cstate="print"/>
            <a:stretch>
              <a:fillRect/>
            </a:stretch>
          </p:blipFill>
          <p:spPr>
            <a:xfrm>
              <a:off x="62484" y="4370832"/>
              <a:ext cx="612647" cy="614171"/>
            </a:xfrm>
            <a:prstGeom prst="rect">
              <a:avLst/>
            </a:prstGeom>
          </p:spPr>
        </p:pic>
        <p:pic>
          <p:nvPicPr>
            <p:cNvPr id="41" name="object 41"/>
            <p:cNvPicPr/>
            <p:nvPr/>
          </p:nvPicPr>
          <p:blipFill>
            <a:blip r:embed="rId17" cstate="print"/>
            <a:stretch>
              <a:fillRect/>
            </a:stretch>
          </p:blipFill>
          <p:spPr>
            <a:xfrm>
              <a:off x="199643" y="3582924"/>
              <a:ext cx="1068323" cy="484632"/>
            </a:xfrm>
            <a:prstGeom prst="rect">
              <a:avLst/>
            </a:prstGeom>
          </p:spPr>
        </p:pic>
        <p:sp>
          <p:nvSpPr>
            <p:cNvPr id="42" name="object 42"/>
            <p:cNvSpPr/>
            <p:nvPr/>
          </p:nvSpPr>
          <p:spPr>
            <a:xfrm>
              <a:off x="196595" y="3579875"/>
              <a:ext cx="1074420" cy="490855"/>
            </a:xfrm>
            <a:custGeom>
              <a:avLst/>
              <a:gdLst/>
              <a:ahLst/>
              <a:cxnLst/>
              <a:rect l="l" t="t" r="r" b="b"/>
              <a:pathLst>
                <a:path w="1074420" h="490854">
                  <a:moveTo>
                    <a:pt x="0" y="0"/>
                  </a:moveTo>
                  <a:lnTo>
                    <a:pt x="1074420" y="0"/>
                  </a:lnTo>
                  <a:lnTo>
                    <a:pt x="1074420" y="490727"/>
                  </a:lnTo>
                  <a:lnTo>
                    <a:pt x="0" y="490727"/>
                  </a:lnTo>
                  <a:lnTo>
                    <a:pt x="0" y="0"/>
                  </a:lnTo>
                  <a:close/>
                </a:path>
              </a:pathLst>
            </a:custGeom>
            <a:ln w="7620">
              <a:solidFill>
                <a:srgbClr val="FFFFFF"/>
              </a:solidFill>
            </a:ln>
          </p:spPr>
          <p:txBody>
            <a:bodyPr wrap="square" lIns="0" tIns="0" rIns="0" bIns="0" rtlCol="0"/>
            <a:lstStyle/>
            <a:p>
              <a:endParaRPr/>
            </a:p>
          </p:txBody>
        </p:sp>
        <p:pic>
          <p:nvPicPr>
            <p:cNvPr id="43" name="object 43"/>
            <p:cNvPicPr/>
            <p:nvPr/>
          </p:nvPicPr>
          <p:blipFill>
            <a:blip r:embed="rId18" cstate="print"/>
            <a:stretch>
              <a:fillRect/>
            </a:stretch>
          </p:blipFill>
          <p:spPr>
            <a:xfrm>
              <a:off x="216407" y="3044951"/>
              <a:ext cx="458723" cy="460706"/>
            </a:xfrm>
            <a:prstGeom prst="rect">
              <a:avLst/>
            </a:prstGeom>
          </p:spPr>
        </p:pic>
      </p:grpSp>
      <p:sp>
        <p:nvSpPr>
          <p:cNvPr id="44" name="object 44"/>
          <p:cNvSpPr txBox="1"/>
          <p:nvPr/>
        </p:nvSpPr>
        <p:spPr>
          <a:xfrm>
            <a:off x="7222182" y="7241556"/>
            <a:ext cx="1703647" cy="330342"/>
          </a:xfrm>
          <a:prstGeom prst="rect">
            <a:avLst/>
          </a:prstGeom>
        </p:spPr>
        <p:txBody>
          <a:bodyPr vert="horz" wrap="square" lIns="0" tIns="23553" rIns="0" bIns="0" rtlCol="0">
            <a:spAutoFit/>
          </a:bodyPr>
          <a:lstStyle/>
          <a:p>
            <a:pPr marL="17446">
              <a:spcBef>
                <a:spcPts val="185"/>
              </a:spcBef>
            </a:pPr>
            <a:r>
              <a:rPr sz="1992" i="1" dirty="0">
                <a:latin typeface="Calibri"/>
                <a:cs typeface="Calibri"/>
              </a:rPr>
              <a:t>And</a:t>
            </a:r>
            <a:r>
              <a:rPr sz="1992" i="1" spc="48" dirty="0">
                <a:latin typeface="Calibri"/>
                <a:cs typeface="Calibri"/>
              </a:rPr>
              <a:t> </a:t>
            </a:r>
            <a:r>
              <a:rPr sz="1992" i="1" dirty="0">
                <a:latin typeface="Calibri"/>
                <a:cs typeface="Calibri"/>
              </a:rPr>
              <a:t>many</a:t>
            </a:r>
            <a:r>
              <a:rPr sz="1992" i="1" spc="41" dirty="0">
                <a:latin typeface="Calibri"/>
                <a:cs typeface="Calibri"/>
              </a:rPr>
              <a:t> </a:t>
            </a:r>
            <a:r>
              <a:rPr sz="1992" i="1" spc="-27" dirty="0">
                <a:latin typeface="Calibri"/>
                <a:cs typeface="Calibri"/>
              </a:rPr>
              <a:t>more</a:t>
            </a:r>
            <a:endParaRPr sz="1992">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49670" y="6750734"/>
            <a:ext cx="1685328" cy="437034"/>
            <a:chOff x="1055274" y="5971412"/>
            <a:chExt cx="1226820" cy="318135"/>
          </a:xfrm>
        </p:grpSpPr>
        <p:pic>
          <p:nvPicPr>
            <p:cNvPr id="3" name="object 3"/>
            <p:cNvPicPr/>
            <p:nvPr/>
          </p:nvPicPr>
          <p:blipFill>
            <a:blip r:embed="rId2" cstate="print"/>
            <a:stretch>
              <a:fillRect/>
            </a:stretch>
          </p:blipFill>
          <p:spPr>
            <a:xfrm>
              <a:off x="1055274" y="5971412"/>
              <a:ext cx="792860" cy="318135"/>
            </a:xfrm>
            <a:prstGeom prst="rect">
              <a:avLst/>
            </a:prstGeom>
          </p:spPr>
        </p:pic>
        <p:sp>
          <p:nvSpPr>
            <p:cNvPr id="4" name="object 4"/>
            <p:cNvSpPr/>
            <p:nvPr/>
          </p:nvSpPr>
          <p:spPr>
            <a:xfrm>
              <a:off x="1853933" y="6000559"/>
              <a:ext cx="427990" cy="127635"/>
            </a:xfrm>
            <a:custGeom>
              <a:avLst/>
              <a:gdLst/>
              <a:ahLst/>
              <a:cxnLst/>
              <a:rect l="l" t="t" r="r" b="b"/>
              <a:pathLst>
                <a:path w="427989" h="127635">
                  <a:moveTo>
                    <a:pt x="94678" y="3086"/>
                  </a:moveTo>
                  <a:lnTo>
                    <a:pt x="0" y="3086"/>
                  </a:lnTo>
                  <a:lnTo>
                    <a:pt x="0" y="20866"/>
                  </a:lnTo>
                  <a:lnTo>
                    <a:pt x="37909" y="20866"/>
                  </a:lnTo>
                  <a:lnTo>
                    <a:pt x="37909" y="125006"/>
                  </a:lnTo>
                  <a:lnTo>
                    <a:pt x="56769" y="125006"/>
                  </a:lnTo>
                  <a:lnTo>
                    <a:pt x="56769" y="20866"/>
                  </a:lnTo>
                  <a:lnTo>
                    <a:pt x="94678" y="20866"/>
                  </a:lnTo>
                  <a:lnTo>
                    <a:pt x="94678" y="3086"/>
                  </a:lnTo>
                  <a:close/>
                </a:path>
                <a:path w="427989" h="127635">
                  <a:moveTo>
                    <a:pt x="188887" y="105727"/>
                  </a:moveTo>
                  <a:lnTo>
                    <a:pt x="126022" y="105727"/>
                  </a:lnTo>
                  <a:lnTo>
                    <a:pt x="126022" y="71437"/>
                  </a:lnTo>
                  <a:lnTo>
                    <a:pt x="181838" y="71437"/>
                  </a:lnTo>
                  <a:lnTo>
                    <a:pt x="181838" y="53657"/>
                  </a:lnTo>
                  <a:lnTo>
                    <a:pt x="126022" y="53657"/>
                  </a:lnTo>
                  <a:lnTo>
                    <a:pt x="126022" y="20637"/>
                  </a:lnTo>
                  <a:lnTo>
                    <a:pt x="186029" y="20637"/>
                  </a:lnTo>
                  <a:lnTo>
                    <a:pt x="186029" y="2857"/>
                  </a:lnTo>
                  <a:lnTo>
                    <a:pt x="107061" y="2857"/>
                  </a:lnTo>
                  <a:lnTo>
                    <a:pt x="107061" y="20637"/>
                  </a:lnTo>
                  <a:lnTo>
                    <a:pt x="107061" y="53657"/>
                  </a:lnTo>
                  <a:lnTo>
                    <a:pt x="107061" y="71437"/>
                  </a:lnTo>
                  <a:lnTo>
                    <a:pt x="107061" y="105727"/>
                  </a:lnTo>
                  <a:lnTo>
                    <a:pt x="107061" y="124777"/>
                  </a:lnTo>
                  <a:lnTo>
                    <a:pt x="188887" y="124777"/>
                  </a:lnTo>
                  <a:lnTo>
                    <a:pt x="188887" y="105727"/>
                  </a:lnTo>
                  <a:close/>
                </a:path>
                <a:path w="427989" h="127635">
                  <a:moveTo>
                    <a:pt x="331571" y="2870"/>
                  </a:moveTo>
                  <a:lnTo>
                    <a:pt x="305181" y="2870"/>
                  </a:lnTo>
                  <a:lnTo>
                    <a:pt x="268897" y="90779"/>
                  </a:lnTo>
                  <a:lnTo>
                    <a:pt x="232029" y="2870"/>
                  </a:lnTo>
                  <a:lnTo>
                    <a:pt x="205740" y="2870"/>
                  </a:lnTo>
                  <a:lnTo>
                    <a:pt x="205740" y="124409"/>
                  </a:lnTo>
                  <a:lnTo>
                    <a:pt x="224701" y="124409"/>
                  </a:lnTo>
                  <a:lnTo>
                    <a:pt x="224701" y="32486"/>
                  </a:lnTo>
                  <a:lnTo>
                    <a:pt x="262318" y="124409"/>
                  </a:lnTo>
                  <a:lnTo>
                    <a:pt x="274993" y="124409"/>
                  </a:lnTo>
                  <a:lnTo>
                    <a:pt x="312610" y="32486"/>
                  </a:lnTo>
                  <a:lnTo>
                    <a:pt x="312610" y="124409"/>
                  </a:lnTo>
                  <a:lnTo>
                    <a:pt x="331571" y="124409"/>
                  </a:lnTo>
                  <a:lnTo>
                    <a:pt x="331571" y="2870"/>
                  </a:lnTo>
                  <a:close/>
                </a:path>
                <a:path w="427989" h="127635">
                  <a:moveTo>
                    <a:pt x="427863" y="81724"/>
                  </a:moveTo>
                  <a:lnTo>
                    <a:pt x="426250" y="75920"/>
                  </a:lnTo>
                  <a:lnTo>
                    <a:pt x="423100" y="71437"/>
                  </a:lnTo>
                  <a:lnTo>
                    <a:pt x="420243" y="67157"/>
                  </a:lnTo>
                  <a:lnTo>
                    <a:pt x="416534" y="63728"/>
                  </a:lnTo>
                  <a:lnTo>
                    <a:pt x="407581" y="58966"/>
                  </a:lnTo>
                  <a:lnTo>
                    <a:pt x="402818" y="56870"/>
                  </a:lnTo>
                  <a:lnTo>
                    <a:pt x="392620" y="54203"/>
                  </a:lnTo>
                  <a:lnTo>
                    <a:pt x="379666" y="49441"/>
                  </a:lnTo>
                  <a:lnTo>
                    <a:pt x="376237" y="47345"/>
                  </a:lnTo>
                  <a:lnTo>
                    <a:pt x="371005" y="42583"/>
                  </a:lnTo>
                  <a:lnTo>
                    <a:pt x="369671" y="39154"/>
                  </a:lnTo>
                  <a:lnTo>
                    <a:pt x="369671" y="32766"/>
                  </a:lnTo>
                  <a:lnTo>
                    <a:pt x="370243" y="31153"/>
                  </a:lnTo>
                  <a:lnTo>
                    <a:pt x="370713" y="29057"/>
                  </a:lnTo>
                  <a:lnTo>
                    <a:pt x="387096" y="18008"/>
                  </a:lnTo>
                  <a:lnTo>
                    <a:pt x="395478" y="18008"/>
                  </a:lnTo>
                  <a:lnTo>
                    <a:pt x="399389" y="18770"/>
                  </a:lnTo>
                  <a:lnTo>
                    <a:pt x="406247" y="22479"/>
                  </a:lnTo>
                  <a:lnTo>
                    <a:pt x="408914" y="24866"/>
                  </a:lnTo>
                  <a:lnTo>
                    <a:pt x="410718" y="27724"/>
                  </a:lnTo>
                  <a:lnTo>
                    <a:pt x="411772" y="29057"/>
                  </a:lnTo>
                  <a:lnTo>
                    <a:pt x="427291" y="15049"/>
                  </a:lnTo>
                  <a:lnTo>
                    <a:pt x="426250" y="14008"/>
                  </a:lnTo>
                  <a:lnTo>
                    <a:pt x="421767" y="8191"/>
                  </a:lnTo>
                  <a:lnTo>
                    <a:pt x="416242" y="4483"/>
                  </a:lnTo>
                  <a:lnTo>
                    <a:pt x="404152" y="762"/>
                  </a:lnTo>
                  <a:lnTo>
                    <a:pt x="397865" y="0"/>
                  </a:lnTo>
                  <a:lnTo>
                    <a:pt x="383857" y="0"/>
                  </a:lnTo>
                  <a:lnTo>
                    <a:pt x="350520" y="26962"/>
                  </a:lnTo>
                  <a:lnTo>
                    <a:pt x="349669" y="30962"/>
                  </a:lnTo>
                  <a:lnTo>
                    <a:pt x="349669" y="42583"/>
                  </a:lnTo>
                  <a:lnTo>
                    <a:pt x="351282" y="48958"/>
                  </a:lnTo>
                  <a:lnTo>
                    <a:pt x="357289" y="58204"/>
                  </a:lnTo>
                  <a:lnTo>
                    <a:pt x="360997" y="62204"/>
                  </a:lnTo>
                  <a:lnTo>
                    <a:pt x="365480" y="64770"/>
                  </a:lnTo>
                  <a:lnTo>
                    <a:pt x="369951" y="67729"/>
                  </a:lnTo>
                  <a:lnTo>
                    <a:pt x="374713" y="69824"/>
                  </a:lnTo>
                  <a:lnTo>
                    <a:pt x="379958" y="71437"/>
                  </a:lnTo>
                  <a:lnTo>
                    <a:pt x="384911" y="72771"/>
                  </a:lnTo>
                  <a:lnTo>
                    <a:pt x="397865" y="77533"/>
                  </a:lnTo>
                  <a:lnTo>
                    <a:pt x="401294" y="79349"/>
                  </a:lnTo>
                  <a:lnTo>
                    <a:pt x="403860" y="81724"/>
                  </a:lnTo>
                  <a:lnTo>
                    <a:pt x="406527" y="83921"/>
                  </a:lnTo>
                  <a:lnTo>
                    <a:pt x="407860" y="86779"/>
                  </a:lnTo>
                  <a:lnTo>
                    <a:pt x="407860" y="93916"/>
                  </a:lnTo>
                  <a:lnTo>
                    <a:pt x="386245" y="110299"/>
                  </a:lnTo>
                  <a:lnTo>
                    <a:pt x="379196" y="109258"/>
                  </a:lnTo>
                  <a:lnTo>
                    <a:pt x="372618" y="106400"/>
                  </a:lnTo>
                  <a:lnTo>
                    <a:pt x="368338" y="104305"/>
                  </a:lnTo>
                  <a:lnTo>
                    <a:pt x="364998" y="101346"/>
                  </a:lnTo>
                  <a:lnTo>
                    <a:pt x="362331" y="97066"/>
                  </a:lnTo>
                  <a:lnTo>
                    <a:pt x="361289" y="95821"/>
                  </a:lnTo>
                  <a:lnTo>
                    <a:pt x="345757" y="109258"/>
                  </a:lnTo>
                  <a:lnTo>
                    <a:pt x="350710" y="116205"/>
                  </a:lnTo>
                  <a:lnTo>
                    <a:pt x="356235" y="120396"/>
                  </a:lnTo>
                  <a:lnTo>
                    <a:pt x="363385" y="123355"/>
                  </a:lnTo>
                  <a:lnTo>
                    <a:pt x="370243" y="125920"/>
                  </a:lnTo>
                  <a:lnTo>
                    <a:pt x="377571" y="127254"/>
                  </a:lnTo>
                  <a:lnTo>
                    <a:pt x="391287" y="127254"/>
                  </a:lnTo>
                  <a:lnTo>
                    <a:pt x="396811" y="126492"/>
                  </a:lnTo>
                  <a:lnTo>
                    <a:pt x="407098" y="123063"/>
                  </a:lnTo>
                  <a:lnTo>
                    <a:pt x="411581" y="120688"/>
                  </a:lnTo>
                  <a:lnTo>
                    <a:pt x="415201" y="117259"/>
                  </a:lnTo>
                  <a:lnTo>
                    <a:pt x="419201" y="114020"/>
                  </a:lnTo>
                  <a:lnTo>
                    <a:pt x="422059" y="110109"/>
                  </a:lnTo>
                  <a:lnTo>
                    <a:pt x="426821" y="100584"/>
                  </a:lnTo>
                  <a:lnTo>
                    <a:pt x="427863" y="94970"/>
                  </a:lnTo>
                  <a:lnTo>
                    <a:pt x="427863" y="81724"/>
                  </a:lnTo>
                  <a:close/>
                </a:path>
              </a:pathLst>
            </a:custGeom>
            <a:solidFill>
              <a:srgbClr val="115D69"/>
            </a:solidFill>
          </p:spPr>
          <p:txBody>
            <a:bodyPr wrap="square" lIns="0" tIns="0" rIns="0" bIns="0" rtlCol="0"/>
            <a:lstStyle/>
            <a:p>
              <a:endParaRPr/>
            </a:p>
          </p:txBody>
        </p:sp>
      </p:grpSp>
      <p:pic>
        <p:nvPicPr>
          <p:cNvPr id="5" name="object 5"/>
          <p:cNvPicPr/>
          <p:nvPr/>
        </p:nvPicPr>
        <p:blipFill>
          <a:blip r:embed="rId3" cstate="print"/>
          <a:stretch>
            <a:fillRect/>
          </a:stretch>
        </p:blipFill>
        <p:spPr>
          <a:xfrm>
            <a:off x="9154635" y="3854797"/>
            <a:ext cx="4662966" cy="3919172"/>
          </a:xfrm>
          <a:prstGeom prst="rect">
            <a:avLst/>
          </a:prstGeom>
        </p:spPr>
      </p:pic>
      <p:pic>
        <p:nvPicPr>
          <p:cNvPr id="6" name="object 6"/>
          <p:cNvPicPr/>
          <p:nvPr/>
        </p:nvPicPr>
        <p:blipFill>
          <a:blip r:embed="rId4" cstate="print"/>
          <a:stretch>
            <a:fillRect/>
          </a:stretch>
        </p:blipFill>
        <p:spPr>
          <a:xfrm>
            <a:off x="416621" y="1614671"/>
            <a:ext cx="3240854" cy="4842439"/>
          </a:xfrm>
          <a:prstGeom prst="rect">
            <a:avLst/>
          </a:prstGeom>
        </p:spPr>
      </p:pic>
      <p:pic>
        <p:nvPicPr>
          <p:cNvPr id="7" name="object 7"/>
          <p:cNvPicPr/>
          <p:nvPr/>
        </p:nvPicPr>
        <p:blipFill>
          <a:blip r:embed="rId5" cstate="print"/>
          <a:stretch>
            <a:fillRect/>
          </a:stretch>
        </p:blipFill>
        <p:spPr>
          <a:xfrm>
            <a:off x="8277999" y="4491243"/>
            <a:ext cx="768341" cy="435462"/>
          </a:xfrm>
          <a:prstGeom prst="rect">
            <a:avLst/>
          </a:prstGeom>
        </p:spPr>
      </p:pic>
      <p:pic>
        <p:nvPicPr>
          <p:cNvPr id="8" name="object 8"/>
          <p:cNvPicPr/>
          <p:nvPr/>
        </p:nvPicPr>
        <p:blipFill>
          <a:blip r:embed="rId6" cstate="print"/>
          <a:stretch>
            <a:fillRect/>
          </a:stretch>
        </p:blipFill>
        <p:spPr>
          <a:xfrm>
            <a:off x="9289196" y="1330794"/>
            <a:ext cx="4189244" cy="1751471"/>
          </a:xfrm>
          <a:prstGeom prst="rect">
            <a:avLst/>
          </a:prstGeom>
        </p:spPr>
      </p:pic>
      <p:sp>
        <p:nvSpPr>
          <p:cNvPr id="9" name="object 9"/>
          <p:cNvSpPr/>
          <p:nvPr/>
        </p:nvSpPr>
        <p:spPr>
          <a:xfrm>
            <a:off x="9494367" y="4137428"/>
            <a:ext cx="4189768" cy="3339253"/>
          </a:xfrm>
          <a:custGeom>
            <a:avLst/>
            <a:gdLst/>
            <a:ahLst/>
            <a:cxnLst/>
            <a:rect l="l" t="t" r="r" b="b"/>
            <a:pathLst>
              <a:path w="3049904" h="2430779">
                <a:moveTo>
                  <a:pt x="0" y="0"/>
                </a:moveTo>
                <a:lnTo>
                  <a:pt x="3049524" y="0"/>
                </a:lnTo>
                <a:lnTo>
                  <a:pt x="3049524" y="2430780"/>
                </a:lnTo>
                <a:lnTo>
                  <a:pt x="0" y="2430780"/>
                </a:lnTo>
                <a:lnTo>
                  <a:pt x="0" y="0"/>
                </a:lnTo>
                <a:close/>
              </a:path>
            </a:pathLst>
          </a:custGeom>
          <a:ln w="10668">
            <a:solidFill>
              <a:srgbClr val="007E4B"/>
            </a:solidFill>
          </a:ln>
        </p:spPr>
        <p:txBody>
          <a:bodyPr wrap="square" lIns="0" tIns="0" rIns="0" bIns="0" rtlCol="0"/>
          <a:lstStyle/>
          <a:p>
            <a:endParaRPr/>
          </a:p>
        </p:txBody>
      </p:sp>
      <p:sp>
        <p:nvSpPr>
          <p:cNvPr id="10" name="object 10"/>
          <p:cNvSpPr txBox="1"/>
          <p:nvPr/>
        </p:nvSpPr>
        <p:spPr>
          <a:xfrm>
            <a:off x="9581593" y="4099071"/>
            <a:ext cx="1810071" cy="330342"/>
          </a:xfrm>
          <a:prstGeom prst="rect">
            <a:avLst/>
          </a:prstGeom>
        </p:spPr>
        <p:txBody>
          <a:bodyPr vert="horz" wrap="square" lIns="0" tIns="23553" rIns="0" bIns="0" rtlCol="0">
            <a:spAutoFit/>
          </a:bodyPr>
          <a:lstStyle/>
          <a:p>
            <a:pPr marL="17446">
              <a:spcBef>
                <a:spcPts val="185"/>
              </a:spcBef>
            </a:pPr>
            <a:r>
              <a:rPr sz="1992" b="1" dirty="0">
                <a:latin typeface="Calibri"/>
                <a:cs typeface="Calibri"/>
              </a:rPr>
              <a:t>Other</a:t>
            </a:r>
            <a:r>
              <a:rPr sz="1992" b="1" spc="82" dirty="0">
                <a:latin typeface="Calibri"/>
                <a:cs typeface="Calibri"/>
              </a:rPr>
              <a:t> </a:t>
            </a:r>
            <a:r>
              <a:rPr sz="1992" b="1" dirty="0">
                <a:latin typeface="Calibri"/>
                <a:cs typeface="Calibri"/>
              </a:rPr>
              <a:t>activities</a:t>
            </a:r>
            <a:r>
              <a:rPr sz="1992" b="1" spc="76" dirty="0">
                <a:latin typeface="Calibri"/>
                <a:cs typeface="Calibri"/>
              </a:rPr>
              <a:t> </a:t>
            </a:r>
            <a:r>
              <a:rPr sz="1992" b="1" spc="-69" dirty="0">
                <a:latin typeface="Calibri"/>
                <a:cs typeface="Calibri"/>
              </a:rPr>
              <a:t>:</a:t>
            </a:r>
            <a:endParaRPr sz="1992">
              <a:latin typeface="Calibri"/>
              <a:cs typeface="Calibri"/>
            </a:endParaRPr>
          </a:p>
        </p:txBody>
      </p:sp>
      <p:sp>
        <p:nvSpPr>
          <p:cNvPr id="11" name="object 11"/>
          <p:cNvSpPr txBox="1"/>
          <p:nvPr/>
        </p:nvSpPr>
        <p:spPr>
          <a:xfrm>
            <a:off x="9581593" y="4492659"/>
            <a:ext cx="3728309" cy="2386382"/>
          </a:xfrm>
          <a:prstGeom prst="rect">
            <a:avLst/>
          </a:prstGeom>
        </p:spPr>
        <p:txBody>
          <a:bodyPr vert="horz" wrap="square" lIns="0" tIns="78509" rIns="0" bIns="0" rtlCol="0">
            <a:spAutoFit/>
          </a:bodyPr>
          <a:lstStyle/>
          <a:p>
            <a:pPr marL="276519" marR="44486" indent="-259945">
              <a:lnSpc>
                <a:spcPct val="81900"/>
              </a:lnSpc>
              <a:spcBef>
                <a:spcPts val="618"/>
              </a:spcBef>
              <a:buFont typeface="Arial"/>
              <a:buChar char="•"/>
              <a:tabLst>
                <a:tab pos="277391" algn="l"/>
              </a:tabLst>
            </a:pPr>
            <a:r>
              <a:rPr sz="1992" dirty="0">
                <a:latin typeface="Calibri"/>
                <a:cs typeface="Calibri"/>
              </a:rPr>
              <a:t>A</a:t>
            </a:r>
            <a:r>
              <a:rPr sz="1992" spc="55" dirty="0">
                <a:latin typeface="Calibri"/>
                <a:cs typeface="Calibri"/>
              </a:rPr>
              <a:t> </a:t>
            </a:r>
            <a:r>
              <a:rPr sz="1992" dirty="0">
                <a:latin typeface="Calibri"/>
                <a:cs typeface="Calibri"/>
              </a:rPr>
              <a:t>manual</a:t>
            </a:r>
            <a:r>
              <a:rPr sz="1992" spc="62" dirty="0">
                <a:latin typeface="Calibri"/>
                <a:cs typeface="Calibri"/>
              </a:rPr>
              <a:t> </a:t>
            </a:r>
            <a:r>
              <a:rPr sz="1992" dirty="0">
                <a:latin typeface="Calibri"/>
                <a:cs typeface="Calibri"/>
              </a:rPr>
              <a:t>and</a:t>
            </a:r>
            <a:r>
              <a:rPr sz="1992" spc="89" dirty="0">
                <a:latin typeface="Calibri"/>
                <a:cs typeface="Calibri"/>
              </a:rPr>
              <a:t> </a:t>
            </a:r>
            <a:r>
              <a:rPr sz="1992" dirty="0">
                <a:latin typeface="Calibri"/>
                <a:cs typeface="Calibri"/>
              </a:rPr>
              <a:t>toolkit</a:t>
            </a:r>
            <a:r>
              <a:rPr sz="1992" spc="69" dirty="0">
                <a:latin typeface="Calibri"/>
                <a:cs typeface="Calibri"/>
              </a:rPr>
              <a:t> </a:t>
            </a:r>
            <a:r>
              <a:rPr sz="1992" dirty="0">
                <a:latin typeface="Calibri"/>
                <a:cs typeface="Calibri"/>
              </a:rPr>
              <a:t>on</a:t>
            </a:r>
            <a:r>
              <a:rPr sz="1992" spc="69" dirty="0">
                <a:latin typeface="Calibri"/>
                <a:cs typeface="Calibri"/>
              </a:rPr>
              <a:t> </a:t>
            </a:r>
            <a:r>
              <a:rPr sz="1992" spc="-27" dirty="0">
                <a:latin typeface="Calibri"/>
                <a:cs typeface="Calibri"/>
              </a:rPr>
              <a:t>data </a:t>
            </a:r>
            <a:r>
              <a:rPr sz="1992" dirty="0">
                <a:latin typeface="Calibri"/>
                <a:cs typeface="Calibri"/>
              </a:rPr>
              <a:t>Hackathons</a:t>
            </a:r>
            <a:r>
              <a:rPr sz="1992" spc="96" dirty="0">
                <a:latin typeface="Calibri"/>
                <a:cs typeface="Calibri"/>
              </a:rPr>
              <a:t> </a:t>
            </a:r>
            <a:r>
              <a:rPr sz="1992" dirty="0">
                <a:latin typeface="Calibri"/>
                <a:cs typeface="Calibri"/>
              </a:rPr>
              <a:t>and</a:t>
            </a:r>
            <a:r>
              <a:rPr sz="1992" spc="89" dirty="0">
                <a:latin typeface="Calibri"/>
                <a:cs typeface="Calibri"/>
              </a:rPr>
              <a:t> </a:t>
            </a:r>
            <a:r>
              <a:rPr sz="1992" spc="-14" dirty="0">
                <a:latin typeface="Calibri"/>
                <a:cs typeface="Calibri"/>
              </a:rPr>
              <a:t>Innovation </a:t>
            </a:r>
            <a:r>
              <a:rPr sz="1992" dirty="0">
                <a:latin typeface="Calibri"/>
                <a:cs typeface="Calibri"/>
              </a:rPr>
              <a:t>Challenges</a:t>
            </a:r>
            <a:r>
              <a:rPr sz="1992" spc="76" dirty="0">
                <a:latin typeface="Calibri"/>
                <a:cs typeface="Calibri"/>
              </a:rPr>
              <a:t> </a:t>
            </a:r>
            <a:r>
              <a:rPr sz="1992" dirty="0">
                <a:latin typeface="Calibri"/>
                <a:cs typeface="Calibri"/>
              </a:rPr>
              <a:t>and</a:t>
            </a:r>
            <a:r>
              <a:rPr sz="1992" spc="76" dirty="0">
                <a:latin typeface="Calibri"/>
                <a:cs typeface="Calibri"/>
              </a:rPr>
              <a:t> </a:t>
            </a:r>
            <a:r>
              <a:rPr sz="1992" dirty="0">
                <a:latin typeface="Calibri"/>
                <a:cs typeface="Calibri"/>
              </a:rPr>
              <a:t>organize</a:t>
            </a:r>
            <a:r>
              <a:rPr sz="1992" spc="82" dirty="0">
                <a:latin typeface="Calibri"/>
                <a:cs typeface="Calibri"/>
              </a:rPr>
              <a:t> </a:t>
            </a:r>
            <a:r>
              <a:rPr sz="1992" dirty="0">
                <a:latin typeface="Calibri"/>
                <a:cs typeface="Calibri"/>
              </a:rPr>
              <a:t>six</a:t>
            </a:r>
            <a:r>
              <a:rPr sz="1992" spc="27" dirty="0">
                <a:latin typeface="Calibri"/>
                <a:cs typeface="Calibri"/>
              </a:rPr>
              <a:t> </a:t>
            </a:r>
            <a:r>
              <a:rPr sz="1992" spc="-27" dirty="0">
                <a:latin typeface="Calibri"/>
                <a:cs typeface="Calibri"/>
              </a:rPr>
              <a:t>data </a:t>
            </a:r>
            <a:r>
              <a:rPr sz="1992" dirty="0">
                <a:latin typeface="Calibri"/>
                <a:cs typeface="Calibri"/>
              </a:rPr>
              <a:t>Hackathons</a:t>
            </a:r>
            <a:r>
              <a:rPr sz="1992" spc="96" dirty="0">
                <a:latin typeface="Calibri"/>
                <a:cs typeface="Calibri"/>
              </a:rPr>
              <a:t> </a:t>
            </a:r>
            <a:r>
              <a:rPr sz="1992" dirty="0">
                <a:latin typeface="Calibri"/>
                <a:cs typeface="Calibri"/>
              </a:rPr>
              <a:t>and</a:t>
            </a:r>
            <a:r>
              <a:rPr sz="1992" spc="89" dirty="0">
                <a:latin typeface="Calibri"/>
                <a:cs typeface="Calibri"/>
              </a:rPr>
              <a:t> </a:t>
            </a:r>
            <a:r>
              <a:rPr sz="1992" spc="-14" dirty="0">
                <a:latin typeface="Calibri"/>
                <a:cs typeface="Calibri"/>
              </a:rPr>
              <a:t>Innovation </a:t>
            </a:r>
            <a:r>
              <a:rPr sz="1992" dirty="0">
                <a:latin typeface="Calibri"/>
                <a:cs typeface="Calibri"/>
              </a:rPr>
              <a:t>Challenges</a:t>
            </a:r>
            <a:r>
              <a:rPr sz="1992" spc="89" dirty="0">
                <a:latin typeface="Calibri"/>
                <a:cs typeface="Calibri"/>
              </a:rPr>
              <a:t> </a:t>
            </a:r>
            <a:r>
              <a:rPr sz="1992" dirty="0">
                <a:latin typeface="Calibri"/>
                <a:cs typeface="Calibri"/>
              </a:rPr>
              <a:t>at</a:t>
            </a:r>
            <a:r>
              <a:rPr sz="1992" spc="89" dirty="0">
                <a:latin typeface="Calibri"/>
                <a:cs typeface="Calibri"/>
              </a:rPr>
              <a:t> </a:t>
            </a:r>
            <a:r>
              <a:rPr sz="1992" dirty="0">
                <a:latin typeface="Calibri"/>
                <a:cs typeface="Calibri"/>
              </a:rPr>
              <a:t>the</a:t>
            </a:r>
            <a:r>
              <a:rPr sz="1992" spc="76" dirty="0">
                <a:latin typeface="Calibri"/>
                <a:cs typeface="Calibri"/>
              </a:rPr>
              <a:t> </a:t>
            </a:r>
            <a:r>
              <a:rPr sz="1992" dirty="0">
                <a:latin typeface="Calibri"/>
                <a:cs typeface="Calibri"/>
              </a:rPr>
              <a:t>country</a:t>
            </a:r>
            <a:r>
              <a:rPr sz="1992" spc="48" dirty="0">
                <a:latin typeface="Calibri"/>
                <a:cs typeface="Calibri"/>
              </a:rPr>
              <a:t> </a:t>
            </a:r>
            <a:r>
              <a:rPr sz="1992" spc="-14" dirty="0">
                <a:latin typeface="Calibri"/>
                <a:cs typeface="Calibri"/>
              </a:rPr>
              <a:t>level;</a:t>
            </a:r>
            <a:endParaRPr sz="1992">
              <a:latin typeface="Calibri"/>
              <a:cs typeface="Calibri"/>
            </a:endParaRPr>
          </a:p>
          <a:p>
            <a:pPr marL="276519" marR="6978" indent="-259945">
              <a:lnSpc>
                <a:spcPts val="1964"/>
              </a:lnSpc>
              <a:spcBef>
                <a:spcPts val="1113"/>
              </a:spcBef>
              <a:buFont typeface="Arial"/>
              <a:buChar char="•"/>
              <a:tabLst>
                <a:tab pos="277391" algn="l"/>
              </a:tabLst>
            </a:pPr>
            <a:r>
              <a:rPr sz="1992" dirty="0">
                <a:latin typeface="Calibri"/>
                <a:cs typeface="Calibri"/>
              </a:rPr>
              <a:t>Customized</a:t>
            </a:r>
            <a:r>
              <a:rPr sz="1992" spc="48" dirty="0">
                <a:latin typeface="Calibri"/>
                <a:cs typeface="Calibri"/>
              </a:rPr>
              <a:t> </a:t>
            </a:r>
            <a:r>
              <a:rPr sz="1992" dirty="0">
                <a:latin typeface="Calibri"/>
                <a:cs typeface="Calibri"/>
              </a:rPr>
              <a:t>courses</a:t>
            </a:r>
            <a:r>
              <a:rPr sz="1992" spc="27" dirty="0">
                <a:latin typeface="Calibri"/>
                <a:cs typeface="Calibri"/>
              </a:rPr>
              <a:t> </a:t>
            </a:r>
            <a:r>
              <a:rPr sz="1992" dirty="0">
                <a:latin typeface="Calibri"/>
                <a:cs typeface="Calibri"/>
              </a:rPr>
              <a:t>for</a:t>
            </a:r>
            <a:r>
              <a:rPr sz="1992" spc="69" dirty="0">
                <a:latin typeface="Calibri"/>
                <a:cs typeface="Calibri"/>
              </a:rPr>
              <a:t> </a:t>
            </a:r>
            <a:r>
              <a:rPr sz="1992" dirty="0">
                <a:latin typeface="Calibri"/>
                <a:cs typeface="Calibri"/>
              </a:rPr>
              <a:t>clients</a:t>
            </a:r>
            <a:r>
              <a:rPr sz="1992" spc="76" dirty="0">
                <a:latin typeface="Calibri"/>
                <a:cs typeface="Calibri"/>
              </a:rPr>
              <a:t> </a:t>
            </a:r>
            <a:r>
              <a:rPr sz="1992" spc="-34" dirty="0">
                <a:latin typeface="Calibri"/>
                <a:cs typeface="Calibri"/>
              </a:rPr>
              <a:t>in </a:t>
            </a:r>
            <a:r>
              <a:rPr sz="1992" dirty="0">
                <a:latin typeface="Calibri"/>
                <a:cs typeface="Calibri"/>
              </a:rPr>
              <a:t>six</a:t>
            </a:r>
            <a:r>
              <a:rPr sz="1992" spc="21" dirty="0">
                <a:latin typeface="Calibri"/>
                <a:cs typeface="Calibri"/>
              </a:rPr>
              <a:t> </a:t>
            </a:r>
            <a:r>
              <a:rPr sz="1992" spc="-14" dirty="0">
                <a:latin typeface="Calibri"/>
                <a:cs typeface="Calibri"/>
              </a:rPr>
              <a:t>countries;</a:t>
            </a:r>
            <a:endParaRPr sz="1992">
              <a:latin typeface="Calibri"/>
              <a:cs typeface="Calibri"/>
            </a:endParaRPr>
          </a:p>
          <a:p>
            <a:pPr marL="276519" indent="-259945">
              <a:spcBef>
                <a:spcPts val="714"/>
              </a:spcBef>
              <a:buFont typeface="Arial"/>
              <a:buChar char="•"/>
              <a:tabLst>
                <a:tab pos="277391" algn="l"/>
              </a:tabLst>
            </a:pPr>
            <a:r>
              <a:rPr sz="1992" dirty="0">
                <a:latin typeface="Calibri"/>
                <a:cs typeface="Calibri"/>
              </a:rPr>
              <a:t>A</a:t>
            </a:r>
            <a:r>
              <a:rPr sz="1992" spc="48" dirty="0">
                <a:latin typeface="Calibri"/>
                <a:cs typeface="Calibri"/>
              </a:rPr>
              <a:t> </a:t>
            </a:r>
            <a:r>
              <a:rPr sz="1992" dirty="0">
                <a:latin typeface="Calibri"/>
                <a:cs typeface="Calibri"/>
              </a:rPr>
              <a:t>toolkit</a:t>
            </a:r>
            <a:r>
              <a:rPr sz="1992" spc="34" dirty="0">
                <a:latin typeface="Calibri"/>
                <a:cs typeface="Calibri"/>
              </a:rPr>
              <a:t> </a:t>
            </a:r>
            <a:r>
              <a:rPr sz="1992" dirty="0">
                <a:latin typeface="Calibri"/>
                <a:cs typeface="Calibri"/>
              </a:rPr>
              <a:t>for</a:t>
            </a:r>
            <a:r>
              <a:rPr sz="1992" spc="27" dirty="0">
                <a:latin typeface="Calibri"/>
                <a:cs typeface="Calibri"/>
              </a:rPr>
              <a:t> </a:t>
            </a:r>
            <a:r>
              <a:rPr sz="1992" dirty="0">
                <a:latin typeface="Calibri"/>
                <a:cs typeface="Calibri"/>
              </a:rPr>
              <a:t>practitioners</a:t>
            </a:r>
            <a:r>
              <a:rPr sz="1992" spc="62" dirty="0">
                <a:latin typeface="Calibri"/>
                <a:cs typeface="Calibri"/>
              </a:rPr>
              <a:t> </a:t>
            </a:r>
            <a:r>
              <a:rPr sz="1992" spc="-34" dirty="0">
                <a:latin typeface="Calibri"/>
                <a:cs typeface="Calibri"/>
              </a:rPr>
              <a:t>on</a:t>
            </a:r>
            <a:endParaRPr sz="1992">
              <a:latin typeface="Calibri"/>
              <a:cs typeface="Calibri"/>
            </a:endParaRPr>
          </a:p>
        </p:txBody>
      </p:sp>
      <p:sp>
        <p:nvSpPr>
          <p:cNvPr id="12" name="object 12"/>
          <p:cNvSpPr txBox="1"/>
          <p:nvPr/>
        </p:nvSpPr>
        <p:spPr>
          <a:xfrm>
            <a:off x="9841133" y="7017428"/>
            <a:ext cx="2083980" cy="330342"/>
          </a:xfrm>
          <a:prstGeom prst="rect">
            <a:avLst/>
          </a:prstGeom>
        </p:spPr>
        <p:txBody>
          <a:bodyPr vert="horz" wrap="square" lIns="0" tIns="23553" rIns="0" bIns="0" rtlCol="0">
            <a:spAutoFit/>
          </a:bodyPr>
          <a:lstStyle/>
          <a:p>
            <a:pPr marL="17446">
              <a:spcBef>
                <a:spcPts val="185"/>
              </a:spcBef>
            </a:pPr>
            <a:r>
              <a:rPr sz="1992" dirty="0">
                <a:latin typeface="Calibri"/>
                <a:cs typeface="Calibri"/>
              </a:rPr>
              <a:t>agriculture</a:t>
            </a:r>
            <a:r>
              <a:rPr sz="1992" spc="117" dirty="0">
                <a:latin typeface="Calibri"/>
                <a:cs typeface="Calibri"/>
              </a:rPr>
              <a:t> </a:t>
            </a:r>
            <a:r>
              <a:rPr sz="1992" spc="-14" dirty="0">
                <a:latin typeface="Calibri"/>
                <a:cs typeface="Calibri"/>
              </a:rPr>
              <a:t>projects</a:t>
            </a:r>
            <a:endParaRPr sz="1992">
              <a:latin typeface="Calibri"/>
              <a:cs typeface="Calibri"/>
            </a:endParaRPr>
          </a:p>
        </p:txBody>
      </p:sp>
      <p:sp>
        <p:nvSpPr>
          <p:cNvPr id="13" name="object 13"/>
          <p:cNvSpPr txBox="1"/>
          <p:nvPr/>
        </p:nvSpPr>
        <p:spPr>
          <a:xfrm>
            <a:off x="3905946" y="3950403"/>
            <a:ext cx="4768119" cy="260760"/>
          </a:xfrm>
          <a:prstGeom prst="rect">
            <a:avLst/>
          </a:prstGeom>
        </p:spPr>
        <p:txBody>
          <a:bodyPr vert="horz" wrap="square" lIns="0" tIns="17446" rIns="0" bIns="0" rtlCol="0">
            <a:spAutoFit/>
          </a:bodyPr>
          <a:lstStyle/>
          <a:p>
            <a:pPr marL="17446">
              <a:spcBef>
                <a:spcPts val="137"/>
              </a:spcBef>
            </a:pPr>
            <a:r>
              <a:rPr sz="1580" dirty="0">
                <a:solidFill>
                  <a:srgbClr val="0070BF"/>
                </a:solidFill>
                <a:latin typeface="Calibri"/>
                <a:cs typeface="Calibri"/>
              </a:rPr>
              <a:t>Delivered</a:t>
            </a:r>
            <a:r>
              <a:rPr sz="1580" spc="7" dirty="0">
                <a:solidFill>
                  <a:srgbClr val="0070BF"/>
                </a:solidFill>
                <a:latin typeface="Calibri"/>
                <a:cs typeface="Calibri"/>
              </a:rPr>
              <a:t> </a:t>
            </a:r>
            <a:r>
              <a:rPr sz="1580" dirty="0">
                <a:solidFill>
                  <a:srgbClr val="0070BF"/>
                </a:solidFill>
                <a:latin typeface="Calibri"/>
                <a:cs typeface="Calibri"/>
              </a:rPr>
              <a:t>57</a:t>
            </a:r>
            <a:r>
              <a:rPr sz="1580" spc="-62" dirty="0">
                <a:solidFill>
                  <a:srgbClr val="0070BF"/>
                </a:solidFill>
                <a:latin typeface="Calibri"/>
                <a:cs typeface="Calibri"/>
              </a:rPr>
              <a:t> </a:t>
            </a:r>
            <a:r>
              <a:rPr sz="1580" dirty="0">
                <a:solidFill>
                  <a:srgbClr val="0070BF"/>
                </a:solidFill>
                <a:latin typeface="Calibri"/>
                <a:cs typeface="Calibri"/>
              </a:rPr>
              <a:t>webinars</a:t>
            </a:r>
            <a:r>
              <a:rPr sz="1580" spc="-7" dirty="0">
                <a:solidFill>
                  <a:srgbClr val="0070BF"/>
                </a:solidFill>
                <a:latin typeface="Calibri"/>
                <a:cs typeface="Calibri"/>
              </a:rPr>
              <a:t> </a:t>
            </a:r>
            <a:r>
              <a:rPr sz="1580" dirty="0">
                <a:solidFill>
                  <a:srgbClr val="0070BF"/>
                </a:solidFill>
                <a:latin typeface="Calibri"/>
                <a:cs typeface="Calibri"/>
              </a:rPr>
              <a:t>during the</a:t>
            </a:r>
            <a:r>
              <a:rPr sz="1580" spc="-21" dirty="0">
                <a:solidFill>
                  <a:srgbClr val="0070BF"/>
                </a:solidFill>
                <a:latin typeface="Calibri"/>
                <a:cs typeface="Calibri"/>
              </a:rPr>
              <a:t> </a:t>
            </a:r>
            <a:r>
              <a:rPr sz="1580" dirty="0">
                <a:solidFill>
                  <a:srgbClr val="0070BF"/>
                </a:solidFill>
                <a:latin typeface="Calibri"/>
                <a:cs typeface="Calibri"/>
              </a:rPr>
              <a:t>pandemic</a:t>
            </a:r>
            <a:r>
              <a:rPr sz="1580" spc="7" dirty="0">
                <a:solidFill>
                  <a:srgbClr val="0070BF"/>
                </a:solidFill>
                <a:latin typeface="Calibri"/>
                <a:cs typeface="Calibri"/>
              </a:rPr>
              <a:t> </a:t>
            </a:r>
            <a:r>
              <a:rPr sz="1580" dirty="0">
                <a:solidFill>
                  <a:srgbClr val="0070BF"/>
                </a:solidFill>
                <a:latin typeface="Calibri"/>
                <a:cs typeface="Calibri"/>
              </a:rPr>
              <a:t>and</a:t>
            </a:r>
            <a:r>
              <a:rPr sz="1580" spc="-27" dirty="0">
                <a:solidFill>
                  <a:srgbClr val="0070BF"/>
                </a:solidFill>
                <a:latin typeface="Calibri"/>
                <a:cs typeface="Calibri"/>
              </a:rPr>
              <a:t> </a:t>
            </a:r>
            <a:r>
              <a:rPr sz="1580" dirty="0">
                <a:solidFill>
                  <a:srgbClr val="0070BF"/>
                </a:solidFill>
                <a:latin typeface="Calibri"/>
                <a:cs typeface="Calibri"/>
              </a:rPr>
              <a:t>created</a:t>
            </a:r>
            <a:r>
              <a:rPr sz="1580" spc="-27" dirty="0">
                <a:solidFill>
                  <a:srgbClr val="0070BF"/>
                </a:solidFill>
                <a:latin typeface="Calibri"/>
                <a:cs typeface="Calibri"/>
              </a:rPr>
              <a:t> </a:t>
            </a:r>
            <a:r>
              <a:rPr sz="1580" spc="-69" dirty="0">
                <a:solidFill>
                  <a:srgbClr val="0070BF"/>
                </a:solidFill>
                <a:latin typeface="Calibri"/>
                <a:cs typeface="Calibri"/>
              </a:rPr>
              <a:t>a</a:t>
            </a:r>
            <a:endParaRPr sz="1580">
              <a:latin typeface="Calibri"/>
              <a:cs typeface="Calibri"/>
            </a:endParaRPr>
          </a:p>
        </p:txBody>
      </p:sp>
      <p:sp>
        <p:nvSpPr>
          <p:cNvPr id="14" name="object 14"/>
          <p:cNvSpPr txBox="1"/>
          <p:nvPr/>
        </p:nvSpPr>
        <p:spPr>
          <a:xfrm>
            <a:off x="3905946" y="4193290"/>
            <a:ext cx="2545439" cy="260760"/>
          </a:xfrm>
          <a:prstGeom prst="rect">
            <a:avLst/>
          </a:prstGeom>
        </p:spPr>
        <p:txBody>
          <a:bodyPr vert="horz" wrap="square" lIns="0" tIns="17446" rIns="0" bIns="0" rtlCol="0">
            <a:spAutoFit/>
          </a:bodyPr>
          <a:lstStyle/>
          <a:p>
            <a:pPr marL="17446">
              <a:spcBef>
                <a:spcPts val="137"/>
              </a:spcBef>
            </a:pPr>
            <a:r>
              <a:rPr sz="1580" dirty="0">
                <a:solidFill>
                  <a:srgbClr val="0070BF"/>
                </a:solidFill>
                <a:latin typeface="Calibri"/>
                <a:cs typeface="Calibri"/>
              </a:rPr>
              <a:t>pool of</a:t>
            </a:r>
            <a:r>
              <a:rPr sz="1580" spc="-21" dirty="0">
                <a:solidFill>
                  <a:srgbClr val="0070BF"/>
                </a:solidFill>
                <a:latin typeface="Calibri"/>
                <a:cs typeface="Calibri"/>
              </a:rPr>
              <a:t> </a:t>
            </a:r>
            <a:r>
              <a:rPr sz="1580" dirty="0">
                <a:solidFill>
                  <a:srgbClr val="0070BF"/>
                </a:solidFill>
                <a:latin typeface="Calibri"/>
                <a:cs typeface="Calibri"/>
              </a:rPr>
              <a:t>5000</a:t>
            </a:r>
            <a:r>
              <a:rPr sz="1580" spc="-14" dirty="0">
                <a:solidFill>
                  <a:srgbClr val="0070BF"/>
                </a:solidFill>
                <a:latin typeface="Calibri"/>
                <a:cs typeface="Calibri"/>
              </a:rPr>
              <a:t> </a:t>
            </a:r>
            <a:r>
              <a:rPr sz="1580" dirty="0">
                <a:solidFill>
                  <a:srgbClr val="0070BF"/>
                </a:solidFill>
                <a:latin typeface="Calibri"/>
                <a:cs typeface="Calibri"/>
              </a:rPr>
              <a:t>+</a:t>
            </a:r>
            <a:r>
              <a:rPr sz="1580" spc="-7" dirty="0">
                <a:solidFill>
                  <a:srgbClr val="0070BF"/>
                </a:solidFill>
                <a:latin typeface="Calibri"/>
                <a:cs typeface="Calibri"/>
              </a:rPr>
              <a:t> </a:t>
            </a:r>
            <a:r>
              <a:rPr sz="1580" dirty="0">
                <a:solidFill>
                  <a:srgbClr val="0070BF"/>
                </a:solidFill>
                <a:latin typeface="Calibri"/>
                <a:cs typeface="Calibri"/>
              </a:rPr>
              <a:t>global</a:t>
            </a:r>
            <a:r>
              <a:rPr sz="1580" spc="34" dirty="0">
                <a:solidFill>
                  <a:srgbClr val="0070BF"/>
                </a:solidFill>
                <a:latin typeface="Calibri"/>
                <a:cs typeface="Calibri"/>
              </a:rPr>
              <a:t> </a:t>
            </a:r>
            <a:r>
              <a:rPr sz="1580" spc="-14" dirty="0">
                <a:solidFill>
                  <a:srgbClr val="0070BF"/>
                </a:solidFill>
                <a:latin typeface="Calibri"/>
                <a:cs typeface="Calibri"/>
              </a:rPr>
              <a:t>audience</a:t>
            </a:r>
            <a:endParaRPr sz="1580">
              <a:latin typeface="Calibri"/>
              <a:cs typeface="Calibri"/>
            </a:endParaRPr>
          </a:p>
        </p:txBody>
      </p:sp>
      <p:sp>
        <p:nvSpPr>
          <p:cNvPr id="15" name="object 15"/>
          <p:cNvSpPr txBox="1"/>
          <p:nvPr/>
        </p:nvSpPr>
        <p:spPr>
          <a:xfrm>
            <a:off x="9376354" y="3079458"/>
            <a:ext cx="4324979" cy="780758"/>
          </a:xfrm>
          <a:prstGeom prst="rect">
            <a:avLst/>
          </a:prstGeom>
        </p:spPr>
        <p:txBody>
          <a:bodyPr vert="horz" wrap="square" lIns="0" tIns="18319" rIns="0" bIns="0" rtlCol="0">
            <a:spAutoFit/>
          </a:bodyPr>
          <a:lstStyle/>
          <a:p>
            <a:pPr marL="17446" marR="6978">
              <a:lnSpc>
                <a:spcPct val="100699"/>
              </a:lnSpc>
              <a:spcBef>
                <a:spcPts val="144"/>
              </a:spcBef>
            </a:pPr>
            <a:r>
              <a:rPr sz="1236" dirty="0">
                <a:solidFill>
                  <a:srgbClr val="0070BF"/>
                </a:solidFill>
                <a:latin typeface="Calibri"/>
                <a:cs typeface="Calibri"/>
              </a:rPr>
              <a:t>A</a:t>
            </a:r>
            <a:r>
              <a:rPr sz="1236" spc="7" dirty="0">
                <a:solidFill>
                  <a:srgbClr val="0070BF"/>
                </a:solidFill>
                <a:latin typeface="Calibri"/>
                <a:cs typeface="Calibri"/>
              </a:rPr>
              <a:t> </a:t>
            </a:r>
            <a:r>
              <a:rPr sz="1236" dirty="0">
                <a:solidFill>
                  <a:srgbClr val="0070BF"/>
                </a:solidFill>
                <a:latin typeface="Calibri"/>
                <a:cs typeface="Calibri"/>
              </a:rPr>
              <a:t>One-</a:t>
            </a:r>
            <a:r>
              <a:rPr sz="1236" spc="-14" dirty="0">
                <a:solidFill>
                  <a:srgbClr val="0070BF"/>
                </a:solidFill>
                <a:latin typeface="Calibri"/>
                <a:cs typeface="Calibri"/>
              </a:rPr>
              <a:t>Stop-</a:t>
            </a:r>
            <a:r>
              <a:rPr sz="1236" dirty="0">
                <a:solidFill>
                  <a:srgbClr val="0070BF"/>
                </a:solidFill>
                <a:latin typeface="Calibri"/>
                <a:cs typeface="Calibri"/>
              </a:rPr>
              <a:t>Shop</a:t>
            </a:r>
            <a:r>
              <a:rPr sz="1236" spc="-41" dirty="0">
                <a:solidFill>
                  <a:srgbClr val="0070BF"/>
                </a:solidFill>
                <a:latin typeface="Calibri"/>
                <a:cs typeface="Calibri"/>
              </a:rPr>
              <a:t> </a:t>
            </a:r>
            <a:r>
              <a:rPr sz="1236" dirty="0">
                <a:solidFill>
                  <a:srgbClr val="0070BF"/>
                </a:solidFill>
                <a:latin typeface="Calibri"/>
                <a:cs typeface="Calibri"/>
              </a:rPr>
              <a:t>to</a:t>
            </a:r>
            <a:r>
              <a:rPr sz="1236" spc="7" dirty="0">
                <a:solidFill>
                  <a:srgbClr val="0070BF"/>
                </a:solidFill>
                <a:latin typeface="Calibri"/>
                <a:cs typeface="Calibri"/>
              </a:rPr>
              <a:t> </a:t>
            </a:r>
            <a:r>
              <a:rPr sz="1236" dirty="0">
                <a:solidFill>
                  <a:srgbClr val="0070BF"/>
                </a:solidFill>
                <a:latin typeface="Calibri"/>
                <a:cs typeface="Calibri"/>
              </a:rPr>
              <a:t>share</a:t>
            </a:r>
            <a:r>
              <a:rPr sz="1236" spc="-14" dirty="0">
                <a:solidFill>
                  <a:srgbClr val="0070BF"/>
                </a:solidFill>
                <a:latin typeface="Calibri"/>
                <a:cs typeface="Calibri"/>
              </a:rPr>
              <a:t> </a:t>
            </a:r>
            <a:r>
              <a:rPr sz="1236" dirty="0">
                <a:solidFill>
                  <a:srgbClr val="0070BF"/>
                </a:solidFill>
                <a:latin typeface="Calibri"/>
                <a:cs typeface="Calibri"/>
              </a:rPr>
              <a:t>knowledge,</a:t>
            </a:r>
            <a:r>
              <a:rPr sz="1236" spc="-21" dirty="0">
                <a:solidFill>
                  <a:srgbClr val="0070BF"/>
                </a:solidFill>
                <a:latin typeface="Calibri"/>
                <a:cs typeface="Calibri"/>
              </a:rPr>
              <a:t> </a:t>
            </a:r>
            <a:r>
              <a:rPr sz="1236" dirty="0">
                <a:solidFill>
                  <a:srgbClr val="0070BF"/>
                </a:solidFill>
                <a:latin typeface="Calibri"/>
                <a:cs typeface="Calibri"/>
              </a:rPr>
              <a:t>analytics,</a:t>
            </a:r>
            <a:r>
              <a:rPr sz="1236" spc="-7" dirty="0">
                <a:solidFill>
                  <a:srgbClr val="0070BF"/>
                </a:solidFill>
                <a:latin typeface="Calibri"/>
                <a:cs typeface="Calibri"/>
              </a:rPr>
              <a:t> </a:t>
            </a:r>
            <a:r>
              <a:rPr sz="1236" dirty="0">
                <a:solidFill>
                  <a:srgbClr val="0070BF"/>
                </a:solidFill>
                <a:latin typeface="Calibri"/>
                <a:cs typeface="Calibri"/>
              </a:rPr>
              <a:t>innovations,</a:t>
            </a:r>
            <a:r>
              <a:rPr sz="1236" spc="-14" dirty="0">
                <a:solidFill>
                  <a:srgbClr val="0070BF"/>
                </a:solidFill>
                <a:latin typeface="Calibri"/>
                <a:cs typeface="Calibri"/>
              </a:rPr>
              <a:t> tools,</a:t>
            </a:r>
            <a:r>
              <a:rPr sz="1236" dirty="0">
                <a:solidFill>
                  <a:srgbClr val="0070BF"/>
                </a:solidFill>
                <a:latin typeface="Calibri"/>
                <a:cs typeface="Calibri"/>
              </a:rPr>
              <a:t> and best</a:t>
            </a:r>
            <a:r>
              <a:rPr sz="1236" spc="-7" dirty="0">
                <a:solidFill>
                  <a:srgbClr val="0070BF"/>
                </a:solidFill>
                <a:latin typeface="Calibri"/>
                <a:cs typeface="Calibri"/>
              </a:rPr>
              <a:t> </a:t>
            </a:r>
            <a:r>
              <a:rPr sz="1236" dirty="0">
                <a:solidFill>
                  <a:srgbClr val="0070BF"/>
                </a:solidFill>
                <a:latin typeface="Calibri"/>
                <a:cs typeface="Calibri"/>
              </a:rPr>
              <a:t>practices</a:t>
            </a:r>
            <a:r>
              <a:rPr sz="1236" spc="-14" dirty="0">
                <a:solidFill>
                  <a:srgbClr val="0070BF"/>
                </a:solidFill>
                <a:latin typeface="Calibri"/>
                <a:cs typeface="Calibri"/>
              </a:rPr>
              <a:t> </a:t>
            </a:r>
            <a:r>
              <a:rPr sz="1236" dirty="0">
                <a:solidFill>
                  <a:srgbClr val="0070BF"/>
                </a:solidFill>
                <a:latin typeface="Calibri"/>
                <a:cs typeface="Calibri"/>
              </a:rPr>
              <a:t>among</a:t>
            </a:r>
            <a:r>
              <a:rPr sz="1236" spc="-14" dirty="0">
                <a:solidFill>
                  <a:srgbClr val="0070BF"/>
                </a:solidFill>
                <a:latin typeface="Calibri"/>
                <a:cs typeface="Calibri"/>
              </a:rPr>
              <a:t> </a:t>
            </a:r>
            <a:r>
              <a:rPr sz="1236" dirty="0">
                <a:solidFill>
                  <a:srgbClr val="0070BF"/>
                </a:solidFill>
                <a:latin typeface="Calibri"/>
                <a:cs typeface="Calibri"/>
              </a:rPr>
              <a:t>practitioners,</a:t>
            </a:r>
            <a:r>
              <a:rPr sz="1236" spc="-27" dirty="0">
                <a:solidFill>
                  <a:srgbClr val="0070BF"/>
                </a:solidFill>
                <a:latin typeface="Calibri"/>
                <a:cs typeface="Calibri"/>
              </a:rPr>
              <a:t> </a:t>
            </a:r>
            <a:r>
              <a:rPr sz="1236" dirty="0">
                <a:solidFill>
                  <a:srgbClr val="0070BF"/>
                </a:solidFill>
                <a:latin typeface="Calibri"/>
                <a:cs typeface="Calibri"/>
              </a:rPr>
              <a:t>policymakers,</a:t>
            </a:r>
            <a:r>
              <a:rPr sz="1236" spc="-21" dirty="0">
                <a:solidFill>
                  <a:srgbClr val="0070BF"/>
                </a:solidFill>
                <a:latin typeface="Calibri"/>
                <a:cs typeface="Calibri"/>
              </a:rPr>
              <a:t> </a:t>
            </a:r>
            <a:r>
              <a:rPr sz="1236" spc="-14" dirty="0">
                <a:solidFill>
                  <a:srgbClr val="0070BF"/>
                </a:solidFill>
                <a:latin typeface="Calibri"/>
                <a:cs typeface="Calibri"/>
              </a:rPr>
              <a:t>innovators,</a:t>
            </a:r>
            <a:r>
              <a:rPr sz="1236" dirty="0">
                <a:solidFill>
                  <a:srgbClr val="0070BF"/>
                </a:solidFill>
                <a:latin typeface="Calibri"/>
                <a:cs typeface="Calibri"/>
              </a:rPr>
              <a:t> researchers,</a:t>
            </a:r>
            <a:r>
              <a:rPr sz="1236" spc="-27" dirty="0">
                <a:solidFill>
                  <a:srgbClr val="0070BF"/>
                </a:solidFill>
                <a:latin typeface="Calibri"/>
                <a:cs typeface="Calibri"/>
              </a:rPr>
              <a:t> </a:t>
            </a:r>
            <a:r>
              <a:rPr sz="1236" dirty="0">
                <a:solidFill>
                  <a:srgbClr val="0070BF"/>
                </a:solidFill>
                <a:latin typeface="Calibri"/>
                <a:cs typeface="Calibri"/>
              </a:rPr>
              <a:t>and</a:t>
            </a:r>
            <a:r>
              <a:rPr sz="1236" spc="27" dirty="0">
                <a:solidFill>
                  <a:srgbClr val="0070BF"/>
                </a:solidFill>
                <a:latin typeface="Calibri"/>
                <a:cs typeface="Calibri"/>
              </a:rPr>
              <a:t> </a:t>
            </a:r>
            <a:r>
              <a:rPr sz="1236" dirty="0">
                <a:solidFill>
                  <a:srgbClr val="0070BF"/>
                </a:solidFill>
                <a:latin typeface="Calibri"/>
                <a:cs typeface="Calibri"/>
              </a:rPr>
              <a:t>experts</a:t>
            </a:r>
            <a:r>
              <a:rPr sz="1236" spc="-27" dirty="0">
                <a:solidFill>
                  <a:srgbClr val="0070BF"/>
                </a:solidFill>
                <a:latin typeface="Calibri"/>
                <a:cs typeface="Calibri"/>
              </a:rPr>
              <a:t> </a:t>
            </a:r>
            <a:r>
              <a:rPr sz="1236" dirty="0">
                <a:solidFill>
                  <a:srgbClr val="0070BF"/>
                </a:solidFill>
                <a:latin typeface="Calibri"/>
                <a:cs typeface="Calibri"/>
              </a:rPr>
              <a:t>in</a:t>
            </a:r>
            <a:r>
              <a:rPr sz="1236" spc="21" dirty="0">
                <a:solidFill>
                  <a:srgbClr val="0070BF"/>
                </a:solidFill>
                <a:latin typeface="Calibri"/>
                <a:cs typeface="Calibri"/>
              </a:rPr>
              <a:t> </a:t>
            </a:r>
            <a:r>
              <a:rPr sz="1236" dirty="0">
                <a:solidFill>
                  <a:srgbClr val="0070BF"/>
                </a:solidFill>
                <a:latin typeface="Calibri"/>
                <a:cs typeface="Calibri"/>
              </a:rPr>
              <a:t>the</a:t>
            </a:r>
            <a:r>
              <a:rPr sz="1236" spc="21" dirty="0">
                <a:solidFill>
                  <a:srgbClr val="0070BF"/>
                </a:solidFill>
                <a:latin typeface="Calibri"/>
                <a:cs typeface="Calibri"/>
              </a:rPr>
              <a:t> </a:t>
            </a:r>
            <a:r>
              <a:rPr sz="1236" dirty="0">
                <a:solidFill>
                  <a:srgbClr val="0070BF"/>
                </a:solidFill>
                <a:latin typeface="Calibri"/>
                <a:cs typeface="Calibri"/>
              </a:rPr>
              <a:t>area</a:t>
            </a:r>
            <a:r>
              <a:rPr sz="1236" spc="14" dirty="0">
                <a:solidFill>
                  <a:srgbClr val="0070BF"/>
                </a:solidFill>
                <a:latin typeface="Calibri"/>
                <a:cs typeface="Calibri"/>
              </a:rPr>
              <a:t> </a:t>
            </a:r>
            <a:r>
              <a:rPr sz="1236" dirty="0">
                <a:solidFill>
                  <a:srgbClr val="0070BF"/>
                </a:solidFill>
                <a:latin typeface="Calibri"/>
                <a:cs typeface="Calibri"/>
              </a:rPr>
              <a:t>of</a:t>
            </a:r>
            <a:r>
              <a:rPr sz="1236" spc="14" dirty="0">
                <a:solidFill>
                  <a:srgbClr val="0070BF"/>
                </a:solidFill>
                <a:latin typeface="Calibri"/>
                <a:cs typeface="Calibri"/>
              </a:rPr>
              <a:t> </a:t>
            </a:r>
            <a:r>
              <a:rPr sz="1236" spc="-14" dirty="0">
                <a:solidFill>
                  <a:srgbClr val="0070BF"/>
                </a:solidFill>
                <a:latin typeface="Calibri"/>
                <a:cs typeface="Calibri"/>
              </a:rPr>
              <a:t>Data-</a:t>
            </a:r>
            <a:r>
              <a:rPr sz="1236" dirty="0">
                <a:solidFill>
                  <a:srgbClr val="0070BF"/>
                </a:solidFill>
                <a:latin typeface="Calibri"/>
                <a:cs typeface="Calibri"/>
              </a:rPr>
              <a:t>driven</a:t>
            </a:r>
            <a:r>
              <a:rPr sz="1236" spc="7" dirty="0">
                <a:solidFill>
                  <a:srgbClr val="0070BF"/>
                </a:solidFill>
                <a:latin typeface="Calibri"/>
                <a:cs typeface="Calibri"/>
              </a:rPr>
              <a:t> </a:t>
            </a:r>
            <a:r>
              <a:rPr sz="1236" spc="-14" dirty="0">
                <a:solidFill>
                  <a:srgbClr val="0070BF"/>
                </a:solidFill>
                <a:latin typeface="Calibri"/>
                <a:cs typeface="Calibri"/>
              </a:rPr>
              <a:t>Digital</a:t>
            </a:r>
            <a:r>
              <a:rPr sz="1236" spc="687" dirty="0">
                <a:solidFill>
                  <a:srgbClr val="0070BF"/>
                </a:solidFill>
                <a:latin typeface="Calibri"/>
                <a:cs typeface="Calibri"/>
              </a:rPr>
              <a:t> </a:t>
            </a:r>
            <a:r>
              <a:rPr sz="1236" spc="-14" dirty="0">
                <a:solidFill>
                  <a:srgbClr val="0070BF"/>
                </a:solidFill>
                <a:latin typeface="Calibri"/>
                <a:cs typeface="Calibri"/>
              </a:rPr>
              <a:t>Agriculture.</a:t>
            </a:r>
            <a:endParaRPr sz="1236">
              <a:latin typeface="Calibri"/>
              <a:cs typeface="Calibri"/>
            </a:endParaRPr>
          </a:p>
        </p:txBody>
      </p:sp>
      <p:sp>
        <p:nvSpPr>
          <p:cNvPr id="16" name="object 16"/>
          <p:cNvSpPr txBox="1"/>
          <p:nvPr/>
        </p:nvSpPr>
        <p:spPr>
          <a:xfrm>
            <a:off x="633718" y="1159640"/>
            <a:ext cx="2916177" cy="330342"/>
          </a:xfrm>
          <a:prstGeom prst="rect">
            <a:avLst/>
          </a:prstGeom>
        </p:spPr>
        <p:txBody>
          <a:bodyPr vert="horz" wrap="square" lIns="0" tIns="23553" rIns="0" bIns="0" rtlCol="0">
            <a:spAutoFit/>
          </a:bodyPr>
          <a:lstStyle/>
          <a:p>
            <a:pPr marL="17446">
              <a:spcBef>
                <a:spcPts val="185"/>
              </a:spcBef>
            </a:pPr>
            <a:r>
              <a:rPr sz="1992" b="1" dirty="0">
                <a:solidFill>
                  <a:srgbClr val="0070BF"/>
                </a:solidFill>
                <a:latin typeface="Calibri"/>
                <a:cs typeface="Calibri"/>
              </a:rPr>
              <a:t>Digital</a:t>
            </a:r>
            <a:r>
              <a:rPr sz="1992" b="1" spc="103" dirty="0">
                <a:solidFill>
                  <a:srgbClr val="0070BF"/>
                </a:solidFill>
                <a:latin typeface="Calibri"/>
                <a:cs typeface="Calibri"/>
              </a:rPr>
              <a:t> </a:t>
            </a:r>
            <a:r>
              <a:rPr sz="1992" b="1" dirty="0">
                <a:solidFill>
                  <a:srgbClr val="0070BF"/>
                </a:solidFill>
                <a:latin typeface="Calibri"/>
                <a:cs typeface="Calibri"/>
              </a:rPr>
              <a:t>Agriculture</a:t>
            </a:r>
            <a:r>
              <a:rPr sz="1992" b="1" spc="82" dirty="0">
                <a:solidFill>
                  <a:srgbClr val="0070BF"/>
                </a:solidFill>
                <a:latin typeface="Calibri"/>
                <a:cs typeface="Calibri"/>
              </a:rPr>
              <a:t> </a:t>
            </a:r>
            <a:r>
              <a:rPr sz="1992" b="1" spc="-14" dirty="0">
                <a:solidFill>
                  <a:srgbClr val="0070BF"/>
                </a:solidFill>
                <a:latin typeface="Calibri"/>
                <a:cs typeface="Calibri"/>
              </a:rPr>
              <a:t>Flagship</a:t>
            </a:r>
            <a:endParaRPr sz="1992">
              <a:latin typeface="Calibri"/>
              <a:cs typeface="Calibri"/>
            </a:endParaRPr>
          </a:p>
        </p:txBody>
      </p:sp>
      <p:grpSp>
        <p:nvGrpSpPr>
          <p:cNvPr id="17" name="object 17"/>
          <p:cNvGrpSpPr/>
          <p:nvPr/>
        </p:nvGrpSpPr>
        <p:grpSpPr>
          <a:xfrm>
            <a:off x="3809260" y="1745520"/>
            <a:ext cx="4980966" cy="2192148"/>
            <a:chOff x="2772917" y="2327910"/>
            <a:chExt cx="3625850" cy="1595755"/>
          </a:xfrm>
        </p:grpSpPr>
        <p:pic>
          <p:nvPicPr>
            <p:cNvPr id="18" name="object 18"/>
            <p:cNvPicPr/>
            <p:nvPr/>
          </p:nvPicPr>
          <p:blipFill>
            <a:blip r:embed="rId7" cstate="print"/>
            <a:stretch>
              <a:fillRect/>
            </a:stretch>
          </p:blipFill>
          <p:spPr>
            <a:xfrm>
              <a:off x="2781300" y="2336292"/>
              <a:ext cx="3608832" cy="1580387"/>
            </a:xfrm>
            <a:prstGeom prst="rect">
              <a:avLst/>
            </a:prstGeom>
          </p:spPr>
        </p:pic>
        <p:sp>
          <p:nvSpPr>
            <p:cNvPr id="19" name="object 19"/>
            <p:cNvSpPr/>
            <p:nvPr/>
          </p:nvSpPr>
          <p:spPr>
            <a:xfrm>
              <a:off x="2776727" y="2331720"/>
              <a:ext cx="3618229" cy="1588135"/>
            </a:xfrm>
            <a:custGeom>
              <a:avLst/>
              <a:gdLst/>
              <a:ahLst/>
              <a:cxnLst/>
              <a:rect l="l" t="t" r="r" b="b"/>
              <a:pathLst>
                <a:path w="3618229" h="1588135">
                  <a:moveTo>
                    <a:pt x="0" y="0"/>
                  </a:moveTo>
                  <a:lnTo>
                    <a:pt x="3617975" y="0"/>
                  </a:lnTo>
                  <a:lnTo>
                    <a:pt x="3617975" y="1588007"/>
                  </a:lnTo>
                  <a:lnTo>
                    <a:pt x="0" y="1588007"/>
                  </a:lnTo>
                  <a:lnTo>
                    <a:pt x="0" y="0"/>
                  </a:lnTo>
                  <a:close/>
                </a:path>
              </a:pathLst>
            </a:custGeom>
            <a:ln w="7620">
              <a:solidFill>
                <a:srgbClr val="000000"/>
              </a:solidFill>
            </a:ln>
          </p:spPr>
          <p:txBody>
            <a:bodyPr wrap="square" lIns="0" tIns="0" rIns="0" bIns="0" rtlCol="0"/>
            <a:lstStyle/>
            <a:p>
              <a:endParaRPr/>
            </a:p>
          </p:txBody>
        </p:sp>
      </p:grpSp>
      <p:sp>
        <p:nvSpPr>
          <p:cNvPr id="20" name="object 20"/>
          <p:cNvSpPr txBox="1">
            <a:spLocks noGrp="1"/>
          </p:cNvSpPr>
          <p:nvPr>
            <p:ph type="title"/>
          </p:nvPr>
        </p:nvSpPr>
        <p:spPr>
          <a:xfrm>
            <a:off x="225423" y="257251"/>
            <a:ext cx="5406658" cy="506545"/>
          </a:xfrm>
          <a:prstGeom prst="rect">
            <a:avLst/>
          </a:prstGeom>
        </p:spPr>
        <p:txBody>
          <a:bodyPr vert="horz" wrap="square" lIns="0" tIns="20062" rIns="0" bIns="0" rtlCol="0">
            <a:spAutoFit/>
          </a:bodyPr>
          <a:lstStyle/>
          <a:p>
            <a:pPr marL="17446">
              <a:spcBef>
                <a:spcPts val="157"/>
              </a:spcBef>
            </a:pPr>
            <a:r>
              <a:rPr sz="3160" dirty="0">
                <a:latin typeface="Calibri"/>
                <a:cs typeface="Calibri"/>
              </a:rPr>
              <a:t>Creating</a:t>
            </a:r>
            <a:r>
              <a:rPr sz="3160" spc="-55" dirty="0">
                <a:latin typeface="Calibri"/>
                <a:cs typeface="Calibri"/>
              </a:rPr>
              <a:t> </a:t>
            </a:r>
            <a:r>
              <a:rPr sz="3160" dirty="0">
                <a:latin typeface="Calibri"/>
                <a:cs typeface="Calibri"/>
              </a:rPr>
              <a:t>and</a:t>
            </a:r>
            <a:r>
              <a:rPr sz="3160" spc="-41" dirty="0">
                <a:latin typeface="Calibri"/>
                <a:cs typeface="Calibri"/>
              </a:rPr>
              <a:t> </a:t>
            </a:r>
            <a:r>
              <a:rPr sz="3160" dirty="0">
                <a:latin typeface="Calibri"/>
                <a:cs typeface="Calibri"/>
              </a:rPr>
              <a:t>sharing</a:t>
            </a:r>
            <a:r>
              <a:rPr sz="3160" spc="-62" dirty="0">
                <a:latin typeface="Calibri"/>
                <a:cs typeface="Calibri"/>
              </a:rPr>
              <a:t> </a:t>
            </a:r>
            <a:r>
              <a:rPr sz="3160" spc="-14" dirty="0">
                <a:latin typeface="Calibri"/>
                <a:cs typeface="Calibri"/>
              </a:rPr>
              <a:t>knowledge</a:t>
            </a:r>
            <a:endParaRPr sz="3160">
              <a:latin typeface="Calibri"/>
              <a:cs typeface="Calibri"/>
            </a:endParaRPr>
          </a:p>
        </p:txBody>
      </p:sp>
      <p:pic>
        <p:nvPicPr>
          <p:cNvPr id="21" name="object 21"/>
          <p:cNvPicPr/>
          <p:nvPr/>
        </p:nvPicPr>
        <p:blipFill>
          <a:blip r:embed="rId8" cstate="print"/>
          <a:stretch>
            <a:fillRect/>
          </a:stretch>
        </p:blipFill>
        <p:spPr>
          <a:xfrm>
            <a:off x="3751687" y="4558237"/>
            <a:ext cx="5648466" cy="2403424"/>
          </a:xfrm>
          <a:prstGeom prst="rect">
            <a:avLst/>
          </a:prstGeom>
        </p:spPr>
      </p:pic>
      <p:sp>
        <p:nvSpPr>
          <p:cNvPr id="22" name="object 22"/>
          <p:cNvSpPr txBox="1"/>
          <p:nvPr/>
        </p:nvSpPr>
        <p:spPr>
          <a:xfrm>
            <a:off x="9121566" y="6860375"/>
            <a:ext cx="4509039" cy="330342"/>
          </a:xfrm>
          <a:prstGeom prst="rect">
            <a:avLst/>
          </a:prstGeom>
        </p:spPr>
        <p:txBody>
          <a:bodyPr vert="horz" wrap="square" lIns="0" tIns="23553" rIns="0" bIns="0" rtlCol="0">
            <a:spAutoFit/>
          </a:bodyPr>
          <a:lstStyle/>
          <a:p>
            <a:pPr marL="52338">
              <a:spcBef>
                <a:spcPts val="185"/>
              </a:spcBef>
            </a:pPr>
            <a:r>
              <a:rPr sz="1374" spc="-27" dirty="0">
                <a:solidFill>
                  <a:srgbClr val="FFFFFF"/>
                </a:solidFill>
                <a:latin typeface="Calibri"/>
                <a:cs typeface="Calibri"/>
              </a:rPr>
              <a:t>ms-</a:t>
            </a:r>
            <a:r>
              <a:rPr sz="1374" spc="-110" dirty="0">
                <a:solidFill>
                  <a:srgbClr val="FFFFFF"/>
                </a:solidFill>
                <a:latin typeface="Calibri"/>
                <a:cs typeface="Calibri"/>
              </a:rPr>
              <a:t>throug</a:t>
            </a:r>
            <a:r>
              <a:rPr sz="2988" spc="-165" baseline="19157" dirty="0">
                <a:latin typeface="Calibri"/>
                <a:cs typeface="Calibri"/>
              </a:rPr>
              <a:t>in</a:t>
            </a:r>
            <a:r>
              <a:rPr sz="1374" spc="-110" dirty="0">
                <a:solidFill>
                  <a:srgbClr val="FFFFFF"/>
                </a:solidFill>
                <a:latin typeface="Calibri"/>
                <a:cs typeface="Calibri"/>
              </a:rPr>
              <a:t>-</a:t>
            </a:r>
            <a:r>
              <a:rPr sz="1374" spc="-673" dirty="0">
                <a:solidFill>
                  <a:srgbClr val="FFFFFF"/>
                </a:solidFill>
                <a:latin typeface="Calibri"/>
                <a:cs typeface="Calibri"/>
              </a:rPr>
              <a:t>d</a:t>
            </a:r>
            <a:r>
              <a:rPr sz="2988" spc="-71" baseline="19157" dirty="0">
                <a:latin typeface="Calibri"/>
                <a:cs typeface="Calibri"/>
              </a:rPr>
              <a:t>t</a:t>
            </a:r>
            <a:r>
              <a:rPr sz="1374" spc="-646" dirty="0">
                <a:solidFill>
                  <a:srgbClr val="FFFFFF"/>
                </a:solidFill>
                <a:latin typeface="Calibri"/>
                <a:cs typeface="Calibri"/>
              </a:rPr>
              <a:t>a</a:t>
            </a:r>
            <a:r>
              <a:rPr sz="2988" spc="-607" baseline="19157" dirty="0">
                <a:latin typeface="Calibri"/>
                <a:cs typeface="Calibri"/>
              </a:rPr>
              <a:t>e</a:t>
            </a:r>
            <a:r>
              <a:rPr sz="1374" spc="-69" dirty="0">
                <a:solidFill>
                  <a:srgbClr val="FFFFFF"/>
                </a:solidFill>
                <a:latin typeface="Calibri"/>
                <a:cs typeface="Calibri"/>
              </a:rPr>
              <a:t>t</a:t>
            </a:r>
            <a:r>
              <a:rPr sz="2988" spc="-1411" baseline="19157" dirty="0">
                <a:latin typeface="Calibri"/>
                <a:cs typeface="Calibri"/>
              </a:rPr>
              <a:t>g</a:t>
            </a:r>
            <a:r>
              <a:rPr sz="1374" spc="-7" dirty="0">
                <a:solidFill>
                  <a:srgbClr val="FFFFFF"/>
                </a:solidFill>
                <a:latin typeface="Calibri"/>
                <a:cs typeface="Calibri"/>
              </a:rPr>
              <a:t>a</a:t>
            </a:r>
            <a:r>
              <a:rPr sz="1374" spc="-151" dirty="0">
                <a:solidFill>
                  <a:srgbClr val="FFFFFF"/>
                </a:solidFill>
                <a:latin typeface="Calibri"/>
                <a:cs typeface="Calibri"/>
              </a:rPr>
              <a:t>-</a:t>
            </a:r>
            <a:r>
              <a:rPr sz="2988" spc="-885" baseline="19157" dirty="0">
                <a:latin typeface="Calibri"/>
                <a:cs typeface="Calibri"/>
              </a:rPr>
              <a:t>r</a:t>
            </a:r>
            <a:r>
              <a:rPr sz="1374" spc="-206" dirty="0">
                <a:solidFill>
                  <a:srgbClr val="FFFFFF"/>
                </a:solidFill>
                <a:latin typeface="Calibri"/>
                <a:cs typeface="Calibri"/>
              </a:rPr>
              <a:t>d</a:t>
            </a:r>
            <a:r>
              <a:rPr sz="2988" spc="-1184" baseline="19157" dirty="0">
                <a:latin typeface="Calibri"/>
                <a:cs typeface="Calibri"/>
              </a:rPr>
              <a:t>a</a:t>
            </a:r>
            <a:r>
              <a:rPr sz="1374" spc="-27" dirty="0">
                <a:solidFill>
                  <a:srgbClr val="FFFFFF"/>
                </a:solidFill>
                <a:latin typeface="Calibri"/>
                <a:cs typeface="Calibri"/>
              </a:rPr>
              <a:t>r</a:t>
            </a:r>
            <a:r>
              <a:rPr sz="1374" spc="-21" dirty="0">
                <a:solidFill>
                  <a:srgbClr val="FFFFFF"/>
                </a:solidFill>
                <a:latin typeface="Calibri"/>
                <a:cs typeface="Calibri"/>
              </a:rPr>
              <a:t>i</a:t>
            </a:r>
            <a:r>
              <a:rPr sz="2988" spc="-1030" baseline="19157" dirty="0">
                <a:latin typeface="Calibri"/>
                <a:cs typeface="Calibri"/>
              </a:rPr>
              <a:t>t</a:t>
            </a:r>
            <a:r>
              <a:rPr sz="1374" spc="-48" dirty="0">
                <a:solidFill>
                  <a:srgbClr val="FFFFFF"/>
                </a:solidFill>
                <a:latin typeface="Calibri"/>
                <a:cs typeface="Calibri"/>
              </a:rPr>
              <a:t>v</a:t>
            </a:r>
            <a:r>
              <a:rPr sz="1374" spc="-591" dirty="0">
                <a:solidFill>
                  <a:srgbClr val="FFFFFF"/>
                </a:solidFill>
                <a:latin typeface="Calibri"/>
                <a:cs typeface="Calibri"/>
              </a:rPr>
              <a:t>e</a:t>
            </a:r>
            <a:r>
              <a:rPr sz="2988" spc="-10" baseline="19157" dirty="0">
                <a:latin typeface="Calibri"/>
                <a:cs typeface="Calibri"/>
              </a:rPr>
              <a:t>i</a:t>
            </a:r>
            <a:r>
              <a:rPr sz="2988" spc="-1442" baseline="19157" dirty="0">
                <a:latin typeface="Calibri"/>
                <a:cs typeface="Calibri"/>
              </a:rPr>
              <a:t>n</a:t>
            </a:r>
            <a:r>
              <a:rPr sz="1374" spc="-41" dirty="0">
                <a:solidFill>
                  <a:srgbClr val="FFFFFF"/>
                </a:solidFill>
                <a:latin typeface="Calibri"/>
                <a:cs typeface="Calibri"/>
              </a:rPr>
              <a:t>n</a:t>
            </a:r>
            <a:r>
              <a:rPr sz="1374" spc="-179" dirty="0">
                <a:solidFill>
                  <a:srgbClr val="FFFFFF"/>
                </a:solidFill>
                <a:latin typeface="Calibri"/>
                <a:cs typeface="Calibri"/>
              </a:rPr>
              <a:t>-</a:t>
            </a:r>
            <a:r>
              <a:rPr sz="2988" spc="-1184" baseline="19157" dirty="0">
                <a:latin typeface="Calibri"/>
                <a:cs typeface="Calibri"/>
              </a:rPr>
              <a:t>g</a:t>
            </a:r>
            <a:r>
              <a:rPr sz="1374" spc="-7" dirty="0">
                <a:solidFill>
                  <a:srgbClr val="FFFFFF"/>
                </a:solidFill>
                <a:latin typeface="Calibri"/>
                <a:cs typeface="Calibri"/>
              </a:rPr>
              <a:t>d</a:t>
            </a:r>
            <a:r>
              <a:rPr sz="1374" spc="254" dirty="0">
                <a:solidFill>
                  <a:srgbClr val="FFFFFF"/>
                </a:solidFill>
                <a:latin typeface="Calibri"/>
                <a:cs typeface="Calibri"/>
              </a:rPr>
              <a:t> </a:t>
            </a:r>
            <a:r>
              <a:rPr sz="1374" spc="-412" dirty="0">
                <a:solidFill>
                  <a:srgbClr val="FFFFFF"/>
                </a:solidFill>
                <a:latin typeface="Calibri"/>
                <a:cs typeface="Calibri"/>
              </a:rPr>
              <a:t>g</a:t>
            </a:r>
            <a:r>
              <a:rPr sz="2988" spc="-1030" baseline="19157" dirty="0">
                <a:latin typeface="Calibri"/>
                <a:cs typeface="Calibri"/>
              </a:rPr>
              <a:t>d</a:t>
            </a:r>
            <a:r>
              <a:rPr sz="1374" spc="-7" dirty="0">
                <a:solidFill>
                  <a:srgbClr val="FFFFFF"/>
                </a:solidFill>
                <a:latin typeface="Calibri"/>
                <a:cs typeface="Calibri"/>
              </a:rPr>
              <a:t>i</a:t>
            </a:r>
            <a:r>
              <a:rPr sz="1374" spc="-103" dirty="0">
                <a:solidFill>
                  <a:srgbClr val="FFFFFF"/>
                </a:solidFill>
                <a:latin typeface="Calibri"/>
                <a:cs typeface="Calibri"/>
              </a:rPr>
              <a:t>t</a:t>
            </a:r>
            <a:r>
              <a:rPr sz="2988" spc="-639" baseline="19157" dirty="0">
                <a:latin typeface="Calibri"/>
                <a:cs typeface="Calibri"/>
              </a:rPr>
              <a:t>i</a:t>
            </a:r>
            <a:r>
              <a:rPr sz="1374" spc="-275" dirty="0">
                <a:solidFill>
                  <a:srgbClr val="FFFFFF"/>
                </a:solidFill>
                <a:latin typeface="Calibri"/>
                <a:cs typeface="Calibri"/>
              </a:rPr>
              <a:t>a</a:t>
            </a:r>
            <a:r>
              <a:rPr sz="2988" spc="-1040" baseline="19157" dirty="0">
                <a:latin typeface="Calibri"/>
                <a:cs typeface="Calibri"/>
              </a:rPr>
              <a:t>g</a:t>
            </a:r>
            <a:r>
              <a:rPr sz="1374" spc="-7" dirty="0">
                <a:solidFill>
                  <a:srgbClr val="FFFFFF"/>
                </a:solidFill>
                <a:latin typeface="Calibri"/>
                <a:cs typeface="Calibri"/>
              </a:rPr>
              <a:t>l</a:t>
            </a:r>
            <a:r>
              <a:rPr sz="1374" spc="-62" dirty="0">
                <a:solidFill>
                  <a:srgbClr val="FFFFFF"/>
                </a:solidFill>
                <a:latin typeface="Calibri"/>
                <a:cs typeface="Calibri"/>
              </a:rPr>
              <a:t>-</a:t>
            </a:r>
            <a:r>
              <a:rPr sz="2988" spc="-659" baseline="19157" dirty="0">
                <a:latin typeface="Calibri"/>
                <a:cs typeface="Calibri"/>
              </a:rPr>
              <a:t>i</a:t>
            </a:r>
            <a:r>
              <a:rPr sz="1374" spc="-254" dirty="0">
                <a:solidFill>
                  <a:srgbClr val="FFFFFF"/>
                </a:solidFill>
                <a:latin typeface="Calibri"/>
                <a:cs typeface="Calibri"/>
              </a:rPr>
              <a:t>a</a:t>
            </a:r>
            <a:r>
              <a:rPr sz="2988" spc="-690" baseline="19157" dirty="0">
                <a:latin typeface="Calibri"/>
                <a:cs typeface="Calibri"/>
              </a:rPr>
              <a:t>t</a:t>
            </a:r>
            <a:r>
              <a:rPr sz="1374" spc="-213" dirty="0">
                <a:solidFill>
                  <a:srgbClr val="FFFFFF"/>
                </a:solidFill>
                <a:latin typeface="Calibri"/>
                <a:cs typeface="Calibri"/>
              </a:rPr>
              <a:t>g</a:t>
            </a:r>
            <a:r>
              <a:rPr sz="2988" spc="-1175" baseline="19157" dirty="0">
                <a:latin typeface="Calibri"/>
                <a:cs typeface="Calibri"/>
              </a:rPr>
              <a:t>a</a:t>
            </a:r>
            <a:r>
              <a:rPr sz="1374" spc="-41" dirty="0">
                <a:solidFill>
                  <a:srgbClr val="FFFFFF"/>
                </a:solidFill>
                <a:latin typeface="Calibri"/>
                <a:cs typeface="Calibri"/>
              </a:rPr>
              <a:t>r</a:t>
            </a:r>
            <a:r>
              <a:rPr sz="1374" spc="-21" dirty="0">
                <a:solidFill>
                  <a:srgbClr val="FFFFFF"/>
                </a:solidFill>
                <a:latin typeface="Calibri"/>
                <a:cs typeface="Calibri"/>
              </a:rPr>
              <a:t>i</a:t>
            </a:r>
            <a:r>
              <a:rPr sz="2988" spc="-710" baseline="19157" dirty="0">
                <a:latin typeface="Calibri"/>
                <a:cs typeface="Calibri"/>
              </a:rPr>
              <a:t>l</a:t>
            </a:r>
            <a:r>
              <a:rPr sz="1374" spc="-21" dirty="0">
                <a:solidFill>
                  <a:srgbClr val="FFFFFF"/>
                </a:solidFill>
                <a:latin typeface="Calibri"/>
                <a:cs typeface="Calibri"/>
              </a:rPr>
              <a:t>c</a:t>
            </a:r>
            <a:r>
              <a:rPr sz="1374" spc="-349" dirty="0">
                <a:solidFill>
                  <a:srgbClr val="FFFFFF"/>
                </a:solidFill>
                <a:latin typeface="Calibri"/>
                <a:cs typeface="Calibri"/>
              </a:rPr>
              <a:t>u</a:t>
            </a:r>
            <a:r>
              <a:rPr sz="2988" spc="-545" baseline="19157" dirty="0">
                <a:latin typeface="Calibri"/>
                <a:cs typeface="Calibri"/>
              </a:rPr>
              <a:t>t</a:t>
            </a:r>
            <a:r>
              <a:rPr sz="1374" spc="-7" dirty="0">
                <a:solidFill>
                  <a:srgbClr val="FFFFFF"/>
                </a:solidFill>
                <a:latin typeface="Calibri"/>
                <a:cs typeface="Calibri"/>
              </a:rPr>
              <a:t>l</a:t>
            </a:r>
            <a:r>
              <a:rPr sz="1374" spc="-440" dirty="0">
                <a:solidFill>
                  <a:srgbClr val="FFFFFF"/>
                </a:solidFill>
                <a:latin typeface="Calibri"/>
                <a:cs typeface="Calibri"/>
              </a:rPr>
              <a:t>t</a:t>
            </a:r>
            <a:r>
              <a:rPr sz="2988" spc="-885" baseline="19157" dirty="0">
                <a:latin typeface="Calibri"/>
                <a:cs typeface="Calibri"/>
              </a:rPr>
              <a:t>e</a:t>
            </a:r>
            <a:r>
              <a:rPr sz="1374" spc="-144" dirty="0">
                <a:solidFill>
                  <a:srgbClr val="FFFFFF"/>
                </a:solidFill>
                <a:latin typeface="Calibri"/>
                <a:cs typeface="Calibri"/>
              </a:rPr>
              <a:t>u</a:t>
            </a:r>
            <a:r>
              <a:rPr sz="2988" spc="-1113" baseline="19157" dirty="0">
                <a:latin typeface="Calibri"/>
                <a:cs typeface="Calibri"/>
              </a:rPr>
              <a:t>c</a:t>
            </a:r>
            <a:r>
              <a:rPr sz="1374" spc="-55" dirty="0">
                <a:solidFill>
                  <a:srgbClr val="FFFFFF"/>
                </a:solidFill>
                <a:latin typeface="Calibri"/>
                <a:cs typeface="Calibri"/>
              </a:rPr>
              <a:t>r</a:t>
            </a:r>
            <a:r>
              <a:rPr sz="1374" spc="-398" dirty="0">
                <a:solidFill>
                  <a:srgbClr val="FFFFFF"/>
                </a:solidFill>
                <a:latin typeface="Calibri"/>
                <a:cs typeface="Calibri"/>
              </a:rPr>
              <a:t>e</a:t>
            </a:r>
            <a:r>
              <a:rPr sz="2988" spc="-1040" baseline="19157" dirty="0">
                <a:latin typeface="Calibri"/>
                <a:cs typeface="Calibri"/>
              </a:rPr>
              <a:t>h</a:t>
            </a:r>
            <a:r>
              <a:rPr sz="1374" spc="-27" dirty="0">
                <a:solidFill>
                  <a:srgbClr val="FFFFFF"/>
                </a:solidFill>
                <a:latin typeface="Calibri"/>
                <a:cs typeface="Calibri"/>
              </a:rPr>
              <a:t>-</a:t>
            </a:r>
            <a:r>
              <a:rPr sz="1374" spc="-62" dirty="0">
                <a:solidFill>
                  <a:srgbClr val="FFFFFF"/>
                </a:solidFill>
                <a:latin typeface="Calibri"/>
                <a:cs typeface="Calibri"/>
              </a:rPr>
              <a:t>l</a:t>
            </a:r>
            <a:r>
              <a:rPr sz="2988" spc="-1534" baseline="19157" dirty="0">
                <a:latin typeface="Calibri"/>
                <a:cs typeface="Calibri"/>
              </a:rPr>
              <a:t>n</a:t>
            </a:r>
            <a:r>
              <a:rPr sz="1374" spc="-27" dirty="0">
                <a:solidFill>
                  <a:srgbClr val="FFFFFF"/>
                </a:solidFill>
                <a:latin typeface="Calibri"/>
                <a:cs typeface="Calibri"/>
              </a:rPr>
              <a:t>e</a:t>
            </a:r>
            <a:r>
              <a:rPr sz="1374" spc="-309" dirty="0">
                <a:solidFill>
                  <a:srgbClr val="FFFFFF"/>
                </a:solidFill>
                <a:latin typeface="Calibri"/>
                <a:cs typeface="Calibri"/>
              </a:rPr>
              <a:t>a</a:t>
            </a:r>
            <a:r>
              <a:rPr sz="2988" spc="-1175" baseline="19157" dirty="0">
                <a:latin typeface="Calibri"/>
                <a:cs typeface="Calibri"/>
              </a:rPr>
              <a:t>o</a:t>
            </a:r>
            <a:r>
              <a:rPr sz="1374" spc="-27" dirty="0">
                <a:solidFill>
                  <a:srgbClr val="FFFFFF"/>
                </a:solidFill>
                <a:latin typeface="Calibri"/>
                <a:cs typeface="Calibri"/>
              </a:rPr>
              <a:t>r</a:t>
            </a:r>
            <a:r>
              <a:rPr sz="1374" spc="-426" dirty="0">
                <a:solidFill>
                  <a:srgbClr val="FFFFFF"/>
                </a:solidFill>
                <a:latin typeface="Calibri"/>
                <a:cs typeface="Calibri"/>
              </a:rPr>
              <a:t>n</a:t>
            </a:r>
            <a:r>
              <a:rPr sz="2988" spc="-113" baseline="19157" dirty="0">
                <a:latin typeface="Calibri"/>
                <a:cs typeface="Calibri"/>
              </a:rPr>
              <a:t>l</a:t>
            </a:r>
            <a:r>
              <a:rPr sz="1374" spc="-268" dirty="0">
                <a:solidFill>
                  <a:srgbClr val="FFFFFF"/>
                </a:solidFill>
                <a:latin typeface="Calibri"/>
                <a:cs typeface="Calibri"/>
              </a:rPr>
              <a:t>i</a:t>
            </a:r>
            <a:r>
              <a:rPr sz="2988" spc="-1236" baseline="19157" dirty="0">
                <a:latin typeface="Calibri"/>
                <a:cs typeface="Calibri"/>
              </a:rPr>
              <a:t>o</a:t>
            </a:r>
            <a:r>
              <a:rPr sz="1374" spc="-27" dirty="0">
                <a:solidFill>
                  <a:srgbClr val="FFFFFF"/>
                </a:solidFill>
                <a:latin typeface="Calibri"/>
                <a:cs typeface="Calibri"/>
              </a:rPr>
              <a:t>n</a:t>
            </a:r>
            <a:r>
              <a:rPr sz="1374" spc="-556" dirty="0">
                <a:solidFill>
                  <a:srgbClr val="FFFFFF"/>
                </a:solidFill>
                <a:latin typeface="Calibri"/>
                <a:cs typeface="Calibri"/>
              </a:rPr>
              <a:t>g</a:t>
            </a:r>
            <a:r>
              <a:rPr sz="2988" spc="-659" baseline="19157" dirty="0">
                <a:latin typeface="Calibri"/>
                <a:cs typeface="Calibri"/>
              </a:rPr>
              <a:t>g</a:t>
            </a:r>
            <a:r>
              <a:rPr sz="1374" spc="-7" dirty="0">
                <a:solidFill>
                  <a:srgbClr val="FFFFFF"/>
                </a:solidFill>
                <a:latin typeface="Calibri"/>
                <a:cs typeface="Calibri"/>
              </a:rPr>
              <a:t>-</a:t>
            </a:r>
            <a:r>
              <a:rPr sz="1374" spc="-694" dirty="0">
                <a:solidFill>
                  <a:srgbClr val="FFFFFF"/>
                </a:solidFill>
                <a:latin typeface="Calibri"/>
                <a:cs typeface="Calibri"/>
              </a:rPr>
              <a:t>0</a:t>
            </a:r>
            <a:r>
              <a:rPr sz="2988" spc="10" baseline="19157" dirty="0">
                <a:latin typeface="Calibri"/>
                <a:cs typeface="Calibri"/>
              </a:rPr>
              <a:t>ies</a:t>
            </a:r>
            <a:r>
              <a:rPr sz="2988" spc="751" baseline="19157" dirty="0">
                <a:latin typeface="Calibri"/>
                <a:cs typeface="Calibri"/>
              </a:rPr>
              <a:t> </a:t>
            </a:r>
            <a:r>
              <a:rPr sz="2988" spc="-41" baseline="19157" dirty="0">
                <a:latin typeface="Calibri"/>
                <a:cs typeface="Calibri"/>
              </a:rPr>
              <a:t>into</a:t>
            </a:r>
            <a:endParaRPr sz="2988" baseline="19157">
              <a:latin typeface="Calibri"/>
              <a:cs typeface="Calibri"/>
            </a:endParaRPr>
          </a:p>
        </p:txBody>
      </p:sp>
      <p:sp>
        <p:nvSpPr>
          <p:cNvPr id="23" name="object 23"/>
          <p:cNvSpPr/>
          <p:nvPr/>
        </p:nvSpPr>
        <p:spPr>
          <a:xfrm>
            <a:off x="4633083" y="7156365"/>
            <a:ext cx="8261773" cy="10468"/>
          </a:xfrm>
          <a:custGeom>
            <a:avLst/>
            <a:gdLst/>
            <a:ahLst/>
            <a:cxnLst/>
            <a:rect l="l" t="t" r="r" b="b"/>
            <a:pathLst>
              <a:path w="6014084" h="7620">
                <a:moveTo>
                  <a:pt x="6013703" y="7620"/>
                </a:moveTo>
                <a:lnTo>
                  <a:pt x="0" y="7620"/>
                </a:lnTo>
                <a:lnTo>
                  <a:pt x="0" y="0"/>
                </a:lnTo>
                <a:lnTo>
                  <a:pt x="6013703" y="0"/>
                </a:lnTo>
                <a:lnTo>
                  <a:pt x="6013703" y="7620"/>
                </a:lnTo>
                <a:close/>
              </a:path>
            </a:pathLst>
          </a:custGeom>
          <a:solidFill>
            <a:srgbClr val="FFFFFF"/>
          </a:solid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1649" y="121951"/>
            <a:ext cx="13736474" cy="7652019"/>
            <a:chOff x="59435" y="1146048"/>
            <a:chExt cx="9999345" cy="5570220"/>
          </a:xfrm>
        </p:grpSpPr>
        <p:pic>
          <p:nvPicPr>
            <p:cNvPr id="3" name="object 3"/>
            <p:cNvPicPr/>
            <p:nvPr/>
          </p:nvPicPr>
          <p:blipFill>
            <a:blip r:embed="rId2" cstate="print"/>
            <a:stretch>
              <a:fillRect/>
            </a:stretch>
          </p:blipFill>
          <p:spPr>
            <a:xfrm>
              <a:off x="1055274" y="5971412"/>
              <a:ext cx="792860" cy="318135"/>
            </a:xfrm>
            <a:prstGeom prst="rect">
              <a:avLst/>
            </a:prstGeom>
          </p:spPr>
        </p:pic>
        <p:sp>
          <p:nvSpPr>
            <p:cNvPr id="4" name="object 4"/>
            <p:cNvSpPr/>
            <p:nvPr/>
          </p:nvSpPr>
          <p:spPr>
            <a:xfrm>
              <a:off x="1853933" y="6000559"/>
              <a:ext cx="427990" cy="127635"/>
            </a:xfrm>
            <a:custGeom>
              <a:avLst/>
              <a:gdLst/>
              <a:ahLst/>
              <a:cxnLst/>
              <a:rect l="l" t="t" r="r" b="b"/>
              <a:pathLst>
                <a:path w="427989" h="127635">
                  <a:moveTo>
                    <a:pt x="94678" y="3086"/>
                  </a:moveTo>
                  <a:lnTo>
                    <a:pt x="0" y="3086"/>
                  </a:lnTo>
                  <a:lnTo>
                    <a:pt x="0" y="20866"/>
                  </a:lnTo>
                  <a:lnTo>
                    <a:pt x="37909" y="20866"/>
                  </a:lnTo>
                  <a:lnTo>
                    <a:pt x="37909" y="125006"/>
                  </a:lnTo>
                  <a:lnTo>
                    <a:pt x="56769" y="125006"/>
                  </a:lnTo>
                  <a:lnTo>
                    <a:pt x="56769" y="20866"/>
                  </a:lnTo>
                  <a:lnTo>
                    <a:pt x="94678" y="20866"/>
                  </a:lnTo>
                  <a:lnTo>
                    <a:pt x="94678" y="3086"/>
                  </a:lnTo>
                  <a:close/>
                </a:path>
                <a:path w="427989" h="127635">
                  <a:moveTo>
                    <a:pt x="188887" y="105727"/>
                  </a:moveTo>
                  <a:lnTo>
                    <a:pt x="126022" y="105727"/>
                  </a:lnTo>
                  <a:lnTo>
                    <a:pt x="126022" y="71437"/>
                  </a:lnTo>
                  <a:lnTo>
                    <a:pt x="181838" y="71437"/>
                  </a:lnTo>
                  <a:lnTo>
                    <a:pt x="181838" y="53657"/>
                  </a:lnTo>
                  <a:lnTo>
                    <a:pt x="126022" y="53657"/>
                  </a:lnTo>
                  <a:lnTo>
                    <a:pt x="126022" y="20637"/>
                  </a:lnTo>
                  <a:lnTo>
                    <a:pt x="186029" y="20637"/>
                  </a:lnTo>
                  <a:lnTo>
                    <a:pt x="186029" y="2857"/>
                  </a:lnTo>
                  <a:lnTo>
                    <a:pt x="107061" y="2857"/>
                  </a:lnTo>
                  <a:lnTo>
                    <a:pt x="107061" y="20637"/>
                  </a:lnTo>
                  <a:lnTo>
                    <a:pt x="107061" y="53657"/>
                  </a:lnTo>
                  <a:lnTo>
                    <a:pt x="107061" y="71437"/>
                  </a:lnTo>
                  <a:lnTo>
                    <a:pt x="107061" y="105727"/>
                  </a:lnTo>
                  <a:lnTo>
                    <a:pt x="107061" y="124777"/>
                  </a:lnTo>
                  <a:lnTo>
                    <a:pt x="188887" y="124777"/>
                  </a:lnTo>
                  <a:lnTo>
                    <a:pt x="188887" y="105727"/>
                  </a:lnTo>
                  <a:close/>
                </a:path>
                <a:path w="427989" h="127635">
                  <a:moveTo>
                    <a:pt x="331571" y="2870"/>
                  </a:moveTo>
                  <a:lnTo>
                    <a:pt x="305181" y="2870"/>
                  </a:lnTo>
                  <a:lnTo>
                    <a:pt x="268897" y="90779"/>
                  </a:lnTo>
                  <a:lnTo>
                    <a:pt x="232029" y="2870"/>
                  </a:lnTo>
                  <a:lnTo>
                    <a:pt x="205740" y="2870"/>
                  </a:lnTo>
                  <a:lnTo>
                    <a:pt x="205740" y="124409"/>
                  </a:lnTo>
                  <a:lnTo>
                    <a:pt x="224701" y="124409"/>
                  </a:lnTo>
                  <a:lnTo>
                    <a:pt x="224701" y="32486"/>
                  </a:lnTo>
                  <a:lnTo>
                    <a:pt x="262318" y="124409"/>
                  </a:lnTo>
                  <a:lnTo>
                    <a:pt x="274993" y="124409"/>
                  </a:lnTo>
                  <a:lnTo>
                    <a:pt x="312610" y="32486"/>
                  </a:lnTo>
                  <a:lnTo>
                    <a:pt x="312610" y="124409"/>
                  </a:lnTo>
                  <a:lnTo>
                    <a:pt x="331571" y="124409"/>
                  </a:lnTo>
                  <a:lnTo>
                    <a:pt x="331571" y="2870"/>
                  </a:lnTo>
                  <a:close/>
                </a:path>
                <a:path w="427989" h="127635">
                  <a:moveTo>
                    <a:pt x="427863" y="81724"/>
                  </a:moveTo>
                  <a:lnTo>
                    <a:pt x="426250" y="75920"/>
                  </a:lnTo>
                  <a:lnTo>
                    <a:pt x="423100" y="71437"/>
                  </a:lnTo>
                  <a:lnTo>
                    <a:pt x="420243" y="67157"/>
                  </a:lnTo>
                  <a:lnTo>
                    <a:pt x="416534" y="63728"/>
                  </a:lnTo>
                  <a:lnTo>
                    <a:pt x="407581" y="58966"/>
                  </a:lnTo>
                  <a:lnTo>
                    <a:pt x="402818" y="56870"/>
                  </a:lnTo>
                  <a:lnTo>
                    <a:pt x="392620" y="54203"/>
                  </a:lnTo>
                  <a:lnTo>
                    <a:pt x="379666" y="49441"/>
                  </a:lnTo>
                  <a:lnTo>
                    <a:pt x="376237" y="47345"/>
                  </a:lnTo>
                  <a:lnTo>
                    <a:pt x="371005" y="42583"/>
                  </a:lnTo>
                  <a:lnTo>
                    <a:pt x="369671" y="39154"/>
                  </a:lnTo>
                  <a:lnTo>
                    <a:pt x="369671" y="32766"/>
                  </a:lnTo>
                  <a:lnTo>
                    <a:pt x="370243" y="31153"/>
                  </a:lnTo>
                  <a:lnTo>
                    <a:pt x="370713" y="29057"/>
                  </a:lnTo>
                  <a:lnTo>
                    <a:pt x="387096" y="18008"/>
                  </a:lnTo>
                  <a:lnTo>
                    <a:pt x="395478" y="18008"/>
                  </a:lnTo>
                  <a:lnTo>
                    <a:pt x="399389" y="18770"/>
                  </a:lnTo>
                  <a:lnTo>
                    <a:pt x="406247" y="22479"/>
                  </a:lnTo>
                  <a:lnTo>
                    <a:pt x="408914" y="24866"/>
                  </a:lnTo>
                  <a:lnTo>
                    <a:pt x="410718" y="27724"/>
                  </a:lnTo>
                  <a:lnTo>
                    <a:pt x="411772" y="29057"/>
                  </a:lnTo>
                  <a:lnTo>
                    <a:pt x="427291" y="15049"/>
                  </a:lnTo>
                  <a:lnTo>
                    <a:pt x="426250" y="14008"/>
                  </a:lnTo>
                  <a:lnTo>
                    <a:pt x="421767" y="8191"/>
                  </a:lnTo>
                  <a:lnTo>
                    <a:pt x="416242" y="4483"/>
                  </a:lnTo>
                  <a:lnTo>
                    <a:pt x="404152" y="762"/>
                  </a:lnTo>
                  <a:lnTo>
                    <a:pt x="397865" y="0"/>
                  </a:lnTo>
                  <a:lnTo>
                    <a:pt x="383857" y="0"/>
                  </a:lnTo>
                  <a:lnTo>
                    <a:pt x="350520" y="26962"/>
                  </a:lnTo>
                  <a:lnTo>
                    <a:pt x="349669" y="30962"/>
                  </a:lnTo>
                  <a:lnTo>
                    <a:pt x="349669" y="42583"/>
                  </a:lnTo>
                  <a:lnTo>
                    <a:pt x="351282" y="48958"/>
                  </a:lnTo>
                  <a:lnTo>
                    <a:pt x="357289" y="58204"/>
                  </a:lnTo>
                  <a:lnTo>
                    <a:pt x="360997" y="62204"/>
                  </a:lnTo>
                  <a:lnTo>
                    <a:pt x="365480" y="64770"/>
                  </a:lnTo>
                  <a:lnTo>
                    <a:pt x="369951" y="67729"/>
                  </a:lnTo>
                  <a:lnTo>
                    <a:pt x="374713" y="69824"/>
                  </a:lnTo>
                  <a:lnTo>
                    <a:pt x="379958" y="71437"/>
                  </a:lnTo>
                  <a:lnTo>
                    <a:pt x="384911" y="72771"/>
                  </a:lnTo>
                  <a:lnTo>
                    <a:pt x="397865" y="77533"/>
                  </a:lnTo>
                  <a:lnTo>
                    <a:pt x="401294" y="79349"/>
                  </a:lnTo>
                  <a:lnTo>
                    <a:pt x="403860" y="81724"/>
                  </a:lnTo>
                  <a:lnTo>
                    <a:pt x="406527" y="83921"/>
                  </a:lnTo>
                  <a:lnTo>
                    <a:pt x="407860" y="86779"/>
                  </a:lnTo>
                  <a:lnTo>
                    <a:pt x="407860" y="93916"/>
                  </a:lnTo>
                  <a:lnTo>
                    <a:pt x="386245" y="110299"/>
                  </a:lnTo>
                  <a:lnTo>
                    <a:pt x="379196" y="109258"/>
                  </a:lnTo>
                  <a:lnTo>
                    <a:pt x="372618" y="106400"/>
                  </a:lnTo>
                  <a:lnTo>
                    <a:pt x="368338" y="104305"/>
                  </a:lnTo>
                  <a:lnTo>
                    <a:pt x="364998" y="101346"/>
                  </a:lnTo>
                  <a:lnTo>
                    <a:pt x="362331" y="97066"/>
                  </a:lnTo>
                  <a:lnTo>
                    <a:pt x="361289" y="95821"/>
                  </a:lnTo>
                  <a:lnTo>
                    <a:pt x="345757" y="109258"/>
                  </a:lnTo>
                  <a:lnTo>
                    <a:pt x="350710" y="116205"/>
                  </a:lnTo>
                  <a:lnTo>
                    <a:pt x="356235" y="120396"/>
                  </a:lnTo>
                  <a:lnTo>
                    <a:pt x="363385" y="123355"/>
                  </a:lnTo>
                  <a:lnTo>
                    <a:pt x="370243" y="125920"/>
                  </a:lnTo>
                  <a:lnTo>
                    <a:pt x="377571" y="127254"/>
                  </a:lnTo>
                  <a:lnTo>
                    <a:pt x="391287" y="127254"/>
                  </a:lnTo>
                  <a:lnTo>
                    <a:pt x="396811" y="126492"/>
                  </a:lnTo>
                  <a:lnTo>
                    <a:pt x="407098" y="123063"/>
                  </a:lnTo>
                  <a:lnTo>
                    <a:pt x="411581" y="120688"/>
                  </a:lnTo>
                  <a:lnTo>
                    <a:pt x="415201" y="117259"/>
                  </a:lnTo>
                  <a:lnTo>
                    <a:pt x="419201" y="114020"/>
                  </a:lnTo>
                  <a:lnTo>
                    <a:pt x="422059" y="110109"/>
                  </a:lnTo>
                  <a:lnTo>
                    <a:pt x="426821" y="100584"/>
                  </a:lnTo>
                  <a:lnTo>
                    <a:pt x="427863" y="94970"/>
                  </a:lnTo>
                  <a:lnTo>
                    <a:pt x="427863" y="81724"/>
                  </a:lnTo>
                  <a:close/>
                </a:path>
              </a:pathLst>
            </a:custGeom>
            <a:solidFill>
              <a:srgbClr val="115D69"/>
            </a:solidFill>
          </p:spPr>
          <p:txBody>
            <a:bodyPr wrap="square" lIns="0" tIns="0" rIns="0" bIns="0" rtlCol="0"/>
            <a:lstStyle/>
            <a:p>
              <a:endParaRPr/>
            </a:p>
          </p:txBody>
        </p:sp>
        <p:pic>
          <p:nvPicPr>
            <p:cNvPr id="5" name="object 5"/>
            <p:cNvPicPr/>
            <p:nvPr/>
          </p:nvPicPr>
          <p:blipFill>
            <a:blip r:embed="rId3" cstate="print"/>
            <a:stretch>
              <a:fillRect/>
            </a:stretch>
          </p:blipFill>
          <p:spPr>
            <a:xfrm>
              <a:off x="59435" y="1146048"/>
              <a:ext cx="9998964" cy="5570219"/>
            </a:xfrm>
            <a:prstGeom prst="rect">
              <a:avLst/>
            </a:prstGeom>
          </p:spPr>
        </p:pic>
      </p:grpSp>
      <p:sp>
        <p:nvSpPr>
          <p:cNvPr id="6" name="object 6"/>
          <p:cNvSpPr txBox="1"/>
          <p:nvPr/>
        </p:nvSpPr>
        <p:spPr>
          <a:xfrm>
            <a:off x="7505468" y="4997889"/>
            <a:ext cx="3105471" cy="2135135"/>
          </a:xfrm>
          <a:prstGeom prst="rect">
            <a:avLst/>
          </a:prstGeom>
          <a:ln w="22859">
            <a:solidFill>
              <a:srgbClr val="005E38"/>
            </a:solidFill>
          </a:ln>
        </p:spPr>
        <p:txBody>
          <a:bodyPr vert="horz" wrap="square" lIns="0" tIns="69786" rIns="0" bIns="0" rtlCol="0">
            <a:spAutoFit/>
          </a:bodyPr>
          <a:lstStyle/>
          <a:p>
            <a:pPr marL="137823" marR="224181">
              <a:lnSpc>
                <a:spcPts val="1635"/>
              </a:lnSpc>
              <a:spcBef>
                <a:spcPts val="549"/>
              </a:spcBef>
            </a:pPr>
            <a:r>
              <a:rPr sz="1374" b="1" dirty="0">
                <a:solidFill>
                  <a:srgbClr val="003F26"/>
                </a:solidFill>
                <a:latin typeface="Arial"/>
                <a:cs typeface="Arial"/>
              </a:rPr>
              <a:t>~</a:t>
            </a:r>
            <a:r>
              <a:rPr sz="1374" b="1" spc="-55" dirty="0">
                <a:solidFill>
                  <a:srgbClr val="003F26"/>
                </a:solidFill>
                <a:latin typeface="Arial"/>
                <a:cs typeface="Arial"/>
              </a:rPr>
              <a:t> </a:t>
            </a:r>
            <a:r>
              <a:rPr sz="1374" b="1" dirty="0">
                <a:solidFill>
                  <a:srgbClr val="003F26"/>
                </a:solidFill>
                <a:latin typeface="Arial"/>
                <a:cs typeface="Arial"/>
              </a:rPr>
              <a:t>1.15</a:t>
            </a:r>
            <a:r>
              <a:rPr sz="1374" b="1" spc="-48" dirty="0">
                <a:solidFill>
                  <a:srgbClr val="003F26"/>
                </a:solidFill>
                <a:latin typeface="Arial"/>
                <a:cs typeface="Arial"/>
              </a:rPr>
              <a:t> </a:t>
            </a:r>
            <a:r>
              <a:rPr sz="1374" b="1" dirty="0">
                <a:solidFill>
                  <a:srgbClr val="003F26"/>
                </a:solidFill>
                <a:latin typeface="Arial"/>
                <a:cs typeface="Arial"/>
              </a:rPr>
              <a:t>Billion</a:t>
            </a:r>
            <a:r>
              <a:rPr sz="1374" b="1" spc="-34" dirty="0">
                <a:solidFill>
                  <a:srgbClr val="003F26"/>
                </a:solidFill>
                <a:latin typeface="Arial"/>
                <a:cs typeface="Arial"/>
              </a:rPr>
              <a:t> </a:t>
            </a:r>
            <a:r>
              <a:rPr sz="1374" b="1" dirty="0">
                <a:solidFill>
                  <a:srgbClr val="003F26"/>
                </a:solidFill>
                <a:latin typeface="Arial"/>
                <a:cs typeface="Arial"/>
              </a:rPr>
              <a:t>USD</a:t>
            </a:r>
            <a:r>
              <a:rPr sz="1374" b="1" spc="-48" dirty="0">
                <a:solidFill>
                  <a:srgbClr val="003F26"/>
                </a:solidFill>
                <a:latin typeface="Arial"/>
                <a:cs typeface="Arial"/>
              </a:rPr>
              <a:t> </a:t>
            </a:r>
            <a:r>
              <a:rPr sz="1374" b="1" spc="-14" dirty="0">
                <a:solidFill>
                  <a:srgbClr val="003F26"/>
                </a:solidFill>
                <a:latin typeface="Arial"/>
                <a:cs typeface="Arial"/>
              </a:rPr>
              <a:t>investments</a:t>
            </a:r>
            <a:r>
              <a:rPr sz="1374" b="1" spc="-82" dirty="0">
                <a:solidFill>
                  <a:srgbClr val="003F26"/>
                </a:solidFill>
                <a:latin typeface="Arial"/>
                <a:cs typeface="Arial"/>
              </a:rPr>
              <a:t> </a:t>
            </a:r>
            <a:r>
              <a:rPr sz="1374" b="1" spc="-34" dirty="0">
                <a:solidFill>
                  <a:srgbClr val="003F26"/>
                </a:solidFill>
                <a:latin typeface="Arial"/>
                <a:cs typeface="Arial"/>
              </a:rPr>
              <a:t>in </a:t>
            </a:r>
            <a:r>
              <a:rPr sz="1374" b="1" dirty="0">
                <a:solidFill>
                  <a:srgbClr val="003F26"/>
                </a:solidFill>
                <a:latin typeface="Arial"/>
                <a:cs typeface="Arial"/>
              </a:rPr>
              <a:t>Data</a:t>
            </a:r>
            <a:r>
              <a:rPr sz="1374" b="1" spc="-96" dirty="0">
                <a:solidFill>
                  <a:srgbClr val="003F26"/>
                </a:solidFill>
                <a:latin typeface="Arial"/>
                <a:cs typeface="Arial"/>
              </a:rPr>
              <a:t> </a:t>
            </a:r>
            <a:r>
              <a:rPr sz="1374" b="1" dirty="0">
                <a:solidFill>
                  <a:srgbClr val="003F26"/>
                </a:solidFill>
                <a:latin typeface="Arial"/>
                <a:cs typeface="Arial"/>
              </a:rPr>
              <a:t>and</a:t>
            </a:r>
            <a:r>
              <a:rPr sz="1374" b="1" spc="-62" dirty="0">
                <a:solidFill>
                  <a:srgbClr val="003F26"/>
                </a:solidFill>
                <a:latin typeface="Arial"/>
                <a:cs typeface="Arial"/>
              </a:rPr>
              <a:t> </a:t>
            </a:r>
            <a:r>
              <a:rPr sz="1374" b="1" dirty="0">
                <a:solidFill>
                  <a:srgbClr val="003F26"/>
                </a:solidFill>
                <a:latin typeface="Arial"/>
                <a:cs typeface="Arial"/>
              </a:rPr>
              <a:t>Digital</a:t>
            </a:r>
            <a:r>
              <a:rPr sz="1374" b="1" spc="-55" dirty="0">
                <a:solidFill>
                  <a:srgbClr val="003F26"/>
                </a:solidFill>
                <a:latin typeface="Arial"/>
                <a:cs typeface="Arial"/>
              </a:rPr>
              <a:t> </a:t>
            </a:r>
            <a:r>
              <a:rPr sz="1374" b="1" spc="-14" dirty="0">
                <a:solidFill>
                  <a:srgbClr val="003F26"/>
                </a:solidFill>
                <a:latin typeface="Arial"/>
                <a:cs typeface="Arial"/>
              </a:rPr>
              <a:t>Components related</a:t>
            </a:r>
            <a:r>
              <a:rPr sz="1374" b="1" spc="-27" dirty="0">
                <a:solidFill>
                  <a:srgbClr val="003F26"/>
                </a:solidFill>
                <a:latin typeface="Arial"/>
                <a:cs typeface="Arial"/>
              </a:rPr>
              <a:t> </a:t>
            </a:r>
            <a:r>
              <a:rPr sz="1374" b="1" dirty="0">
                <a:solidFill>
                  <a:srgbClr val="003F26"/>
                </a:solidFill>
                <a:latin typeface="Arial"/>
                <a:cs typeface="Arial"/>
              </a:rPr>
              <a:t>to</a:t>
            </a:r>
            <a:r>
              <a:rPr sz="1374" b="1" spc="-62" dirty="0">
                <a:solidFill>
                  <a:srgbClr val="003F26"/>
                </a:solidFill>
                <a:latin typeface="Arial"/>
                <a:cs typeface="Arial"/>
              </a:rPr>
              <a:t> </a:t>
            </a:r>
            <a:r>
              <a:rPr sz="1374" b="1" spc="-14" dirty="0">
                <a:solidFill>
                  <a:srgbClr val="003F26"/>
                </a:solidFill>
                <a:latin typeface="Arial"/>
                <a:cs typeface="Arial"/>
              </a:rPr>
              <a:t>Agriculture</a:t>
            </a:r>
            <a:endParaRPr sz="1374">
              <a:latin typeface="Arial"/>
              <a:cs typeface="Arial"/>
            </a:endParaRPr>
          </a:p>
          <a:p>
            <a:pPr marL="137823">
              <a:lnSpc>
                <a:spcPts val="1566"/>
              </a:lnSpc>
            </a:pPr>
            <a:r>
              <a:rPr sz="1374" b="1" dirty="0">
                <a:solidFill>
                  <a:srgbClr val="00E88C"/>
                </a:solidFill>
                <a:latin typeface="Arial"/>
                <a:cs typeface="Arial"/>
              </a:rPr>
              <a:t>Lending</a:t>
            </a:r>
            <a:r>
              <a:rPr sz="1374" b="1" spc="-96" dirty="0">
                <a:solidFill>
                  <a:srgbClr val="00E88C"/>
                </a:solidFill>
                <a:latin typeface="Arial"/>
                <a:cs typeface="Arial"/>
              </a:rPr>
              <a:t> </a:t>
            </a:r>
            <a:r>
              <a:rPr sz="1374" b="1" spc="-14" dirty="0">
                <a:solidFill>
                  <a:srgbClr val="00E88C"/>
                </a:solidFill>
                <a:latin typeface="Arial"/>
                <a:cs typeface="Arial"/>
              </a:rPr>
              <a:t>Instrument</a:t>
            </a:r>
            <a:endParaRPr sz="1374">
              <a:latin typeface="Arial"/>
              <a:cs typeface="Arial"/>
            </a:endParaRPr>
          </a:p>
          <a:p>
            <a:pPr marL="243372" indent="-106421">
              <a:lnSpc>
                <a:spcPts val="1635"/>
              </a:lnSpc>
              <a:buChar char="-"/>
              <a:tabLst>
                <a:tab pos="244244" algn="l"/>
              </a:tabLst>
            </a:pPr>
            <a:r>
              <a:rPr sz="1374" dirty="0">
                <a:solidFill>
                  <a:srgbClr val="003F26"/>
                </a:solidFill>
                <a:latin typeface="Arial"/>
                <a:cs typeface="Arial"/>
              </a:rPr>
              <a:t>3</a:t>
            </a:r>
            <a:r>
              <a:rPr sz="1374" spc="179" dirty="0">
                <a:solidFill>
                  <a:srgbClr val="003F26"/>
                </a:solidFill>
                <a:latin typeface="Arial"/>
                <a:cs typeface="Arial"/>
              </a:rPr>
              <a:t>  </a:t>
            </a:r>
            <a:r>
              <a:rPr sz="1374" spc="-14" dirty="0">
                <a:solidFill>
                  <a:srgbClr val="003F26"/>
                </a:solidFill>
                <a:latin typeface="Arial"/>
                <a:cs typeface="Arial"/>
              </a:rPr>
              <a:t>PforR</a:t>
            </a:r>
            <a:endParaRPr sz="1374">
              <a:latin typeface="Arial"/>
              <a:cs typeface="Arial"/>
            </a:endParaRPr>
          </a:p>
          <a:p>
            <a:pPr marL="243372" indent="-106421">
              <a:lnSpc>
                <a:spcPts val="1635"/>
              </a:lnSpc>
              <a:buChar char="-"/>
              <a:tabLst>
                <a:tab pos="244244" algn="l"/>
              </a:tabLst>
            </a:pPr>
            <a:r>
              <a:rPr sz="1374" dirty="0">
                <a:solidFill>
                  <a:srgbClr val="003F26"/>
                </a:solidFill>
                <a:latin typeface="Arial"/>
                <a:cs typeface="Arial"/>
              </a:rPr>
              <a:t>50</a:t>
            </a:r>
            <a:r>
              <a:rPr sz="1374" spc="-41" dirty="0">
                <a:solidFill>
                  <a:srgbClr val="003F26"/>
                </a:solidFill>
                <a:latin typeface="Arial"/>
                <a:cs typeface="Arial"/>
              </a:rPr>
              <a:t> </a:t>
            </a:r>
            <a:r>
              <a:rPr sz="1374" spc="-34" dirty="0">
                <a:solidFill>
                  <a:srgbClr val="003F26"/>
                </a:solidFill>
                <a:latin typeface="Arial"/>
                <a:cs typeface="Arial"/>
              </a:rPr>
              <a:t>IPF</a:t>
            </a:r>
            <a:endParaRPr sz="1374">
              <a:latin typeface="Arial"/>
              <a:cs typeface="Arial"/>
            </a:endParaRPr>
          </a:p>
          <a:p>
            <a:pPr algn="ctr">
              <a:lnSpc>
                <a:spcPts val="1635"/>
              </a:lnSpc>
            </a:pPr>
            <a:r>
              <a:rPr sz="1374" b="1" dirty="0">
                <a:solidFill>
                  <a:srgbClr val="00E88C"/>
                </a:solidFill>
                <a:latin typeface="Arial"/>
                <a:cs typeface="Arial"/>
              </a:rPr>
              <a:t>53</a:t>
            </a:r>
            <a:r>
              <a:rPr sz="1374" b="1" spc="-55" dirty="0">
                <a:solidFill>
                  <a:srgbClr val="00E88C"/>
                </a:solidFill>
                <a:latin typeface="Arial"/>
                <a:cs typeface="Arial"/>
              </a:rPr>
              <a:t> </a:t>
            </a:r>
            <a:r>
              <a:rPr sz="1374" b="1" spc="-14" dirty="0">
                <a:solidFill>
                  <a:srgbClr val="00E88C"/>
                </a:solidFill>
                <a:latin typeface="Arial"/>
                <a:cs typeface="Arial"/>
              </a:rPr>
              <a:t>projects</a:t>
            </a:r>
            <a:endParaRPr sz="1374">
              <a:latin typeface="Arial"/>
              <a:cs typeface="Arial"/>
            </a:endParaRPr>
          </a:p>
          <a:p>
            <a:pPr algn="ctr">
              <a:lnSpc>
                <a:spcPts val="1635"/>
              </a:lnSpc>
            </a:pPr>
            <a:r>
              <a:rPr sz="1374" b="1" dirty="0">
                <a:solidFill>
                  <a:srgbClr val="00E88C"/>
                </a:solidFill>
                <a:latin typeface="Arial"/>
                <a:cs typeface="Arial"/>
              </a:rPr>
              <a:t>36</a:t>
            </a:r>
            <a:r>
              <a:rPr sz="1374" b="1" spc="-55" dirty="0">
                <a:solidFill>
                  <a:srgbClr val="00E88C"/>
                </a:solidFill>
                <a:latin typeface="Arial"/>
                <a:cs typeface="Arial"/>
              </a:rPr>
              <a:t> </a:t>
            </a:r>
            <a:r>
              <a:rPr sz="1374" b="1" spc="-14" dirty="0">
                <a:solidFill>
                  <a:srgbClr val="00E88C"/>
                </a:solidFill>
                <a:latin typeface="Arial"/>
                <a:cs typeface="Arial"/>
              </a:rPr>
              <a:t>countries</a:t>
            </a:r>
            <a:endParaRPr sz="1374">
              <a:latin typeface="Arial"/>
              <a:cs typeface="Arial"/>
            </a:endParaRPr>
          </a:p>
          <a:p>
            <a:pPr marL="386429" marR="378578" algn="ctr">
              <a:lnSpc>
                <a:spcPts val="1635"/>
              </a:lnSpc>
              <a:spcBef>
                <a:spcPts val="62"/>
              </a:spcBef>
            </a:pPr>
            <a:r>
              <a:rPr sz="1374" b="1" spc="-14" dirty="0">
                <a:solidFill>
                  <a:srgbClr val="808080"/>
                </a:solidFill>
                <a:latin typeface="Arial"/>
                <a:cs typeface="Arial"/>
              </a:rPr>
              <a:t>Avg. </a:t>
            </a:r>
            <a:r>
              <a:rPr sz="1374" b="1" dirty="0">
                <a:solidFill>
                  <a:srgbClr val="808080"/>
                </a:solidFill>
                <a:latin typeface="Arial"/>
                <a:cs typeface="Arial"/>
              </a:rPr>
              <a:t>13%</a:t>
            </a:r>
            <a:r>
              <a:rPr sz="1374" b="1" spc="-69" dirty="0">
                <a:solidFill>
                  <a:srgbClr val="808080"/>
                </a:solidFill>
                <a:latin typeface="Arial"/>
                <a:cs typeface="Arial"/>
              </a:rPr>
              <a:t> </a:t>
            </a:r>
            <a:r>
              <a:rPr sz="1374" b="1" spc="-14" dirty="0">
                <a:solidFill>
                  <a:srgbClr val="808080"/>
                </a:solidFill>
                <a:latin typeface="Arial"/>
                <a:cs typeface="Arial"/>
              </a:rPr>
              <a:t>Investments</a:t>
            </a:r>
            <a:r>
              <a:rPr sz="1374" b="1" spc="-82" dirty="0">
                <a:solidFill>
                  <a:srgbClr val="808080"/>
                </a:solidFill>
                <a:latin typeface="Arial"/>
                <a:cs typeface="Arial"/>
              </a:rPr>
              <a:t> </a:t>
            </a:r>
            <a:r>
              <a:rPr sz="1374" b="1" dirty="0">
                <a:solidFill>
                  <a:srgbClr val="808080"/>
                </a:solidFill>
                <a:latin typeface="Arial"/>
                <a:cs typeface="Arial"/>
              </a:rPr>
              <a:t>in</a:t>
            </a:r>
            <a:r>
              <a:rPr sz="1374" b="1" spc="-21" dirty="0">
                <a:solidFill>
                  <a:srgbClr val="808080"/>
                </a:solidFill>
                <a:latin typeface="Arial"/>
                <a:cs typeface="Arial"/>
              </a:rPr>
              <a:t> </a:t>
            </a:r>
            <a:r>
              <a:rPr sz="1374" b="1" spc="-34" dirty="0">
                <a:solidFill>
                  <a:srgbClr val="808080"/>
                </a:solidFill>
                <a:latin typeface="Arial"/>
                <a:cs typeface="Arial"/>
              </a:rPr>
              <a:t>the </a:t>
            </a:r>
            <a:r>
              <a:rPr sz="1374" b="1" spc="-14" dirty="0">
                <a:solidFill>
                  <a:srgbClr val="808080"/>
                </a:solidFill>
                <a:latin typeface="Arial"/>
                <a:cs typeface="Arial"/>
              </a:rPr>
              <a:t>selected</a:t>
            </a:r>
            <a:r>
              <a:rPr sz="1374" b="1" spc="-48" dirty="0">
                <a:solidFill>
                  <a:srgbClr val="808080"/>
                </a:solidFill>
                <a:latin typeface="Arial"/>
                <a:cs typeface="Arial"/>
              </a:rPr>
              <a:t> </a:t>
            </a:r>
            <a:r>
              <a:rPr sz="1374" b="1" spc="-14" dirty="0">
                <a:solidFill>
                  <a:srgbClr val="808080"/>
                </a:solidFill>
                <a:latin typeface="Arial"/>
                <a:cs typeface="Arial"/>
              </a:rPr>
              <a:t>projects</a:t>
            </a:r>
            <a:endParaRPr sz="1374">
              <a:latin typeface="Arial"/>
              <a:cs typeface="Arial"/>
            </a:endParaRPr>
          </a:p>
        </p:txBody>
      </p:sp>
      <p:sp>
        <p:nvSpPr>
          <p:cNvPr id="7" name="object 7"/>
          <p:cNvSpPr txBox="1">
            <a:spLocks noGrp="1"/>
          </p:cNvSpPr>
          <p:nvPr>
            <p:ph type="title"/>
          </p:nvPr>
        </p:nvSpPr>
        <p:spPr>
          <a:xfrm>
            <a:off x="119694" y="-98565"/>
            <a:ext cx="17597668" cy="1129778"/>
          </a:xfrm>
          <a:prstGeom prst="rect">
            <a:avLst/>
          </a:prstGeom>
        </p:spPr>
        <p:txBody>
          <a:bodyPr vert="horz" wrap="square" lIns="0" tIns="564116" rIns="0" bIns="0" rtlCol="0">
            <a:spAutoFit/>
          </a:bodyPr>
          <a:lstStyle/>
          <a:p>
            <a:pPr marL="599270">
              <a:spcBef>
                <a:spcPts val="124"/>
              </a:spcBef>
            </a:pPr>
            <a:r>
              <a:rPr sz="3640" dirty="0">
                <a:solidFill>
                  <a:srgbClr val="005E38"/>
                </a:solidFill>
              </a:rPr>
              <a:t>Influencing</a:t>
            </a:r>
            <a:r>
              <a:rPr sz="3640" spc="-172" dirty="0">
                <a:solidFill>
                  <a:srgbClr val="005E38"/>
                </a:solidFill>
              </a:rPr>
              <a:t> </a:t>
            </a:r>
            <a:r>
              <a:rPr sz="3640" spc="-41" dirty="0">
                <a:solidFill>
                  <a:srgbClr val="005E38"/>
                </a:solidFill>
              </a:rPr>
              <a:t>Lending</a:t>
            </a:r>
            <a:r>
              <a:rPr sz="3640" spc="-165" dirty="0">
                <a:solidFill>
                  <a:srgbClr val="005E38"/>
                </a:solidFill>
              </a:rPr>
              <a:t> </a:t>
            </a:r>
            <a:r>
              <a:rPr sz="3640" spc="-14" dirty="0">
                <a:solidFill>
                  <a:srgbClr val="005E38"/>
                </a:solidFill>
              </a:rPr>
              <a:t>Operations</a:t>
            </a:r>
            <a:endParaRPr sz="364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29548" y="2173654"/>
            <a:ext cx="11734491" cy="5554255"/>
          </a:xfrm>
          <a:prstGeom prst="rect">
            <a:avLst/>
          </a:prstGeom>
        </p:spPr>
      </p:pic>
      <p:sp>
        <p:nvSpPr>
          <p:cNvPr id="3" name="object 3"/>
          <p:cNvSpPr txBox="1">
            <a:spLocks noGrp="1"/>
          </p:cNvSpPr>
          <p:nvPr>
            <p:ph type="title"/>
          </p:nvPr>
        </p:nvSpPr>
        <p:spPr>
          <a:xfrm>
            <a:off x="119694" y="-98565"/>
            <a:ext cx="17597668" cy="2019664"/>
          </a:xfrm>
          <a:prstGeom prst="rect">
            <a:avLst/>
          </a:prstGeom>
        </p:spPr>
        <p:txBody>
          <a:bodyPr vert="horz" wrap="square" lIns="0" tIns="95956" rIns="0" bIns="0" rtlCol="0">
            <a:spAutoFit/>
          </a:bodyPr>
          <a:lstStyle/>
          <a:p>
            <a:pPr marL="17446" marR="293093">
              <a:lnSpc>
                <a:spcPts val="4890"/>
              </a:lnSpc>
              <a:spcBef>
                <a:spcPts val="756"/>
              </a:spcBef>
            </a:pPr>
            <a:r>
              <a:rPr dirty="0"/>
              <a:t>Next</a:t>
            </a:r>
            <a:r>
              <a:rPr spc="-117" dirty="0"/>
              <a:t> </a:t>
            </a:r>
            <a:r>
              <a:rPr spc="-69" dirty="0"/>
              <a:t>steps:</a:t>
            </a:r>
            <a:r>
              <a:rPr spc="-82" dirty="0"/>
              <a:t> </a:t>
            </a:r>
            <a:r>
              <a:rPr dirty="0"/>
              <a:t>A</a:t>
            </a:r>
            <a:r>
              <a:rPr spc="-89" dirty="0"/>
              <a:t> </a:t>
            </a:r>
            <a:r>
              <a:rPr dirty="0"/>
              <a:t>Global</a:t>
            </a:r>
            <a:r>
              <a:rPr spc="-117" dirty="0"/>
              <a:t> </a:t>
            </a:r>
            <a:r>
              <a:rPr dirty="0"/>
              <a:t>Data</a:t>
            </a:r>
            <a:r>
              <a:rPr spc="-82" dirty="0"/>
              <a:t> </a:t>
            </a:r>
            <a:r>
              <a:rPr spc="343" dirty="0"/>
              <a:t>&amp;</a:t>
            </a:r>
            <a:r>
              <a:rPr spc="-117" dirty="0"/>
              <a:t> </a:t>
            </a:r>
            <a:r>
              <a:rPr dirty="0"/>
              <a:t>Digital</a:t>
            </a:r>
            <a:r>
              <a:rPr spc="-76" dirty="0"/>
              <a:t> </a:t>
            </a:r>
            <a:r>
              <a:rPr spc="-14" dirty="0"/>
              <a:t>Agriculture</a:t>
            </a:r>
            <a:r>
              <a:rPr spc="-89" dirty="0"/>
              <a:t> </a:t>
            </a:r>
            <a:r>
              <a:rPr spc="-14" dirty="0"/>
              <a:t>Advisory Program</a:t>
            </a:r>
            <a:r>
              <a:rPr spc="-165" dirty="0"/>
              <a:t> </a:t>
            </a:r>
            <a:r>
              <a:rPr spc="124" dirty="0"/>
              <a:t>to</a:t>
            </a:r>
            <a:r>
              <a:rPr spc="-110" dirty="0"/>
              <a:t> </a:t>
            </a:r>
            <a:r>
              <a:rPr dirty="0"/>
              <a:t>go</a:t>
            </a:r>
            <a:r>
              <a:rPr spc="-157" dirty="0"/>
              <a:t> </a:t>
            </a:r>
            <a:r>
              <a:rPr spc="144" dirty="0"/>
              <a:t>to</a:t>
            </a:r>
            <a:r>
              <a:rPr spc="-117" dirty="0"/>
              <a:t> </a:t>
            </a:r>
            <a:r>
              <a:rPr spc="-14" dirty="0"/>
              <a:t>scale</a:t>
            </a:r>
          </a:p>
          <a:p>
            <a:pPr marL="237265" marR="6978">
              <a:lnSpc>
                <a:spcPct val="102099"/>
              </a:lnSpc>
              <a:spcBef>
                <a:spcPts val="385"/>
              </a:spcBef>
            </a:pPr>
            <a:r>
              <a:rPr sz="1992" b="0" dirty="0">
                <a:latin typeface="Calibri"/>
                <a:cs typeface="Calibri"/>
              </a:rPr>
              <a:t>Catalyze</a:t>
            </a:r>
            <a:r>
              <a:rPr sz="1992" b="0" spc="76" dirty="0">
                <a:latin typeface="Calibri"/>
                <a:cs typeface="Calibri"/>
              </a:rPr>
              <a:t> </a:t>
            </a:r>
            <a:r>
              <a:rPr sz="1992" b="0" dirty="0">
                <a:latin typeface="Calibri"/>
                <a:cs typeface="Calibri"/>
              </a:rPr>
              <a:t>investments</a:t>
            </a:r>
            <a:r>
              <a:rPr sz="1992" b="0" spc="48" dirty="0">
                <a:latin typeface="Calibri"/>
                <a:cs typeface="Calibri"/>
              </a:rPr>
              <a:t> </a:t>
            </a:r>
            <a:r>
              <a:rPr sz="1992" b="0" dirty="0">
                <a:latin typeface="Calibri"/>
                <a:cs typeface="Calibri"/>
              </a:rPr>
              <a:t>in</a:t>
            </a:r>
            <a:r>
              <a:rPr sz="1992" b="0" spc="41" dirty="0">
                <a:latin typeface="Calibri"/>
                <a:cs typeface="Calibri"/>
              </a:rPr>
              <a:t> </a:t>
            </a:r>
            <a:r>
              <a:rPr sz="1992" b="0" dirty="0">
                <a:latin typeface="Calibri"/>
                <a:cs typeface="Calibri"/>
              </a:rPr>
              <a:t>digital</a:t>
            </a:r>
            <a:r>
              <a:rPr sz="1992" b="0" spc="96" dirty="0">
                <a:latin typeface="Calibri"/>
                <a:cs typeface="Calibri"/>
              </a:rPr>
              <a:t> </a:t>
            </a:r>
            <a:r>
              <a:rPr sz="1992" b="0" dirty="0">
                <a:latin typeface="Calibri"/>
                <a:cs typeface="Calibri"/>
              </a:rPr>
              <a:t>agriculture</a:t>
            </a:r>
            <a:r>
              <a:rPr sz="1992" b="0" spc="103" dirty="0">
                <a:latin typeface="Calibri"/>
                <a:cs typeface="Calibri"/>
              </a:rPr>
              <a:t> </a:t>
            </a:r>
            <a:r>
              <a:rPr sz="1992" b="0" dirty="0">
                <a:latin typeface="Calibri"/>
                <a:cs typeface="Calibri"/>
              </a:rPr>
              <a:t>through</a:t>
            </a:r>
            <a:r>
              <a:rPr sz="1992" b="0" spc="110" dirty="0">
                <a:latin typeface="Calibri"/>
                <a:cs typeface="Calibri"/>
              </a:rPr>
              <a:t> </a:t>
            </a:r>
            <a:r>
              <a:rPr sz="1992" b="0" dirty="0">
                <a:latin typeface="Calibri"/>
                <a:cs typeface="Calibri"/>
              </a:rPr>
              <a:t>operationalizing</a:t>
            </a:r>
            <a:r>
              <a:rPr sz="1992" b="0" spc="117" dirty="0">
                <a:latin typeface="Calibri"/>
                <a:cs typeface="Calibri"/>
              </a:rPr>
              <a:t> </a:t>
            </a:r>
            <a:r>
              <a:rPr sz="1992" b="0" dirty="0">
                <a:latin typeface="Calibri"/>
                <a:cs typeface="Calibri"/>
              </a:rPr>
              <a:t>data,</a:t>
            </a:r>
            <a:r>
              <a:rPr sz="1992" b="0" spc="76" dirty="0">
                <a:latin typeface="Calibri"/>
                <a:cs typeface="Calibri"/>
              </a:rPr>
              <a:t> </a:t>
            </a:r>
            <a:r>
              <a:rPr sz="1992" b="0" dirty="0">
                <a:latin typeface="Calibri"/>
                <a:cs typeface="Calibri"/>
              </a:rPr>
              <a:t>analytics,</a:t>
            </a:r>
            <a:r>
              <a:rPr sz="1992" b="0" spc="82" dirty="0">
                <a:latin typeface="Calibri"/>
                <a:cs typeface="Calibri"/>
              </a:rPr>
              <a:t> </a:t>
            </a:r>
            <a:r>
              <a:rPr sz="1992" b="0" dirty="0">
                <a:latin typeface="Calibri"/>
                <a:cs typeface="Calibri"/>
              </a:rPr>
              <a:t>innovation</a:t>
            </a:r>
            <a:r>
              <a:rPr sz="1992" b="0" spc="110" dirty="0">
                <a:latin typeface="Calibri"/>
                <a:cs typeface="Calibri"/>
              </a:rPr>
              <a:t> </a:t>
            </a:r>
            <a:r>
              <a:rPr sz="1992" b="0" dirty="0">
                <a:latin typeface="Calibri"/>
                <a:cs typeface="Calibri"/>
              </a:rPr>
              <a:t>and</a:t>
            </a:r>
            <a:r>
              <a:rPr sz="1992" b="0" spc="82" dirty="0">
                <a:latin typeface="Calibri"/>
                <a:cs typeface="Calibri"/>
              </a:rPr>
              <a:t> </a:t>
            </a:r>
            <a:r>
              <a:rPr sz="1992" b="0" dirty="0">
                <a:latin typeface="Calibri"/>
                <a:cs typeface="Calibri"/>
              </a:rPr>
              <a:t>global</a:t>
            </a:r>
            <a:r>
              <a:rPr sz="1992" b="0" spc="117" dirty="0">
                <a:latin typeface="Calibri"/>
                <a:cs typeface="Calibri"/>
              </a:rPr>
              <a:t> </a:t>
            </a:r>
            <a:r>
              <a:rPr sz="1992" b="0" dirty="0">
                <a:latin typeface="Calibri"/>
                <a:cs typeface="Calibri"/>
              </a:rPr>
              <a:t>knowledge</a:t>
            </a:r>
            <a:r>
              <a:rPr sz="1992" b="0" spc="82" dirty="0">
                <a:latin typeface="Calibri"/>
                <a:cs typeface="Calibri"/>
              </a:rPr>
              <a:t> </a:t>
            </a:r>
            <a:r>
              <a:rPr sz="1992" b="0" spc="-34" dirty="0">
                <a:latin typeface="Calibri"/>
                <a:cs typeface="Calibri"/>
              </a:rPr>
              <a:t>on </a:t>
            </a:r>
            <a:r>
              <a:rPr sz="1992" b="0" dirty="0">
                <a:latin typeface="Calibri"/>
                <a:cs typeface="Calibri"/>
              </a:rPr>
              <a:t>digital</a:t>
            </a:r>
            <a:r>
              <a:rPr sz="1992" b="0" spc="103" dirty="0">
                <a:latin typeface="Calibri"/>
                <a:cs typeface="Calibri"/>
              </a:rPr>
              <a:t> </a:t>
            </a:r>
            <a:r>
              <a:rPr sz="1992" b="0" dirty="0">
                <a:latin typeface="Calibri"/>
                <a:cs typeface="Calibri"/>
              </a:rPr>
              <a:t>solutions</a:t>
            </a:r>
            <a:r>
              <a:rPr sz="1992" b="0" spc="69" dirty="0">
                <a:latin typeface="Calibri"/>
                <a:cs typeface="Calibri"/>
              </a:rPr>
              <a:t> </a:t>
            </a:r>
            <a:r>
              <a:rPr sz="1992" b="0" dirty="0">
                <a:latin typeface="Calibri"/>
                <a:cs typeface="Calibri"/>
              </a:rPr>
              <a:t>in</a:t>
            </a:r>
            <a:r>
              <a:rPr sz="1992" b="0" spc="89" dirty="0">
                <a:latin typeface="Calibri"/>
                <a:cs typeface="Calibri"/>
              </a:rPr>
              <a:t> </a:t>
            </a:r>
            <a:r>
              <a:rPr sz="1992" b="0" dirty="0">
                <a:latin typeface="Calibri"/>
                <a:cs typeface="Calibri"/>
              </a:rPr>
              <a:t>the</a:t>
            </a:r>
            <a:r>
              <a:rPr sz="1992" b="0" spc="82" dirty="0">
                <a:latin typeface="Calibri"/>
                <a:cs typeface="Calibri"/>
              </a:rPr>
              <a:t> </a:t>
            </a:r>
            <a:r>
              <a:rPr sz="1992" b="0" dirty="0">
                <a:latin typeface="Calibri"/>
                <a:cs typeface="Calibri"/>
              </a:rPr>
              <a:t>agrifood</a:t>
            </a:r>
            <a:r>
              <a:rPr sz="1992" b="0" spc="110" dirty="0">
                <a:latin typeface="Calibri"/>
                <a:cs typeface="Calibri"/>
              </a:rPr>
              <a:t> </a:t>
            </a:r>
            <a:r>
              <a:rPr sz="1992" b="0" dirty="0">
                <a:latin typeface="Calibri"/>
                <a:cs typeface="Calibri"/>
              </a:rPr>
              <a:t>system</a:t>
            </a:r>
            <a:r>
              <a:rPr sz="1992" b="0" spc="34" dirty="0">
                <a:latin typeface="Calibri"/>
                <a:cs typeface="Calibri"/>
              </a:rPr>
              <a:t> </a:t>
            </a:r>
            <a:r>
              <a:rPr sz="1992" b="0" dirty="0">
                <a:latin typeface="Calibri"/>
                <a:cs typeface="Calibri"/>
              </a:rPr>
              <a:t>and</a:t>
            </a:r>
            <a:r>
              <a:rPr sz="1992" b="0" spc="62" dirty="0">
                <a:latin typeface="Calibri"/>
                <a:cs typeface="Calibri"/>
              </a:rPr>
              <a:t> </a:t>
            </a:r>
            <a:r>
              <a:rPr sz="1992" b="0" dirty="0">
                <a:latin typeface="Calibri"/>
                <a:cs typeface="Calibri"/>
              </a:rPr>
              <a:t>linking</a:t>
            </a:r>
            <a:r>
              <a:rPr sz="1992" b="0" spc="96" dirty="0">
                <a:latin typeface="Calibri"/>
                <a:cs typeface="Calibri"/>
              </a:rPr>
              <a:t> </a:t>
            </a:r>
            <a:r>
              <a:rPr sz="1992" b="0" dirty="0">
                <a:latin typeface="Calibri"/>
                <a:cs typeface="Calibri"/>
              </a:rPr>
              <a:t>them</a:t>
            </a:r>
            <a:r>
              <a:rPr sz="1992" b="0" spc="55" dirty="0">
                <a:latin typeface="Calibri"/>
                <a:cs typeface="Calibri"/>
              </a:rPr>
              <a:t> </a:t>
            </a:r>
            <a:r>
              <a:rPr sz="1992" b="0" dirty="0">
                <a:latin typeface="Calibri"/>
                <a:cs typeface="Calibri"/>
              </a:rPr>
              <a:t>to</a:t>
            </a:r>
            <a:r>
              <a:rPr sz="1992" b="0" spc="62" dirty="0">
                <a:latin typeface="Calibri"/>
                <a:cs typeface="Calibri"/>
              </a:rPr>
              <a:t> </a:t>
            </a:r>
            <a:r>
              <a:rPr sz="1992" b="0" dirty="0">
                <a:latin typeface="Calibri"/>
                <a:cs typeface="Calibri"/>
              </a:rPr>
              <a:t>local</a:t>
            </a:r>
            <a:r>
              <a:rPr sz="1992" b="0" spc="103" dirty="0">
                <a:latin typeface="Calibri"/>
                <a:cs typeface="Calibri"/>
              </a:rPr>
              <a:t> </a:t>
            </a:r>
            <a:r>
              <a:rPr sz="1992" b="0" dirty="0">
                <a:latin typeface="Calibri"/>
                <a:cs typeface="Calibri"/>
              </a:rPr>
              <a:t>needs,</a:t>
            </a:r>
            <a:r>
              <a:rPr sz="1992" b="0" spc="76" dirty="0">
                <a:latin typeface="Calibri"/>
                <a:cs typeface="Calibri"/>
              </a:rPr>
              <a:t> </a:t>
            </a:r>
            <a:r>
              <a:rPr sz="1992" b="0" dirty="0">
                <a:latin typeface="Calibri"/>
                <a:cs typeface="Calibri"/>
              </a:rPr>
              <a:t>ensuring</a:t>
            </a:r>
            <a:r>
              <a:rPr sz="1992" b="0" spc="76" dirty="0">
                <a:latin typeface="Calibri"/>
                <a:cs typeface="Calibri"/>
              </a:rPr>
              <a:t> </a:t>
            </a:r>
            <a:r>
              <a:rPr sz="1992" b="0" dirty="0">
                <a:latin typeface="Calibri"/>
                <a:cs typeface="Calibri"/>
              </a:rPr>
              <a:t>their</a:t>
            </a:r>
            <a:r>
              <a:rPr sz="1992" b="0" spc="55" dirty="0">
                <a:latin typeface="Calibri"/>
                <a:cs typeface="Calibri"/>
              </a:rPr>
              <a:t> </a:t>
            </a:r>
            <a:r>
              <a:rPr sz="1992" b="0" dirty="0">
                <a:latin typeface="Calibri"/>
                <a:cs typeface="Calibri"/>
              </a:rPr>
              <a:t>adoption</a:t>
            </a:r>
            <a:r>
              <a:rPr sz="1992" b="0" spc="89" dirty="0">
                <a:latin typeface="Calibri"/>
                <a:cs typeface="Calibri"/>
              </a:rPr>
              <a:t> </a:t>
            </a:r>
            <a:r>
              <a:rPr sz="1992" b="0" dirty="0">
                <a:latin typeface="Calibri"/>
                <a:cs typeface="Calibri"/>
              </a:rPr>
              <a:t>by</a:t>
            </a:r>
            <a:r>
              <a:rPr sz="1992" b="0" spc="96" dirty="0">
                <a:latin typeface="Calibri"/>
                <a:cs typeface="Calibri"/>
              </a:rPr>
              <a:t> </a:t>
            </a:r>
            <a:r>
              <a:rPr sz="1992" b="0" dirty="0">
                <a:latin typeface="Calibri"/>
                <a:cs typeface="Calibri"/>
              </a:rPr>
              <a:t>smallholder</a:t>
            </a:r>
            <a:r>
              <a:rPr sz="1992" b="0" spc="82" dirty="0">
                <a:latin typeface="Calibri"/>
                <a:cs typeface="Calibri"/>
              </a:rPr>
              <a:t> </a:t>
            </a:r>
            <a:r>
              <a:rPr sz="1992" b="0" spc="-14" dirty="0">
                <a:latin typeface="Calibri"/>
                <a:cs typeface="Calibri"/>
              </a:rPr>
              <a:t>farmers.</a:t>
            </a:r>
            <a:endParaRPr sz="1992">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78975" y="1274700"/>
            <a:ext cx="5062964" cy="715180"/>
          </a:xfrm>
          <a:prstGeom prst="rect">
            <a:avLst/>
          </a:prstGeom>
        </p:spPr>
        <p:txBody>
          <a:bodyPr vert="horz" wrap="square" lIns="0" tIns="17446" rIns="0" bIns="0" rtlCol="0">
            <a:spAutoFit/>
          </a:bodyPr>
          <a:lstStyle/>
          <a:p>
            <a:pPr marL="17446">
              <a:spcBef>
                <a:spcPts val="137"/>
              </a:spcBef>
            </a:pPr>
            <a:r>
              <a:rPr dirty="0"/>
              <a:t>For</a:t>
            </a:r>
            <a:r>
              <a:rPr spc="-157" dirty="0"/>
              <a:t> </a:t>
            </a:r>
            <a:r>
              <a:rPr spc="110" dirty="0"/>
              <a:t>more</a:t>
            </a:r>
            <a:r>
              <a:rPr spc="-144" dirty="0"/>
              <a:t> </a:t>
            </a:r>
            <a:r>
              <a:rPr spc="-14" dirty="0"/>
              <a:t>information:</a:t>
            </a:r>
          </a:p>
        </p:txBody>
      </p:sp>
      <p:sp>
        <p:nvSpPr>
          <p:cNvPr id="3" name="object 3"/>
          <p:cNvSpPr txBox="1"/>
          <p:nvPr/>
        </p:nvSpPr>
        <p:spPr>
          <a:xfrm>
            <a:off x="709045" y="2663386"/>
            <a:ext cx="9997695" cy="1905268"/>
          </a:xfrm>
          <a:prstGeom prst="rect">
            <a:avLst/>
          </a:prstGeom>
        </p:spPr>
        <p:txBody>
          <a:bodyPr vert="horz" wrap="square" lIns="0" tIns="66297" rIns="0" bIns="0" rtlCol="0">
            <a:spAutoFit/>
          </a:bodyPr>
          <a:lstStyle/>
          <a:p>
            <a:pPr marL="17446">
              <a:spcBef>
                <a:spcPts val="522"/>
              </a:spcBef>
            </a:pPr>
            <a:r>
              <a:rPr sz="2129" spc="-103" dirty="0">
                <a:latin typeface="Arial Black"/>
                <a:cs typeface="Arial Black"/>
              </a:rPr>
              <a:t>What’s</a:t>
            </a:r>
            <a:r>
              <a:rPr sz="2129" spc="-124" dirty="0">
                <a:latin typeface="Arial Black"/>
                <a:cs typeface="Arial Black"/>
              </a:rPr>
              <a:t> </a:t>
            </a:r>
            <a:r>
              <a:rPr sz="2129" spc="-131" dirty="0">
                <a:latin typeface="Arial Black"/>
                <a:cs typeface="Arial Black"/>
              </a:rPr>
              <a:t>Cooking</a:t>
            </a:r>
            <a:r>
              <a:rPr sz="2129" spc="-124" dirty="0">
                <a:latin typeface="Arial Black"/>
                <a:cs typeface="Arial Black"/>
              </a:rPr>
              <a:t> </a:t>
            </a:r>
            <a:r>
              <a:rPr sz="2129" spc="-34" dirty="0">
                <a:latin typeface="Arial Black"/>
                <a:cs typeface="Arial Black"/>
              </a:rPr>
              <a:t>-</a:t>
            </a:r>
            <a:r>
              <a:rPr sz="2129" spc="-137" dirty="0">
                <a:latin typeface="Arial Black"/>
                <a:cs typeface="Arial Black"/>
              </a:rPr>
              <a:t> </a:t>
            </a:r>
            <a:r>
              <a:rPr sz="2129" spc="-96" dirty="0">
                <a:latin typeface="Arial Black"/>
                <a:cs typeface="Arial Black"/>
              </a:rPr>
              <a:t>Digital</a:t>
            </a:r>
            <a:r>
              <a:rPr sz="2129" spc="-144" dirty="0">
                <a:latin typeface="Arial Black"/>
                <a:cs typeface="Arial Black"/>
              </a:rPr>
              <a:t> </a:t>
            </a:r>
            <a:r>
              <a:rPr sz="2129" spc="-103" dirty="0">
                <a:latin typeface="Arial Black"/>
                <a:cs typeface="Arial Black"/>
              </a:rPr>
              <a:t>Agriculture </a:t>
            </a:r>
            <a:r>
              <a:rPr sz="2129" spc="-110" dirty="0">
                <a:latin typeface="Arial Black"/>
                <a:cs typeface="Arial Black"/>
              </a:rPr>
              <a:t>Learning</a:t>
            </a:r>
            <a:r>
              <a:rPr sz="2129" spc="-124" dirty="0">
                <a:latin typeface="Arial Black"/>
                <a:cs typeface="Arial Black"/>
              </a:rPr>
              <a:t> </a:t>
            </a:r>
            <a:r>
              <a:rPr sz="2129" spc="-14" dirty="0">
                <a:latin typeface="Arial Black"/>
                <a:cs typeface="Arial Black"/>
              </a:rPr>
              <a:t>Series</a:t>
            </a:r>
            <a:endParaRPr sz="2129">
              <a:latin typeface="Arial Black"/>
              <a:cs typeface="Arial Black"/>
            </a:endParaRPr>
          </a:p>
          <a:p>
            <a:pPr marL="17446">
              <a:spcBef>
                <a:spcPts val="398"/>
              </a:spcBef>
            </a:pPr>
            <a:r>
              <a:rPr sz="2129" dirty="0">
                <a:latin typeface="Calibri"/>
                <a:cs typeface="Calibri"/>
              </a:rPr>
              <a:t>Link:</a:t>
            </a:r>
            <a:r>
              <a:rPr sz="2129" spc="604" dirty="0">
                <a:latin typeface="Calibri"/>
                <a:cs typeface="Calibri"/>
              </a:rPr>
              <a:t> </a:t>
            </a:r>
            <a:r>
              <a:rPr sz="2129" u="sng" spc="-14" dirty="0">
                <a:solidFill>
                  <a:srgbClr val="0562C1"/>
                </a:solidFill>
                <a:uFill>
                  <a:solidFill>
                    <a:srgbClr val="0562C1"/>
                  </a:solidFill>
                </a:uFill>
                <a:latin typeface="Calibri"/>
                <a:cs typeface="Calibri"/>
              </a:rPr>
              <a:t>https://olc.worldbank.org/content/what’s-</a:t>
            </a:r>
            <a:r>
              <a:rPr sz="2129" u="sng" dirty="0">
                <a:solidFill>
                  <a:srgbClr val="0562C1"/>
                </a:solidFill>
                <a:uFill>
                  <a:solidFill>
                    <a:srgbClr val="0562C1"/>
                  </a:solidFill>
                </a:uFill>
                <a:latin typeface="Calibri"/>
                <a:cs typeface="Calibri"/>
              </a:rPr>
              <a:t>cooking-digital-agriculture-learning-</a:t>
            </a:r>
            <a:r>
              <a:rPr sz="2129" u="sng" spc="-14" dirty="0">
                <a:solidFill>
                  <a:srgbClr val="0562C1"/>
                </a:solidFill>
                <a:uFill>
                  <a:solidFill>
                    <a:srgbClr val="0562C1"/>
                  </a:solidFill>
                </a:uFill>
                <a:latin typeface="Calibri"/>
                <a:cs typeface="Calibri"/>
              </a:rPr>
              <a:t>series</a:t>
            </a:r>
            <a:endParaRPr sz="2129">
              <a:latin typeface="Calibri"/>
              <a:cs typeface="Calibri"/>
            </a:endParaRPr>
          </a:p>
          <a:p>
            <a:pPr>
              <a:spcBef>
                <a:spcPts val="55"/>
              </a:spcBef>
            </a:pPr>
            <a:endParaRPr sz="2679">
              <a:latin typeface="Calibri"/>
              <a:cs typeface="Calibri"/>
            </a:endParaRPr>
          </a:p>
          <a:p>
            <a:pPr marL="17446">
              <a:spcBef>
                <a:spcPts val="7"/>
              </a:spcBef>
            </a:pPr>
            <a:r>
              <a:rPr sz="2129" spc="-89" dirty="0">
                <a:latin typeface="Arial Black"/>
                <a:cs typeface="Arial Black"/>
              </a:rPr>
              <a:t>Data-</a:t>
            </a:r>
            <a:r>
              <a:rPr sz="2129" spc="-69" dirty="0">
                <a:latin typeface="Arial Black"/>
                <a:cs typeface="Arial Black"/>
              </a:rPr>
              <a:t>driven</a:t>
            </a:r>
            <a:r>
              <a:rPr sz="2129" spc="-117" dirty="0">
                <a:latin typeface="Arial Black"/>
                <a:cs typeface="Arial Black"/>
              </a:rPr>
              <a:t> </a:t>
            </a:r>
            <a:r>
              <a:rPr sz="2129" spc="-96" dirty="0">
                <a:latin typeface="Arial Black"/>
                <a:cs typeface="Arial Black"/>
              </a:rPr>
              <a:t>Digital</a:t>
            </a:r>
            <a:r>
              <a:rPr sz="2129" spc="-110" dirty="0">
                <a:latin typeface="Arial Black"/>
                <a:cs typeface="Arial Black"/>
              </a:rPr>
              <a:t> Agriculture:</a:t>
            </a:r>
            <a:r>
              <a:rPr sz="2129" spc="-62" dirty="0">
                <a:latin typeface="Arial Black"/>
                <a:cs typeface="Arial Black"/>
              </a:rPr>
              <a:t> </a:t>
            </a:r>
            <a:r>
              <a:rPr sz="2129" spc="-165" dirty="0">
                <a:latin typeface="Arial Black"/>
                <a:cs typeface="Arial Black"/>
              </a:rPr>
              <a:t>Knowledge</a:t>
            </a:r>
            <a:r>
              <a:rPr sz="2129" spc="-124" dirty="0">
                <a:latin typeface="Arial Black"/>
                <a:cs typeface="Arial Black"/>
              </a:rPr>
              <a:t> </a:t>
            </a:r>
            <a:r>
              <a:rPr sz="2129" spc="-76" dirty="0">
                <a:latin typeface="Arial Black"/>
                <a:cs typeface="Arial Black"/>
              </a:rPr>
              <a:t>and </a:t>
            </a:r>
            <a:r>
              <a:rPr sz="2129" spc="-110" dirty="0">
                <a:latin typeface="Arial Black"/>
                <a:cs typeface="Arial Black"/>
              </a:rPr>
              <a:t>Learning</a:t>
            </a:r>
            <a:r>
              <a:rPr sz="2129" spc="-82" dirty="0">
                <a:latin typeface="Arial Black"/>
                <a:cs typeface="Arial Black"/>
              </a:rPr>
              <a:t> </a:t>
            </a:r>
            <a:r>
              <a:rPr sz="2129" spc="-14" dirty="0">
                <a:latin typeface="Arial Black"/>
                <a:cs typeface="Arial Black"/>
              </a:rPr>
              <a:t>Platform</a:t>
            </a:r>
            <a:endParaRPr sz="2129">
              <a:latin typeface="Arial Black"/>
              <a:cs typeface="Arial Black"/>
            </a:endParaRPr>
          </a:p>
          <a:p>
            <a:pPr marL="17446">
              <a:spcBef>
                <a:spcPts val="378"/>
              </a:spcBef>
            </a:pPr>
            <a:r>
              <a:rPr sz="2129" b="1" dirty="0">
                <a:latin typeface="Calibri"/>
                <a:cs typeface="Calibri"/>
              </a:rPr>
              <a:t>Link:</a:t>
            </a:r>
            <a:r>
              <a:rPr sz="2129" b="1" spc="14" dirty="0">
                <a:latin typeface="Calibri"/>
                <a:cs typeface="Calibri"/>
              </a:rPr>
              <a:t> </a:t>
            </a:r>
            <a:r>
              <a:rPr sz="2129" b="1" u="sng" spc="-14" dirty="0">
                <a:solidFill>
                  <a:srgbClr val="0562C1"/>
                </a:solidFill>
                <a:uFill>
                  <a:solidFill>
                    <a:srgbClr val="0562C1"/>
                  </a:solidFill>
                </a:uFill>
                <a:latin typeface="Calibri"/>
                <a:cs typeface="Calibri"/>
                <a:hlinkClick r:id="rId2"/>
              </a:rPr>
              <a:t>www.worldbank.org/digitalagriculture</a:t>
            </a:r>
            <a:endParaRPr sz="2129">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22"/>
            <a:ext cx="13817600" cy="7774145"/>
          </a:xfrm>
          <a:custGeom>
            <a:avLst/>
            <a:gdLst/>
            <a:ahLst/>
            <a:cxnLst/>
            <a:rect l="l" t="t" r="r" b="b"/>
            <a:pathLst>
              <a:path w="10058400" h="5659120">
                <a:moveTo>
                  <a:pt x="10058400" y="5658611"/>
                </a:moveTo>
                <a:lnTo>
                  <a:pt x="0" y="5658611"/>
                </a:lnTo>
                <a:lnTo>
                  <a:pt x="0" y="0"/>
                </a:lnTo>
                <a:lnTo>
                  <a:pt x="10058400" y="0"/>
                </a:lnTo>
                <a:lnTo>
                  <a:pt x="10058400" y="5658611"/>
                </a:lnTo>
                <a:close/>
              </a:path>
            </a:pathLst>
          </a:custGeom>
          <a:solidFill>
            <a:srgbClr val="005D66"/>
          </a:solidFill>
        </p:spPr>
        <p:txBody>
          <a:bodyPr wrap="square" lIns="0" tIns="0" rIns="0" bIns="0" rtlCol="0"/>
          <a:lstStyle/>
          <a:p>
            <a:endParaRPr/>
          </a:p>
        </p:txBody>
      </p:sp>
      <p:grpSp>
        <p:nvGrpSpPr>
          <p:cNvPr id="3" name="object 3"/>
          <p:cNvGrpSpPr/>
          <p:nvPr/>
        </p:nvGrpSpPr>
        <p:grpSpPr>
          <a:xfrm>
            <a:off x="1379667" y="4067294"/>
            <a:ext cx="772878" cy="769389"/>
            <a:chOff x="1004316" y="4018026"/>
            <a:chExt cx="562610" cy="560070"/>
          </a:xfrm>
        </p:grpSpPr>
        <p:sp>
          <p:nvSpPr>
            <p:cNvPr id="4" name="object 4"/>
            <p:cNvSpPr/>
            <p:nvPr/>
          </p:nvSpPr>
          <p:spPr>
            <a:xfrm>
              <a:off x="1062228" y="4468066"/>
              <a:ext cx="6350" cy="7620"/>
            </a:xfrm>
            <a:custGeom>
              <a:avLst/>
              <a:gdLst/>
              <a:ahLst/>
              <a:cxnLst/>
              <a:rect l="l" t="t" r="r" b="b"/>
              <a:pathLst>
                <a:path w="6350" h="7620">
                  <a:moveTo>
                    <a:pt x="675" y="809"/>
                  </a:moveTo>
                  <a:lnTo>
                    <a:pt x="0" y="809"/>
                  </a:lnTo>
                  <a:lnTo>
                    <a:pt x="0" y="0"/>
                  </a:lnTo>
                  <a:lnTo>
                    <a:pt x="675" y="809"/>
                  </a:lnTo>
                  <a:close/>
                </a:path>
                <a:path w="6350" h="7620">
                  <a:moveTo>
                    <a:pt x="5968" y="7159"/>
                  </a:moveTo>
                  <a:lnTo>
                    <a:pt x="4572" y="7159"/>
                  </a:lnTo>
                  <a:lnTo>
                    <a:pt x="4572" y="5485"/>
                  </a:lnTo>
                  <a:lnTo>
                    <a:pt x="5968" y="7159"/>
                  </a:lnTo>
                  <a:close/>
                </a:path>
              </a:pathLst>
            </a:custGeom>
            <a:solidFill>
              <a:srgbClr val="ED3D1D"/>
            </a:solidFill>
          </p:spPr>
          <p:txBody>
            <a:bodyPr wrap="square" lIns="0" tIns="0" rIns="0" bIns="0" rtlCol="0"/>
            <a:lstStyle/>
            <a:p>
              <a:endParaRPr/>
            </a:p>
          </p:txBody>
        </p:sp>
        <p:pic>
          <p:nvPicPr>
            <p:cNvPr id="5" name="object 5"/>
            <p:cNvPicPr/>
            <p:nvPr/>
          </p:nvPicPr>
          <p:blipFill>
            <a:blip r:embed="rId2" cstate="print"/>
            <a:stretch>
              <a:fillRect/>
            </a:stretch>
          </p:blipFill>
          <p:spPr>
            <a:xfrm>
              <a:off x="1004316" y="4119372"/>
              <a:ext cx="387095" cy="458724"/>
            </a:xfrm>
            <a:prstGeom prst="rect">
              <a:avLst/>
            </a:prstGeom>
          </p:spPr>
        </p:pic>
        <p:pic>
          <p:nvPicPr>
            <p:cNvPr id="6" name="object 6"/>
            <p:cNvPicPr/>
            <p:nvPr/>
          </p:nvPicPr>
          <p:blipFill>
            <a:blip r:embed="rId3" cstate="print"/>
            <a:stretch>
              <a:fillRect/>
            </a:stretch>
          </p:blipFill>
          <p:spPr>
            <a:xfrm>
              <a:off x="1216152" y="4219956"/>
              <a:ext cx="153923" cy="156210"/>
            </a:xfrm>
            <a:prstGeom prst="rect">
              <a:avLst/>
            </a:prstGeom>
          </p:spPr>
        </p:pic>
        <p:pic>
          <p:nvPicPr>
            <p:cNvPr id="7" name="object 7"/>
            <p:cNvPicPr/>
            <p:nvPr/>
          </p:nvPicPr>
          <p:blipFill>
            <a:blip r:embed="rId4" cstate="print"/>
            <a:stretch>
              <a:fillRect/>
            </a:stretch>
          </p:blipFill>
          <p:spPr>
            <a:xfrm>
              <a:off x="1141475" y="4119372"/>
              <a:ext cx="249936" cy="65420"/>
            </a:xfrm>
            <a:prstGeom prst="rect">
              <a:avLst/>
            </a:prstGeom>
          </p:spPr>
        </p:pic>
        <p:pic>
          <p:nvPicPr>
            <p:cNvPr id="8" name="object 8"/>
            <p:cNvPicPr/>
            <p:nvPr/>
          </p:nvPicPr>
          <p:blipFill>
            <a:blip r:embed="rId5" cstate="print"/>
            <a:stretch>
              <a:fillRect/>
            </a:stretch>
          </p:blipFill>
          <p:spPr>
            <a:xfrm>
              <a:off x="1004316" y="4026916"/>
              <a:ext cx="562355" cy="551179"/>
            </a:xfrm>
            <a:prstGeom prst="rect">
              <a:avLst/>
            </a:prstGeom>
          </p:spPr>
        </p:pic>
        <p:pic>
          <p:nvPicPr>
            <p:cNvPr id="9" name="object 9"/>
            <p:cNvPicPr/>
            <p:nvPr/>
          </p:nvPicPr>
          <p:blipFill>
            <a:blip r:embed="rId6" cstate="print"/>
            <a:stretch>
              <a:fillRect/>
            </a:stretch>
          </p:blipFill>
          <p:spPr>
            <a:xfrm>
              <a:off x="1216152" y="4219956"/>
              <a:ext cx="153923" cy="156210"/>
            </a:xfrm>
            <a:prstGeom prst="rect">
              <a:avLst/>
            </a:prstGeom>
          </p:spPr>
        </p:pic>
        <p:pic>
          <p:nvPicPr>
            <p:cNvPr id="10" name="object 10"/>
            <p:cNvPicPr/>
            <p:nvPr/>
          </p:nvPicPr>
          <p:blipFill>
            <a:blip r:embed="rId7" cstate="print"/>
            <a:stretch>
              <a:fillRect/>
            </a:stretch>
          </p:blipFill>
          <p:spPr>
            <a:xfrm>
              <a:off x="1271016" y="4131056"/>
              <a:ext cx="32004" cy="24129"/>
            </a:xfrm>
            <a:prstGeom prst="rect">
              <a:avLst/>
            </a:prstGeom>
          </p:spPr>
        </p:pic>
        <p:pic>
          <p:nvPicPr>
            <p:cNvPr id="11" name="object 11"/>
            <p:cNvPicPr/>
            <p:nvPr/>
          </p:nvPicPr>
          <p:blipFill>
            <a:blip r:embed="rId8" cstate="print"/>
            <a:stretch>
              <a:fillRect/>
            </a:stretch>
          </p:blipFill>
          <p:spPr>
            <a:xfrm>
              <a:off x="1240536" y="4018026"/>
              <a:ext cx="156971" cy="95250"/>
            </a:xfrm>
            <a:prstGeom prst="rect">
              <a:avLst/>
            </a:prstGeom>
          </p:spPr>
        </p:pic>
        <p:pic>
          <p:nvPicPr>
            <p:cNvPr id="12" name="object 12"/>
            <p:cNvPicPr/>
            <p:nvPr/>
          </p:nvPicPr>
          <p:blipFill>
            <a:blip r:embed="rId9" cstate="print"/>
            <a:stretch>
              <a:fillRect/>
            </a:stretch>
          </p:blipFill>
          <p:spPr>
            <a:xfrm>
              <a:off x="1458467" y="4077716"/>
              <a:ext cx="18287" cy="27939"/>
            </a:xfrm>
            <a:prstGeom prst="rect">
              <a:avLst/>
            </a:prstGeom>
          </p:spPr>
        </p:pic>
      </p:grpSp>
      <p:grpSp>
        <p:nvGrpSpPr>
          <p:cNvPr id="13" name="object 13"/>
          <p:cNvGrpSpPr/>
          <p:nvPr/>
        </p:nvGrpSpPr>
        <p:grpSpPr>
          <a:xfrm>
            <a:off x="2307775" y="4187283"/>
            <a:ext cx="2057811" cy="534734"/>
            <a:chOff x="1679924" y="4105370"/>
            <a:chExt cx="1497965" cy="389255"/>
          </a:xfrm>
        </p:grpSpPr>
        <p:pic>
          <p:nvPicPr>
            <p:cNvPr id="14" name="object 14"/>
            <p:cNvPicPr/>
            <p:nvPr/>
          </p:nvPicPr>
          <p:blipFill>
            <a:blip r:embed="rId10" cstate="print"/>
            <a:stretch>
              <a:fillRect/>
            </a:stretch>
          </p:blipFill>
          <p:spPr>
            <a:xfrm>
              <a:off x="1679924" y="4105370"/>
              <a:ext cx="969835" cy="389191"/>
            </a:xfrm>
            <a:prstGeom prst="rect">
              <a:avLst/>
            </a:prstGeom>
          </p:spPr>
        </p:pic>
        <p:sp>
          <p:nvSpPr>
            <p:cNvPr id="15" name="object 15"/>
            <p:cNvSpPr/>
            <p:nvPr/>
          </p:nvSpPr>
          <p:spPr>
            <a:xfrm>
              <a:off x="2656801" y="4144619"/>
              <a:ext cx="231140" cy="149225"/>
            </a:xfrm>
            <a:custGeom>
              <a:avLst/>
              <a:gdLst/>
              <a:ahLst/>
              <a:cxnLst/>
              <a:rect l="l" t="t" r="r" b="b"/>
              <a:pathLst>
                <a:path w="231139" h="149225">
                  <a:moveTo>
                    <a:pt x="115912" y="317"/>
                  </a:moveTo>
                  <a:lnTo>
                    <a:pt x="0" y="317"/>
                  </a:lnTo>
                  <a:lnTo>
                    <a:pt x="0" y="21907"/>
                  </a:lnTo>
                  <a:lnTo>
                    <a:pt x="46380" y="21907"/>
                  </a:lnTo>
                  <a:lnTo>
                    <a:pt x="46380" y="148907"/>
                  </a:lnTo>
                  <a:lnTo>
                    <a:pt x="69532" y="148907"/>
                  </a:lnTo>
                  <a:lnTo>
                    <a:pt x="69532" y="21907"/>
                  </a:lnTo>
                  <a:lnTo>
                    <a:pt x="115912" y="21907"/>
                  </a:lnTo>
                  <a:lnTo>
                    <a:pt x="115912" y="317"/>
                  </a:lnTo>
                  <a:close/>
                </a:path>
                <a:path w="231139" h="149225">
                  <a:moveTo>
                    <a:pt x="231076" y="125730"/>
                  </a:moveTo>
                  <a:lnTo>
                    <a:pt x="154203" y="125730"/>
                  </a:lnTo>
                  <a:lnTo>
                    <a:pt x="154203" y="83820"/>
                  </a:lnTo>
                  <a:lnTo>
                    <a:pt x="222402" y="83820"/>
                  </a:lnTo>
                  <a:lnTo>
                    <a:pt x="222402" y="60960"/>
                  </a:lnTo>
                  <a:lnTo>
                    <a:pt x="154203" y="60960"/>
                  </a:lnTo>
                  <a:lnTo>
                    <a:pt x="154203" y="21590"/>
                  </a:lnTo>
                  <a:lnTo>
                    <a:pt x="227545" y="21590"/>
                  </a:lnTo>
                  <a:lnTo>
                    <a:pt x="227545" y="0"/>
                  </a:lnTo>
                  <a:lnTo>
                    <a:pt x="130962" y="0"/>
                  </a:lnTo>
                  <a:lnTo>
                    <a:pt x="130962" y="21590"/>
                  </a:lnTo>
                  <a:lnTo>
                    <a:pt x="130962" y="60960"/>
                  </a:lnTo>
                  <a:lnTo>
                    <a:pt x="130962" y="83820"/>
                  </a:lnTo>
                  <a:lnTo>
                    <a:pt x="130962" y="125730"/>
                  </a:lnTo>
                  <a:lnTo>
                    <a:pt x="130962" y="148590"/>
                  </a:lnTo>
                  <a:lnTo>
                    <a:pt x="231076" y="148590"/>
                  </a:lnTo>
                  <a:lnTo>
                    <a:pt x="231076" y="125730"/>
                  </a:lnTo>
                  <a:close/>
                </a:path>
              </a:pathLst>
            </a:custGeom>
            <a:solidFill>
              <a:srgbClr val="FDFDFD"/>
            </a:solidFill>
          </p:spPr>
          <p:txBody>
            <a:bodyPr wrap="square" lIns="0" tIns="0" rIns="0" bIns="0" rtlCol="0"/>
            <a:lstStyle/>
            <a:p>
              <a:endParaRPr/>
            </a:p>
          </p:txBody>
        </p:sp>
        <p:pic>
          <p:nvPicPr>
            <p:cNvPr id="16" name="object 16"/>
            <p:cNvPicPr/>
            <p:nvPr/>
          </p:nvPicPr>
          <p:blipFill>
            <a:blip r:embed="rId11" cstate="print"/>
            <a:stretch>
              <a:fillRect/>
            </a:stretch>
          </p:blipFill>
          <p:spPr>
            <a:xfrm>
              <a:off x="2908554" y="4140612"/>
              <a:ext cx="268986" cy="156114"/>
            </a:xfrm>
            <a:prstGeom prst="rect">
              <a:avLst/>
            </a:prstGeom>
          </p:spPr>
        </p:pic>
      </p:grpSp>
      <p:sp>
        <p:nvSpPr>
          <p:cNvPr id="17" name="object 17"/>
          <p:cNvSpPr txBox="1"/>
          <p:nvPr/>
        </p:nvSpPr>
        <p:spPr>
          <a:xfrm>
            <a:off x="2314765" y="5757216"/>
            <a:ext cx="2533225" cy="814279"/>
          </a:xfrm>
          <a:prstGeom prst="rect">
            <a:avLst/>
          </a:prstGeom>
        </p:spPr>
        <p:txBody>
          <a:bodyPr vert="horz" wrap="square" lIns="0" tIns="15702" rIns="0" bIns="0" rtlCol="0">
            <a:spAutoFit/>
          </a:bodyPr>
          <a:lstStyle/>
          <a:p>
            <a:pPr marL="17446" marR="6978">
              <a:lnSpc>
                <a:spcPct val="100800"/>
              </a:lnSpc>
              <a:spcBef>
                <a:spcPts val="124"/>
              </a:spcBef>
            </a:pPr>
            <a:r>
              <a:rPr sz="1580" dirty="0">
                <a:solidFill>
                  <a:srgbClr val="FFFFFF"/>
                </a:solidFill>
                <a:latin typeface="Calibri"/>
                <a:cs typeface="Calibri"/>
              </a:rPr>
              <a:t>Parmesh</a:t>
            </a:r>
            <a:r>
              <a:rPr sz="1580" spc="-34" dirty="0">
                <a:solidFill>
                  <a:srgbClr val="FFFFFF"/>
                </a:solidFill>
                <a:latin typeface="Calibri"/>
                <a:cs typeface="Calibri"/>
              </a:rPr>
              <a:t> </a:t>
            </a:r>
            <a:r>
              <a:rPr sz="1580" dirty="0">
                <a:solidFill>
                  <a:srgbClr val="FFFFFF"/>
                </a:solidFill>
                <a:latin typeface="Calibri"/>
                <a:cs typeface="Calibri"/>
              </a:rPr>
              <a:t>Shah,</a:t>
            </a:r>
            <a:r>
              <a:rPr sz="1580" spc="14" dirty="0">
                <a:solidFill>
                  <a:srgbClr val="FFFFFF"/>
                </a:solidFill>
                <a:latin typeface="Calibri"/>
                <a:cs typeface="Calibri"/>
              </a:rPr>
              <a:t> </a:t>
            </a:r>
            <a:r>
              <a:rPr sz="1580" dirty="0">
                <a:solidFill>
                  <a:srgbClr val="FFFFFF"/>
                </a:solidFill>
                <a:latin typeface="Calibri"/>
                <a:cs typeface="Calibri"/>
              </a:rPr>
              <a:t>Global</a:t>
            </a:r>
            <a:r>
              <a:rPr sz="1580" spc="-14" dirty="0">
                <a:solidFill>
                  <a:srgbClr val="FFFFFF"/>
                </a:solidFill>
                <a:latin typeface="Calibri"/>
                <a:cs typeface="Calibri"/>
              </a:rPr>
              <a:t> Lead, Data-</a:t>
            </a:r>
            <a:r>
              <a:rPr sz="1580" dirty="0">
                <a:solidFill>
                  <a:srgbClr val="FFFFFF"/>
                </a:solidFill>
                <a:latin typeface="Calibri"/>
                <a:cs typeface="Calibri"/>
              </a:rPr>
              <a:t>Driven</a:t>
            </a:r>
            <a:r>
              <a:rPr sz="1580" spc="21" dirty="0">
                <a:solidFill>
                  <a:srgbClr val="FFFFFF"/>
                </a:solidFill>
                <a:latin typeface="Calibri"/>
                <a:cs typeface="Calibri"/>
              </a:rPr>
              <a:t> </a:t>
            </a:r>
            <a:r>
              <a:rPr sz="1580" dirty="0">
                <a:solidFill>
                  <a:srgbClr val="FFFFFF"/>
                </a:solidFill>
                <a:latin typeface="Calibri"/>
                <a:cs typeface="Calibri"/>
              </a:rPr>
              <a:t>Digital</a:t>
            </a:r>
            <a:r>
              <a:rPr sz="1580" spc="21" dirty="0">
                <a:solidFill>
                  <a:srgbClr val="FFFFFF"/>
                </a:solidFill>
                <a:latin typeface="Calibri"/>
                <a:cs typeface="Calibri"/>
              </a:rPr>
              <a:t> </a:t>
            </a:r>
            <a:r>
              <a:rPr sz="1580" spc="-14" dirty="0">
                <a:solidFill>
                  <a:srgbClr val="FFFFFF"/>
                </a:solidFill>
                <a:latin typeface="Calibri"/>
                <a:cs typeface="Calibri"/>
              </a:rPr>
              <a:t>Agriculture</a:t>
            </a:r>
            <a:endParaRPr sz="1580">
              <a:latin typeface="Calibri"/>
              <a:cs typeface="Calibri"/>
            </a:endParaRPr>
          </a:p>
          <a:p>
            <a:pPr marL="17446">
              <a:spcBef>
                <a:spcPts val="460"/>
              </a:spcBef>
            </a:pPr>
            <a:r>
              <a:rPr sz="1580" spc="-14" dirty="0">
                <a:solidFill>
                  <a:srgbClr val="FFFFFF"/>
                </a:solidFill>
                <a:latin typeface="Calibri"/>
                <a:cs typeface="Calibri"/>
                <a:hlinkClick r:id="rId12"/>
              </a:rPr>
              <a:t>pshah@worldbank.org</a:t>
            </a:r>
            <a:endParaRPr sz="158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413" y="-6892"/>
            <a:ext cx="13832429" cy="7722678"/>
            <a:chOff x="-5397" y="1052258"/>
            <a:chExt cx="10069195" cy="5621655"/>
          </a:xfrm>
        </p:grpSpPr>
        <p:pic>
          <p:nvPicPr>
            <p:cNvPr id="3" name="object 3"/>
            <p:cNvPicPr/>
            <p:nvPr/>
          </p:nvPicPr>
          <p:blipFill>
            <a:blip r:embed="rId2" cstate="print"/>
            <a:stretch>
              <a:fillRect/>
            </a:stretch>
          </p:blipFill>
          <p:spPr>
            <a:xfrm>
              <a:off x="0" y="1057656"/>
              <a:ext cx="10058400" cy="5615940"/>
            </a:xfrm>
            <a:prstGeom prst="rect">
              <a:avLst/>
            </a:prstGeom>
          </p:spPr>
        </p:pic>
        <p:sp>
          <p:nvSpPr>
            <p:cNvPr id="4" name="object 4"/>
            <p:cNvSpPr/>
            <p:nvPr/>
          </p:nvSpPr>
          <p:spPr>
            <a:xfrm>
              <a:off x="0" y="1057656"/>
              <a:ext cx="10058400" cy="1125220"/>
            </a:xfrm>
            <a:custGeom>
              <a:avLst/>
              <a:gdLst/>
              <a:ahLst/>
              <a:cxnLst/>
              <a:rect l="l" t="t" r="r" b="b"/>
              <a:pathLst>
                <a:path w="10058400" h="1125220">
                  <a:moveTo>
                    <a:pt x="10058400" y="1124711"/>
                  </a:moveTo>
                  <a:lnTo>
                    <a:pt x="0" y="1124711"/>
                  </a:lnTo>
                  <a:lnTo>
                    <a:pt x="0" y="0"/>
                  </a:lnTo>
                  <a:lnTo>
                    <a:pt x="10058400" y="0"/>
                  </a:lnTo>
                  <a:lnTo>
                    <a:pt x="10058400" y="1124711"/>
                  </a:lnTo>
                  <a:close/>
                </a:path>
              </a:pathLst>
            </a:custGeom>
            <a:solidFill>
              <a:srgbClr val="3F3F3F"/>
            </a:solidFill>
          </p:spPr>
          <p:txBody>
            <a:bodyPr wrap="square" lIns="0" tIns="0" rIns="0" bIns="0" rtlCol="0"/>
            <a:lstStyle/>
            <a:p>
              <a:endParaRPr/>
            </a:p>
          </p:txBody>
        </p:sp>
        <p:sp>
          <p:nvSpPr>
            <p:cNvPr id="5" name="object 5"/>
            <p:cNvSpPr/>
            <p:nvPr/>
          </p:nvSpPr>
          <p:spPr>
            <a:xfrm>
              <a:off x="0" y="1057655"/>
              <a:ext cx="10058400" cy="1125220"/>
            </a:xfrm>
            <a:custGeom>
              <a:avLst/>
              <a:gdLst/>
              <a:ahLst/>
              <a:cxnLst/>
              <a:rect l="l" t="t" r="r" b="b"/>
              <a:pathLst>
                <a:path w="10058400" h="1125220">
                  <a:moveTo>
                    <a:pt x="10058400" y="0"/>
                  </a:moveTo>
                  <a:lnTo>
                    <a:pt x="10058400" y="1124712"/>
                  </a:lnTo>
                  <a:lnTo>
                    <a:pt x="0" y="1124712"/>
                  </a:lnTo>
                  <a:lnTo>
                    <a:pt x="0" y="0"/>
                  </a:lnTo>
                </a:path>
              </a:pathLst>
            </a:custGeom>
            <a:ln w="10668">
              <a:solidFill>
                <a:srgbClr val="2F528E"/>
              </a:solidFill>
            </a:ln>
          </p:spPr>
          <p:txBody>
            <a:bodyPr wrap="square" lIns="0" tIns="0" rIns="0" bIns="0" rtlCol="0"/>
            <a:lstStyle/>
            <a:p>
              <a:endParaRPr/>
            </a:p>
          </p:txBody>
        </p:sp>
      </p:grpSp>
      <p:sp>
        <p:nvSpPr>
          <p:cNvPr id="6" name="object 6"/>
          <p:cNvSpPr txBox="1">
            <a:spLocks noGrp="1"/>
          </p:cNvSpPr>
          <p:nvPr>
            <p:ph type="title"/>
          </p:nvPr>
        </p:nvSpPr>
        <p:spPr>
          <a:xfrm>
            <a:off x="7326" y="397672"/>
            <a:ext cx="13803643" cy="1082192"/>
          </a:xfrm>
          <a:prstGeom prst="rect">
            <a:avLst/>
          </a:prstGeom>
        </p:spPr>
        <p:txBody>
          <a:bodyPr vert="horz" wrap="square" lIns="0" tIns="81126" rIns="0" bIns="0" rtlCol="0">
            <a:spAutoFit/>
          </a:bodyPr>
          <a:lstStyle/>
          <a:p>
            <a:pPr marL="4323989" marR="88973" indent="-4221057">
              <a:lnSpc>
                <a:spcPts val="3901"/>
              </a:lnSpc>
              <a:spcBef>
                <a:spcPts val="639"/>
              </a:spcBef>
            </a:pPr>
            <a:r>
              <a:rPr sz="3640" spc="-34" dirty="0">
                <a:solidFill>
                  <a:srgbClr val="FFFFFF"/>
                </a:solidFill>
                <a:latin typeface="Calibri"/>
                <a:cs typeface="Calibri"/>
              </a:rPr>
              <a:t>Valentine</a:t>
            </a:r>
            <a:r>
              <a:rPr sz="3640" spc="-144" dirty="0">
                <a:solidFill>
                  <a:srgbClr val="FFFFFF"/>
                </a:solidFill>
                <a:latin typeface="Calibri"/>
                <a:cs typeface="Calibri"/>
              </a:rPr>
              <a:t> </a:t>
            </a:r>
            <a:r>
              <a:rPr sz="3640" dirty="0">
                <a:solidFill>
                  <a:srgbClr val="FFFFFF"/>
                </a:solidFill>
                <a:latin typeface="Calibri"/>
                <a:cs typeface="Calibri"/>
              </a:rPr>
              <a:t>Barasa:</a:t>
            </a:r>
            <a:r>
              <a:rPr sz="3640" spc="-124" dirty="0">
                <a:solidFill>
                  <a:srgbClr val="FFFFFF"/>
                </a:solidFill>
                <a:latin typeface="Calibri"/>
                <a:cs typeface="Calibri"/>
              </a:rPr>
              <a:t> </a:t>
            </a:r>
            <a:r>
              <a:rPr sz="3640" dirty="0">
                <a:solidFill>
                  <a:srgbClr val="FFFFFF"/>
                </a:solidFill>
                <a:latin typeface="Calibri"/>
                <a:cs typeface="Calibri"/>
              </a:rPr>
              <a:t>Banana</a:t>
            </a:r>
            <a:r>
              <a:rPr sz="3640" spc="-144" dirty="0">
                <a:solidFill>
                  <a:srgbClr val="FFFFFF"/>
                </a:solidFill>
                <a:latin typeface="Calibri"/>
                <a:cs typeface="Calibri"/>
              </a:rPr>
              <a:t> </a:t>
            </a:r>
            <a:r>
              <a:rPr sz="3640" dirty="0">
                <a:solidFill>
                  <a:srgbClr val="FFFFFF"/>
                </a:solidFill>
                <a:latin typeface="Calibri"/>
                <a:cs typeface="Calibri"/>
              </a:rPr>
              <a:t>farmer</a:t>
            </a:r>
            <a:r>
              <a:rPr sz="3640" spc="-117" dirty="0">
                <a:solidFill>
                  <a:srgbClr val="FFFFFF"/>
                </a:solidFill>
                <a:latin typeface="Calibri"/>
                <a:cs typeface="Calibri"/>
              </a:rPr>
              <a:t> </a:t>
            </a:r>
            <a:r>
              <a:rPr sz="3640" dirty="0">
                <a:solidFill>
                  <a:srgbClr val="FFFFFF"/>
                </a:solidFill>
                <a:latin typeface="Calibri"/>
                <a:cs typeface="Calibri"/>
              </a:rPr>
              <a:t>in</a:t>
            </a:r>
            <a:r>
              <a:rPr sz="3640" spc="-89" dirty="0">
                <a:solidFill>
                  <a:srgbClr val="FFFFFF"/>
                </a:solidFill>
                <a:latin typeface="Calibri"/>
                <a:cs typeface="Calibri"/>
              </a:rPr>
              <a:t> </a:t>
            </a:r>
            <a:r>
              <a:rPr sz="3640" spc="-27" dirty="0">
                <a:solidFill>
                  <a:srgbClr val="FFFFFF"/>
                </a:solidFill>
                <a:latin typeface="Calibri"/>
                <a:cs typeface="Calibri"/>
              </a:rPr>
              <a:t>(Nyakinyua</a:t>
            </a:r>
            <a:r>
              <a:rPr sz="3640" spc="-144" dirty="0">
                <a:solidFill>
                  <a:srgbClr val="FFFFFF"/>
                </a:solidFill>
                <a:latin typeface="Calibri"/>
                <a:cs typeface="Calibri"/>
              </a:rPr>
              <a:t> </a:t>
            </a:r>
            <a:r>
              <a:rPr sz="3640" dirty="0">
                <a:solidFill>
                  <a:srgbClr val="FFFFFF"/>
                </a:solidFill>
                <a:latin typeface="Calibri"/>
                <a:cs typeface="Calibri"/>
              </a:rPr>
              <a:t>village</a:t>
            </a:r>
            <a:r>
              <a:rPr sz="3640" spc="-144" dirty="0">
                <a:solidFill>
                  <a:srgbClr val="FFFFFF"/>
                </a:solidFill>
                <a:latin typeface="Calibri"/>
                <a:cs typeface="Calibri"/>
              </a:rPr>
              <a:t> </a:t>
            </a:r>
            <a:r>
              <a:rPr sz="3640" dirty="0">
                <a:solidFill>
                  <a:srgbClr val="FFFFFF"/>
                </a:solidFill>
                <a:latin typeface="Calibri"/>
                <a:cs typeface="Calibri"/>
              </a:rPr>
              <a:t>in</a:t>
            </a:r>
            <a:r>
              <a:rPr sz="3640" spc="-117" dirty="0">
                <a:solidFill>
                  <a:srgbClr val="FFFFFF"/>
                </a:solidFill>
                <a:latin typeface="Calibri"/>
                <a:cs typeface="Calibri"/>
              </a:rPr>
              <a:t> </a:t>
            </a:r>
            <a:r>
              <a:rPr sz="3640" dirty="0">
                <a:solidFill>
                  <a:srgbClr val="FFFFFF"/>
                </a:solidFill>
                <a:latin typeface="Calibri"/>
                <a:cs typeface="Calibri"/>
              </a:rPr>
              <a:t>SIRENDE</a:t>
            </a:r>
            <a:r>
              <a:rPr sz="3640" spc="-96" dirty="0">
                <a:solidFill>
                  <a:srgbClr val="FFFFFF"/>
                </a:solidFill>
                <a:latin typeface="Calibri"/>
                <a:cs typeface="Calibri"/>
              </a:rPr>
              <a:t> </a:t>
            </a:r>
            <a:r>
              <a:rPr sz="3640" spc="-27" dirty="0">
                <a:solidFill>
                  <a:srgbClr val="FFFFFF"/>
                </a:solidFill>
                <a:latin typeface="Calibri"/>
                <a:cs typeface="Calibri"/>
              </a:rPr>
              <a:t>ward </a:t>
            </a:r>
            <a:r>
              <a:rPr sz="3640" spc="-48" dirty="0">
                <a:solidFill>
                  <a:srgbClr val="FFFFFF"/>
                </a:solidFill>
                <a:latin typeface="Calibri"/>
                <a:cs typeface="Calibri"/>
              </a:rPr>
              <a:t>Trans</a:t>
            </a:r>
            <a:r>
              <a:rPr sz="3640" spc="-144" dirty="0">
                <a:solidFill>
                  <a:srgbClr val="FFFFFF"/>
                </a:solidFill>
                <a:latin typeface="Calibri"/>
                <a:cs typeface="Calibri"/>
              </a:rPr>
              <a:t> </a:t>
            </a:r>
            <a:r>
              <a:rPr sz="3640" dirty="0">
                <a:solidFill>
                  <a:srgbClr val="FFFFFF"/>
                </a:solidFill>
                <a:latin typeface="Calibri"/>
                <a:cs typeface="Calibri"/>
              </a:rPr>
              <a:t>Nzoia</a:t>
            </a:r>
            <a:r>
              <a:rPr sz="3640" spc="-96" dirty="0">
                <a:solidFill>
                  <a:srgbClr val="FFFFFF"/>
                </a:solidFill>
                <a:latin typeface="Calibri"/>
                <a:cs typeface="Calibri"/>
              </a:rPr>
              <a:t> </a:t>
            </a:r>
            <a:r>
              <a:rPr sz="3640" dirty="0">
                <a:solidFill>
                  <a:srgbClr val="FFFFFF"/>
                </a:solidFill>
                <a:latin typeface="Calibri"/>
                <a:cs typeface="Calibri"/>
              </a:rPr>
              <a:t>County</a:t>
            </a:r>
            <a:r>
              <a:rPr sz="3640" spc="-124" dirty="0">
                <a:solidFill>
                  <a:srgbClr val="FFFFFF"/>
                </a:solidFill>
                <a:latin typeface="Calibri"/>
                <a:cs typeface="Calibri"/>
              </a:rPr>
              <a:t> </a:t>
            </a:r>
            <a:r>
              <a:rPr sz="3640" dirty="0">
                <a:solidFill>
                  <a:srgbClr val="FFFFFF"/>
                </a:solidFill>
                <a:latin typeface="Calibri"/>
                <a:cs typeface="Calibri"/>
              </a:rPr>
              <a:t>)</a:t>
            </a:r>
            <a:r>
              <a:rPr sz="3640" spc="-82" dirty="0">
                <a:solidFill>
                  <a:srgbClr val="FFFFFF"/>
                </a:solidFill>
                <a:latin typeface="Calibri"/>
                <a:cs typeface="Calibri"/>
              </a:rPr>
              <a:t> </a:t>
            </a:r>
            <a:r>
              <a:rPr sz="3640" spc="-14" dirty="0">
                <a:solidFill>
                  <a:srgbClr val="FFFFFF"/>
                </a:solidFill>
                <a:latin typeface="Calibri"/>
                <a:cs typeface="Calibri"/>
              </a:rPr>
              <a:t>Kenya</a:t>
            </a:r>
            <a:endParaRPr sz="3640">
              <a:latin typeface="Calibri"/>
              <a:cs typeface="Calibri"/>
            </a:endParaRPr>
          </a:p>
        </p:txBody>
      </p:sp>
      <p:pic>
        <p:nvPicPr>
          <p:cNvPr id="7" name="object 7"/>
          <p:cNvPicPr/>
          <p:nvPr/>
        </p:nvPicPr>
        <p:blipFill>
          <a:blip r:embed="rId3" cstate="print"/>
          <a:stretch>
            <a:fillRect/>
          </a:stretch>
        </p:blipFill>
        <p:spPr>
          <a:xfrm>
            <a:off x="8805580" y="1738191"/>
            <a:ext cx="4846627" cy="2294559"/>
          </a:xfrm>
          <a:prstGeom prst="rect">
            <a:avLst/>
          </a:prstGeom>
        </p:spPr>
      </p:pic>
      <p:sp>
        <p:nvSpPr>
          <p:cNvPr id="8" name="object 8"/>
          <p:cNvSpPr txBox="1"/>
          <p:nvPr/>
        </p:nvSpPr>
        <p:spPr>
          <a:xfrm>
            <a:off x="8809767" y="1744473"/>
            <a:ext cx="4838777" cy="1804151"/>
          </a:xfrm>
          <a:prstGeom prst="rect">
            <a:avLst/>
          </a:prstGeom>
          <a:ln w="10667">
            <a:solidFill>
              <a:srgbClr val="2F528E"/>
            </a:solidFill>
          </a:ln>
        </p:spPr>
        <p:txBody>
          <a:bodyPr vert="horz" wrap="square" lIns="0" tIns="341951" rIns="0" bIns="0" rtlCol="0">
            <a:spAutoFit/>
          </a:bodyPr>
          <a:lstStyle/>
          <a:p>
            <a:pPr marL="103804" marR="1058099">
              <a:lnSpc>
                <a:spcPct val="100400"/>
              </a:lnSpc>
              <a:spcBef>
                <a:spcPts val="2692"/>
              </a:spcBef>
            </a:pPr>
            <a:r>
              <a:rPr sz="2679" dirty="0">
                <a:solidFill>
                  <a:srgbClr val="FFFFFF"/>
                </a:solidFill>
                <a:latin typeface="Calibri"/>
                <a:cs typeface="Calibri"/>
              </a:rPr>
              <a:t>A</a:t>
            </a:r>
            <a:r>
              <a:rPr sz="2679" spc="21" dirty="0">
                <a:solidFill>
                  <a:srgbClr val="FFFFFF"/>
                </a:solidFill>
                <a:latin typeface="Calibri"/>
                <a:cs typeface="Calibri"/>
              </a:rPr>
              <a:t> </a:t>
            </a:r>
            <a:r>
              <a:rPr sz="2679" dirty="0">
                <a:solidFill>
                  <a:srgbClr val="FFFFFF"/>
                </a:solidFill>
                <a:latin typeface="Calibri"/>
                <a:cs typeface="Calibri"/>
              </a:rPr>
              <a:t>member</a:t>
            </a:r>
            <a:r>
              <a:rPr sz="2679" spc="48" dirty="0">
                <a:solidFill>
                  <a:srgbClr val="FFFFFF"/>
                </a:solidFill>
                <a:latin typeface="Calibri"/>
                <a:cs typeface="Calibri"/>
              </a:rPr>
              <a:t> </a:t>
            </a:r>
            <a:r>
              <a:rPr sz="2679" dirty="0">
                <a:solidFill>
                  <a:srgbClr val="FFFFFF"/>
                </a:solidFill>
                <a:latin typeface="Calibri"/>
                <a:cs typeface="Calibri"/>
              </a:rPr>
              <a:t>of</a:t>
            </a:r>
            <a:r>
              <a:rPr sz="2679" spc="41" dirty="0">
                <a:solidFill>
                  <a:srgbClr val="FFFFFF"/>
                </a:solidFill>
                <a:latin typeface="Calibri"/>
                <a:cs typeface="Calibri"/>
              </a:rPr>
              <a:t> </a:t>
            </a:r>
            <a:r>
              <a:rPr sz="3160" b="1" spc="-14" dirty="0">
                <a:solidFill>
                  <a:srgbClr val="FFFFFF"/>
                </a:solidFill>
                <a:latin typeface="Calibri"/>
                <a:cs typeface="Calibri"/>
              </a:rPr>
              <a:t>Siwahoma </a:t>
            </a:r>
            <a:r>
              <a:rPr sz="3160" b="1" dirty="0">
                <a:solidFill>
                  <a:srgbClr val="FFFFFF"/>
                </a:solidFill>
                <a:latin typeface="Calibri"/>
                <a:cs typeface="Calibri"/>
              </a:rPr>
              <a:t>Banana</a:t>
            </a:r>
            <a:r>
              <a:rPr sz="3160" b="1" spc="-21" dirty="0">
                <a:solidFill>
                  <a:srgbClr val="FFFFFF"/>
                </a:solidFill>
                <a:latin typeface="Calibri"/>
                <a:cs typeface="Calibri"/>
              </a:rPr>
              <a:t> </a:t>
            </a:r>
            <a:r>
              <a:rPr sz="3160" b="1" spc="-14" dirty="0">
                <a:solidFill>
                  <a:srgbClr val="FFFFFF"/>
                </a:solidFill>
                <a:latin typeface="Calibri"/>
                <a:cs typeface="Calibri"/>
              </a:rPr>
              <a:t>Producer Organization</a:t>
            </a:r>
            <a:endParaRPr sz="3160">
              <a:latin typeface="Calibri"/>
              <a:cs typeface="Calibri"/>
            </a:endParaRPr>
          </a:p>
        </p:txBody>
      </p:sp>
      <p:pic>
        <p:nvPicPr>
          <p:cNvPr id="9" name="object 9"/>
          <p:cNvPicPr/>
          <p:nvPr/>
        </p:nvPicPr>
        <p:blipFill>
          <a:blip r:embed="rId4" cstate="print"/>
          <a:stretch>
            <a:fillRect/>
          </a:stretch>
        </p:blipFill>
        <p:spPr>
          <a:xfrm>
            <a:off x="92118" y="6595286"/>
            <a:ext cx="9364563" cy="937921"/>
          </a:xfrm>
          <a:prstGeom prst="rect">
            <a:avLst/>
          </a:prstGeom>
        </p:spPr>
      </p:pic>
      <p:sp>
        <p:nvSpPr>
          <p:cNvPr id="10" name="object 10"/>
          <p:cNvSpPr txBox="1"/>
          <p:nvPr/>
        </p:nvSpPr>
        <p:spPr>
          <a:xfrm>
            <a:off x="98397" y="6601568"/>
            <a:ext cx="9352176" cy="875520"/>
          </a:xfrm>
          <a:prstGeom prst="rect">
            <a:avLst/>
          </a:prstGeom>
          <a:ln w="10667">
            <a:solidFill>
              <a:srgbClr val="2F528E"/>
            </a:solidFill>
          </a:ln>
        </p:spPr>
        <p:txBody>
          <a:bodyPr vert="horz" wrap="square" lIns="0" tIns="8723" rIns="0" bIns="0" rtlCol="0">
            <a:spAutoFit/>
          </a:bodyPr>
          <a:lstStyle/>
          <a:p>
            <a:pPr>
              <a:spcBef>
                <a:spcPts val="69"/>
              </a:spcBef>
            </a:pPr>
            <a:endParaRPr sz="2953">
              <a:latin typeface="Times New Roman"/>
              <a:cs typeface="Times New Roman"/>
            </a:endParaRPr>
          </a:p>
          <a:p>
            <a:pPr marL="104676"/>
            <a:r>
              <a:rPr sz="2679" dirty="0">
                <a:solidFill>
                  <a:srgbClr val="FFFFFF"/>
                </a:solidFill>
                <a:latin typeface="Calibri"/>
                <a:cs typeface="Calibri"/>
              </a:rPr>
              <a:t>Market</a:t>
            </a:r>
            <a:r>
              <a:rPr sz="2679" spc="14" dirty="0">
                <a:solidFill>
                  <a:srgbClr val="FFFFFF"/>
                </a:solidFill>
                <a:latin typeface="Calibri"/>
                <a:cs typeface="Calibri"/>
              </a:rPr>
              <a:t> </a:t>
            </a:r>
            <a:r>
              <a:rPr sz="2679" dirty="0">
                <a:solidFill>
                  <a:srgbClr val="FFFFFF"/>
                </a:solidFill>
                <a:latin typeface="Calibri"/>
                <a:cs typeface="Calibri"/>
              </a:rPr>
              <a:t>price</a:t>
            </a:r>
            <a:r>
              <a:rPr sz="2679" spc="14" dirty="0">
                <a:solidFill>
                  <a:srgbClr val="FFFFFF"/>
                </a:solidFill>
                <a:latin typeface="Calibri"/>
                <a:cs typeface="Calibri"/>
              </a:rPr>
              <a:t> </a:t>
            </a:r>
            <a:r>
              <a:rPr sz="2679" dirty="0">
                <a:solidFill>
                  <a:srgbClr val="FFFFFF"/>
                </a:solidFill>
                <a:latin typeface="Calibri"/>
                <a:cs typeface="Calibri"/>
              </a:rPr>
              <a:t>increased</a:t>
            </a:r>
            <a:r>
              <a:rPr sz="2679" spc="21" dirty="0">
                <a:solidFill>
                  <a:srgbClr val="FFFFFF"/>
                </a:solidFill>
                <a:latin typeface="Calibri"/>
                <a:cs typeface="Calibri"/>
              </a:rPr>
              <a:t> </a:t>
            </a:r>
            <a:r>
              <a:rPr sz="2679" dirty="0">
                <a:solidFill>
                  <a:srgbClr val="FFFFFF"/>
                </a:solidFill>
                <a:latin typeface="Calibri"/>
                <a:cs typeface="Calibri"/>
              </a:rPr>
              <a:t>63%,</a:t>
            </a:r>
            <a:r>
              <a:rPr sz="2679" spc="-21" dirty="0">
                <a:solidFill>
                  <a:srgbClr val="FFFFFF"/>
                </a:solidFill>
                <a:latin typeface="Calibri"/>
                <a:cs typeface="Calibri"/>
              </a:rPr>
              <a:t> </a:t>
            </a:r>
            <a:r>
              <a:rPr sz="2679" dirty="0">
                <a:solidFill>
                  <a:srgbClr val="FFFFFF"/>
                </a:solidFill>
                <a:latin typeface="Calibri"/>
                <a:cs typeface="Calibri"/>
              </a:rPr>
              <a:t>from</a:t>
            </a:r>
            <a:r>
              <a:rPr sz="2679" spc="14" dirty="0">
                <a:solidFill>
                  <a:srgbClr val="FFFFFF"/>
                </a:solidFill>
                <a:latin typeface="Calibri"/>
                <a:cs typeface="Calibri"/>
              </a:rPr>
              <a:t> </a:t>
            </a:r>
            <a:r>
              <a:rPr sz="2679" dirty="0">
                <a:solidFill>
                  <a:srgbClr val="FFFFFF"/>
                </a:solidFill>
                <a:latin typeface="Calibri"/>
                <a:cs typeface="Calibri"/>
              </a:rPr>
              <a:t>11</a:t>
            </a:r>
            <a:r>
              <a:rPr sz="2679" spc="21" dirty="0">
                <a:solidFill>
                  <a:srgbClr val="FFFFFF"/>
                </a:solidFill>
                <a:latin typeface="Calibri"/>
                <a:cs typeface="Calibri"/>
              </a:rPr>
              <a:t> </a:t>
            </a:r>
            <a:r>
              <a:rPr sz="2679" dirty="0">
                <a:solidFill>
                  <a:srgbClr val="FFFFFF"/>
                </a:solidFill>
                <a:latin typeface="Calibri"/>
                <a:cs typeface="Calibri"/>
              </a:rPr>
              <a:t>KES</a:t>
            </a:r>
            <a:r>
              <a:rPr sz="2679" spc="14" dirty="0">
                <a:solidFill>
                  <a:srgbClr val="FFFFFF"/>
                </a:solidFill>
                <a:latin typeface="Calibri"/>
                <a:cs typeface="Calibri"/>
              </a:rPr>
              <a:t> </a:t>
            </a:r>
            <a:r>
              <a:rPr sz="2679" dirty="0">
                <a:solidFill>
                  <a:srgbClr val="FFFFFF"/>
                </a:solidFill>
                <a:latin typeface="Calibri"/>
                <a:cs typeface="Calibri"/>
              </a:rPr>
              <a:t>to</a:t>
            </a:r>
            <a:r>
              <a:rPr sz="2679" spc="34" dirty="0">
                <a:solidFill>
                  <a:srgbClr val="FFFFFF"/>
                </a:solidFill>
                <a:latin typeface="Calibri"/>
                <a:cs typeface="Calibri"/>
              </a:rPr>
              <a:t> </a:t>
            </a:r>
            <a:r>
              <a:rPr sz="2679" dirty="0">
                <a:solidFill>
                  <a:srgbClr val="FFFFFF"/>
                </a:solidFill>
                <a:latin typeface="Calibri"/>
                <a:cs typeface="Calibri"/>
              </a:rPr>
              <a:t>18</a:t>
            </a:r>
            <a:r>
              <a:rPr sz="2679" spc="21" dirty="0">
                <a:solidFill>
                  <a:srgbClr val="FFFFFF"/>
                </a:solidFill>
                <a:latin typeface="Calibri"/>
                <a:cs typeface="Calibri"/>
              </a:rPr>
              <a:t> </a:t>
            </a:r>
            <a:r>
              <a:rPr sz="2679" dirty="0">
                <a:solidFill>
                  <a:srgbClr val="FFFFFF"/>
                </a:solidFill>
                <a:latin typeface="Calibri"/>
                <a:cs typeface="Calibri"/>
              </a:rPr>
              <a:t>KES</a:t>
            </a:r>
            <a:r>
              <a:rPr sz="2679" spc="14" dirty="0">
                <a:solidFill>
                  <a:srgbClr val="FFFFFF"/>
                </a:solidFill>
                <a:latin typeface="Calibri"/>
                <a:cs typeface="Calibri"/>
              </a:rPr>
              <a:t> </a:t>
            </a:r>
            <a:r>
              <a:rPr sz="2679" dirty="0">
                <a:solidFill>
                  <a:srgbClr val="FFFFFF"/>
                </a:solidFill>
                <a:latin typeface="Calibri"/>
                <a:cs typeface="Calibri"/>
              </a:rPr>
              <a:t>per</a:t>
            </a:r>
            <a:r>
              <a:rPr sz="2679" spc="41" dirty="0">
                <a:solidFill>
                  <a:srgbClr val="FFFFFF"/>
                </a:solidFill>
                <a:latin typeface="Calibri"/>
                <a:cs typeface="Calibri"/>
              </a:rPr>
              <a:t> </a:t>
            </a:r>
            <a:r>
              <a:rPr sz="2679" spc="-34" dirty="0">
                <a:solidFill>
                  <a:srgbClr val="FFFFFF"/>
                </a:solidFill>
                <a:latin typeface="Calibri"/>
                <a:cs typeface="Calibri"/>
              </a:rPr>
              <a:t>kg</a:t>
            </a:r>
            <a:endParaRPr sz="2679">
              <a:latin typeface="Calibri"/>
              <a:cs typeface="Calibri"/>
            </a:endParaRPr>
          </a:p>
        </p:txBody>
      </p:sp>
      <p:pic>
        <p:nvPicPr>
          <p:cNvPr id="11" name="object 11"/>
          <p:cNvPicPr/>
          <p:nvPr/>
        </p:nvPicPr>
        <p:blipFill>
          <a:blip r:embed="rId5" cstate="print"/>
          <a:stretch>
            <a:fillRect/>
          </a:stretch>
        </p:blipFill>
        <p:spPr>
          <a:xfrm>
            <a:off x="81649" y="4729911"/>
            <a:ext cx="11252968" cy="1762791"/>
          </a:xfrm>
          <a:prstGeom prst="rect">
            <a:avLst/>
          </a:prstGeom>
        </p:spPr>
      </p:pic>
      <p:sp>
        <p:nvSpPr>
          <p:cNvPr id="12" name="object 12"/>
          <p:cNvSpPr txBox="1"/>
          <p:nvPr/>
        </p:nvSpPr>
        <p:spPr>
          <a:xfrm>
            <a:off x="87929" y="4734098"/>
            <a:ext cx="11239013" cy="1573042"/>
          </a:xfrm>
          <a:prstGeom prst="rect">
            <a:avLst/>
          </a:prstGeom>
          <a:ln w="10667">
            <a:solidFill>
              <a:srgbClr val="2F528E"/>
            </a:solidFill>
          </a:ln>
        </p:spPr>
        <p:txBody>
          <a:bodyPr vert="horz" wrap="square" lIns="0" tIns="17446" rIns="0" bIns="0" rtlCol="0">
            <a:spAutoFit/>
          </a:bodyPr>
          <a:lstStyle/>
          <a:p>
            <a:pPr marL="104676" marR="1707962">
              <a:lnSpc>
                <a:spcPct val="203100"/>
              </a:lnSpc>
              <a:spcBef>
                <a:spcPts val="137"/>
              </a:spcBef>
            </a:pPr>
            <a:r>
              <a:rPr sz="2679" dirty="0">
                <a:solidFill>
                  <a:srgbClr val="FFFFFF"/>
                </a:solidFill>
                <a:latin typeface="Calibri"/>
                <a:cs typeface="Calibri"/>
              </a:rPr>
              <a:t>Sale</a:t>
            </a:r>
            <a:r>
              <a:rPr sz="2679" spc="27" dirty="0">
                <a:solidFill>
                  <a:srgbClr val="FFFFFF"/>
                </a:solidFill>
                <a:latin typeface="Calibri"/>
                <a:cs typeface="Calibri"/>
              </a:rPr>
              <a:t> </a:t>
            </a:r>
            <a:r>
              <a:rPr sz="2679" dirty="0">
                <a:solidFill>
                  <a:srgbClr val="FFFFFF"/>
                </a:solidFill>
                <a:latin typeface="Calibri"/>
                <a:cs typeface="Calibri"/>
              </a:rPr>
              <a:t>volume</a:t>
            </a:r>
            <a:r>
              <a:rPr sz="2679" spc="27" dirty="0">
                <a:solidFill>
                  <a:srgbClr val="FFFFFF"/>
                </a:solidFill>
                <a:latin typeface="Calibri"/>
                <a:cs typeface="Calibri"/>
              </a:rPr>
              <a:t> </a:t>
            </a:r>
            <a:r>
              <a:rPr sz="2679" dirty="0">
                <a:solidFill>
                  <a:srgbClr val="FFFFFF"/>
                </a:solidFill>
                <a:latin typeface="Calibri"/>
                <a:cs typeface="Calibri"/>
              </a:rPr>
              <a:t>increased</a:t>
            </a:r>
            <a:r>
              <a:rPr sz="2679" spc="7" dirty="0">
                <a:solidFill>
                  <a:srgbClr val="FFFFFF"/>
                </a:solidFill>
                <a:latin typeface="Calibri"/>
                <a:cs typeface="Calibri"/>
              </a:rPr>
              <a:t> </a:t>
            </a:r>
            <a:r>
              <a:rPr sz="2679" dirty="0">
                <a:solidFill>
                  <a:srgbClr val="FFFFFF"/>
                </a:solidFill>
                <a:latin typeface="Calibri"/>
                <a:cs typeface="Calibri"/>
              </a:rPr>
              <a:t>150%,</a:t>
            </a:r>
            <a:r>
              <a:rPr sz="2679" spc="631" dirty="0">
                <a:solidFill>
                  <a:srgbClr val="FFFFFF"/>
                </a:solidFill>
                <a:latin typeface="Calibri"/>
                <a:cs typeface="Calibri"/>
              </a:rPr>
              <a:t> </a:t>
            </a:r>
            <a:r>
              <a:rPr sz="2679" dirty="0">
                <a:solidFill>
                  <a:srgbClr val="FFFFFF"/>
                </a:solidFill>
                <a:latin typeface="Calibri"/>
                <a:cs typeface="Calibri"/>
              </a:rPr>
              <a:t>from</a:t>
            </a:r>
            <a:r>
              <a:rPr sz="2679" spc="27" dirty="0">
                <a:solidFill>
                  <a:srgbClr val="FFFFFF"/>
                </a:solidFill>
                <a:latin typeface="Calibri"/>
                <a:cs typeface="Calibri"/>
              </a:rPr>
              <a:t> </a:t>
            </a:r>
            <a:r>
              <a:rPr sz="2679" dirty="0">
                <a:solidFill>
                  <a:srgbClr val="FFFFFF"/>
                </a:solidFill>
                <a:latin typeface="Calibri"/>
                <a:cs typeface="Calibri"/>
              </a:rPr>
              <a:t>7.2</a:t>
            </a:r>
            <a:r>
              <a:rPr sz="2679" spc="7" dirty="0">
                <a:solidFill>
                  <a:srgbClr val="FFFFFF"/>
                </a:solidFill>
                <a:latin typeface="Calibri"/>
                <a:cs typeface="Calibri"/>
              </a:rPr>
              <a:t> </a:t>
            </a:r>
            <a:r>
              <a:rPr sz="2679" dirty="0">
                <a:solidFill>
                  <a:srgbClr val="FFFFFF"/>
                </a:solidFill>
                <a:latin typeface="Calibri"/>
                <a:cs typeface="Calibri"/>
              </a:rPr>
              <a:t>to</a:t>
            </a:r>
            <a:r>
              <a:rPr sz="2679" spc="41" dirty="0">
                <a:solidFill>
                  <a:srgbClr val="FFFFFF"/>
                </a:solidFill>
                <a:latin typeface="Calibri"/>
                <a:cs typeface="Calibri"/>
              </a:rPr>
              <a:t> </a:t>
            </a:r>
            <a:r>
              <a:rPr sz="2679" dirty="0">
                <a:solidFill>
                  <a:srgbClr val="FFFFFF"/>
                </a:solidFill>
                <a:latin typeface="Calibri"/>
                <a:cs typeface="Calibri"/>
              </a:rPr>
              <a:t>18</a:t>
            </a:r>
            <a:r>
              <a:rPr sz="2679" spc="34" dirty="0">
                <a:solidFill>
                  <a:srgbClr val="FFFFFF"/>
                </a:solidFill>
                <a:latin typeface="Calibri"/>
                <a:cs typeface="Calibri"/>
              </a:rPr>
              <a:t> </a:t>
            </a:r>
            <a:r>
              <a:rPr sz="2679" dirty="0">
                <a:solidFill>
                  <a:srgbClr val="FFFFFF"/>
                </a:solidFill>
                <a:latin typeface="Calibri"/>
                <a:cs typeface="Calibri"/>
              </a:rPr>
              <a:t>metric</a:t>
            </a:r>
            <a:r>
              <a:rPr sz="2679" spc="14" dirty="0">
                <a:solidFill>
                  <a:srgbClr val="FFFFFF"/>
                </a:solidFill>
                <a:latin typeface="Calibri"/>
                <a:cs typeface="Calibri"/>
              </a:rPr>
              <a:t> </a:t>
            </a:r>
            <a:r>
              <a:rPr sz="2679" dirty="0">
                <a:solidFill>
                  <a:srgbClr val="FFFFFF"/>
                </a:solidFill>
                <a:latin typeface="Calibri"/>
                <a:cs typeface="Calibri"/>
              </a:rPr>
              <a:t>tons</a:t>
            </a:r>
            <a:r>
              <a:rPr sz="2679" spc="21" dirty="0">
                <a:solidFill>
                  <a:srgbClr val="FFFFFF"/>
                </a:solidFill>
                <a:latin typeface="Calibri"/>
                <a:cs typeface="Calibri"/>
              </a:rPr>
              <a:t> </a:t>
            </a:r>
            <a:r>
              <a:rPr sz="2679" spc="-14" dirty="0">
                <a:solidFill>
                  <a:srgbClr val="FFFFFF"/>
                </a:solidFill>
                <a:latin typeface="Calibri"/>
                <a:cs typeface="Calibri"/>
              </a:rPr>
              <a:t>(annual) </a:t>
            </a:r>
            <a:r>
              <a:rPr sz="2679" spc="-27" dirty="0">
                <a:solidFill>
                  <a:srgbClr val="FFFFFF"/>
                </a:solidFill>
                <a:latin typeface="Calibri"/>
                <a:cs typeface="Calibri"/>
              </a:rPr>
              <a:t>Total</a:t>
            </a:r>
            <a:r>
              <a:rPr sz="2679" spc="41" dirty="0">
                <a:solidFill>
                  <a:srgbClr val="FFFFFF"/>
                </a:solidFill>
                <a:latin typeface="Calibri"/>
                <a:cs typeface="Calibri"/>
              </a:rPr>
              <a:t> </a:t>
            </a:r>
            <a:r>
              <a:rPr sz="2679" dirty="0">
                <a:solidFill>
                  <a:srgbClr val="FFFFFF"/>
                </a:solidFill>
                <a:latin typeface="Calibri"/>
                <a:cs typeface="Calibri"/>
              </a:rPr>
              <a:t>sales</a:t>
            </a:r>
            <a:r>
              <a:rPr sz="2679" spc="7" dirty="0">
                <a:solidFill>
                  <a:srgbClr val="FFFFFF"/>
                </a:solidFill>
                <a:latin typeface="Calibri"/>
                <a:cs typeface="Calibri"/>
              </a:rPr>
              <a:t> </a:t>
            </a:r>
            <a:r>
              <a:rPr sz="2679" dirty="0">
                <a:solidFill>
                  <a:srgbClr val="FFFFFF"/>
                </a:solidFill>
                <a:latin typeface="Calibri"/>
                <a:cs typeface="Calibri"/>
              </a:rPr>
              <a:t>volume</a:t>
            </a:r>
            <a:r>
              <a:rPr sz="2679" spc="14" dirty="0">
                <a:solidFill>
                  <a:srgbClr val="FFFFFF"/>
                </a:solidFill>
                <a:latin typeface="Calibri"/>
                <a:cs typeface="Calibri"/>
              </a:rPr>
              <a:t> </a:t>
            </a:r>
            <a:r>
              <a:rPr sz="2679" dirty="0">
                <a:solidFill>
                  <a:srgbClr val="FFFFFF"/>
                </a:solidFill>
                <a:latin typeface="Calibri"/>
                <a:cs typeface="Calibri"/>
              </a:rPr>
              <a:t>increased</a:t>
            </a:r>
            <a:r>
              <a:rPr sz="2679" spc="27" dirty="0">
                <a:solidFill>
                  <a:srgbClr val="FFFFFF"/>
                </a:solidFill>
                <a:latin typeface="Calibri"/>
                <a:cs typeface="Calibri"/>
              </a:rPr>
              <a:t> </a:t>
            </a:r>
            <a:r>
              <a:rPr sz="2679" dirty="0">
                <a:solidFill>
                  <a:srgbClr val="FFFFFF"/>
                </a:solidFill>
                <a:latin typeface="Calibri"/>
                <a:cs typeface="Calibri"/>
              </a:rPr>
              <a:t>300</a:t>
            </a:r>
            <a:r>
              <a:rPr sz="2679" spc="-7" dirty="0">
                <a:solidFill>
                  <a:srgbClr val="FFFFFF"/>
                </a:solidFill>
                <a:latin typeface="Calibri"/>
                <a:cs typeface="Calibri"/>
              </a:rPr>
              <a:t> </a:t>
            </a:r>
            <a:r>
              <a:rPr sz="2679" dirty="0">
                <a:solidFill>
                  <a:srgbClr val="FFFFFF"/>
                </a:solidFill>
                <a:latin typeface="Calibri"/>
                <a:cs typeface="Calibri"/>
              </a:rPr>
              <a:t>%,</a:t>
            </a:r>
            <a:r>
              <a:rPr sz="2679" spc="41" dirty="0">
                <a:solidFill>
                  <a:srgbClr val="FFFFFF"/>
                </a:solidFill>
                <a:latin typeface="Calibri"/>
                <a:cs typeface="Calibri"/>
              </a:rPr>
              <a:t> </a:t>
            </a:r>
            <a:r>
              <a:rPr sz="2679" dirty="0">
                <a:solidFill>
                  <a:srgbClr val="FFFFFF"/>
                </a:solidFill>
                <a:latin typeface="Calibri"/>
                <a:cs typeface="Calibri"/>
              </a:rPr>
              <a:t>from</a:t>
            </a:r>
            <a:r>
              <a:rPr sz="2679" spc="21" dirty="0">
                <a:solidFill>
                  <a:srgbClr val="FFFFFF"/>
                </a:solidFill>
                <a:latin typeface="Calibri"/>
                <a:cs typeface="Calibri"/>
              </a:rPr>
              <a:t> </a:t>
            </a:r>
            <a:r>
              <a:rPr sz="2679" dirty="0">
                <a:solidFill>
                  <a:srgbClr val="FFFFFF"/>
                </a:solidFill>
                <a:latin typeface="Calibri"/>
                <a:cs typeface="Calibri"/>
              </a:rPr>
              <a:t>720</a:t>
            </a:r>
            <a:r>
              <a:rPr sz="2679" spc="-7" dirty="0">
                <a:solidFill>
                  <a:srgbClr val="FFFFFF"/>
                </a:solidFill>
                <a:latin typeface="Calibri"/>
                <a:cs typeface="Calibri"/>
              </a:rPr>
              <a:t> </a:t>
            </a:r>
            <a:r>
              <a:rPr sz="2679" dirty="0">
                <a:solidFill>
                  <a:srgbClr val="FFFFFF"/>
                </a:solidFill>
                <a:latin typeface="Calibri"/>
                <a:cs typeface="Calibri"/>
              </a:rPr>
              <a:t>to</a:t>
            </a:r>
            <a:r>
              <a:rPr sz="2679" spc="21" dirty="0">
                <a:solidFill>
                  <a:srgbClr val="FFFFFF"/>
                </a:solidFill>
                <a:latin typeface="Calibri"/>
                <a:cs typeface="Calibri"/>
              </a:rPr>
              <a:t> </a:t>
            </a:r>
            <a:r>
              <a:rPr sz="2679" dirty="0">
                <a:solidFill>
                  <a:srgbClr val="FFFFFF"/>
                </a:solidFill>
                <a:latin typeface="Calibri"/>
                <a:cs typeface="Calibri"/>
              </a:rPr>
              <a:t>2945</a:t>
            </a:r>
            <a:r>
              <a:rPr sz="2679" spc="27" dirty="0">
                <a:solidFill>
                  <a:srgbClr val="FFFFFF"/>
                </a:solidFill>
                <a:latin typeface="Calibri"/>
                <a:cs typeface="Calibri"/>
              </a:rPr>
              <a:t> </a:t>
            </a:r>
            <a:r>
              <a:rPr sz="2679" dirty="0">
                <a:solidFill>
                  <a:srgbClr val="FFFFFF"/>
                </a:solidFill>
                <a:latin typeface="Calibri"/>
                <a:cs typeface="Calibri"/>
              </a:rPr>
              <a:t>USD</a:t>
            </a:r>
            <a:r>
              <a:rPr sz="2679" spc="-7" dirty="0">
                <a:solidFill>
                  <a:srgbClr val="FFFFFF"/>
                </a:solidFill>
                <a:latin typeface="Calibri"/>
                <a:cs typeface="Calibri"/>
              </a:rPr>
              <a:t> </a:t>
            </a:r>
            <a:r>
              <a:rPr sz="2679" spc="-14" dirty="0">
                <a:solidFill>
                  <a:srgbClr val="FFFFFF"/>
                </a:solidFill>
                <a:latin typeface="Calibri"/>
                <a:cs typeface="Calibri"/>
              </a:rPr>
              <a:t>(annual)</a:t>
            </a:r>
            <a:endParaRPr sz="2679">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49670" y="6750734"/>
            <a:ext cx="1685328" cy="437034"/>
            <a:chOff x="1055274" y="5971412"/>
            <a:chExt cx="1226820" cy="318135"/>
          </a:xfrm>
        </p:grpSpPr>
        <p:pic>
          <p:nvPicPr>
            <p:cNvPr id="3" name="object 3"/>
            <p:cNvPicPr/>
            <p:nvPr/>
          </p:nvPicPr>
          <p:blipFill>
            <a:blip r:embed="rId2" cstate="print"/>
            <a:stretch>
              <a:fillRect/>
            </a:stretch>
          </p:blipFill>
          <p:spPr>
            <a:xfrm>
              <a:off x="1055274" y="5971412"/>
              <a:ext cx="792860" cy="318135"/>
            </a:xfrm>
            <a:prstGeom prst="rect">
              <a:avLst/>
            </a:prstGeom>
          </p:spPr>
        </p:pic>
        <p:sp>
          <p:nvSpPr>
            <p:cNvPr id="4" name="object 4"/>
            <p:cNvSpPr/>
            <p:nvPr/>
          </p:nvSpPr>
          <p:spPr>
            <a:xfrm>
              <a:off x="1853933" y="6000559"/>
              <a:ext cx="427990" cy="127635"/>
            </a:xfrm>
            <a:custGeom>
              <a:avLst/>
              <a:gdLst/>
              <a:ahLst/>
              <a:cxnLst/>
              <a:rect l="l" t="t" r="r" b="b"/>
              <a:pathLst>
                <a:path w="427989" h="127635">
                  <a:moveTo>
                    <a:pt x="94678" y="3086"/>
                  </a:moveTo>
                  <a:lnTo>
                    <a:pt x="0" y="3086"/>
                  </a:lnTo>
                  <a:lnTo>
                    <a:pt x="0" y="20866"/>
                  </a:lnTo>
                  <a:lnTo>
                    <a:pt x="37909" y="20866"/>
                  </a:lnTo>
                  <a:lnTo>
                    <a:pt x="37909" y="125006"/>
                  </a:lnTo>
                  <a:lnTo>
                    <a:pt x="56769" y="125006"/>
                  </a:lnTo>
                  <a:lnTo>
                    <a:pt x="56769" y="20866"/>
                  </a:lnTo>
                  <a:lnTo>
                    <a:pt x="94678" y="20866"/>
                  </a:lnTo>
                  <a:lnTo>
                    <a:pt x="94678" y="3086"/>
                  </a:lnTo>
                  <a:close/>
                </a:path>
                <a:path w="427989" h="127635">
                  <a:moveTo>
                    <a:pt x="188887" y="105727"/>
                  </a:moveTo>
                  <a:lnTo>
                    <a:pt x="126022" y="105727"/>
                  </a:lnTo>
                  <a:lnTo>
                    <a:pt x="126022" y="71437"/>
                  </a:lnTo>
                  <a:lnTo>
                    <a:pt x="181838" y="71437"/>
                  </a:lnTo>
                  <a:lnTo>
                    <a:pt x="181838" y="53657"/>
                  </a:lnTo>
                  <a:lnTo>
                    <a:pt x="126022" y="53657"/>
                  </a:lnTo>
                  <a:lnTo>
                    <a:pt x="126022" y="20637"/>
                  </a:lnTo>
                  <a:lnTo>
                    <a:pt x="186029" y="20637"/>
                  </a:lnTo>
                  <a:lnTo>
                    <a:pt x="186029" y="2857"/>
                  </a:lnTo>
                  <a:lnTo>
                    <a:pt x="107061" y="2857"/>
                  </a:lnTo>
                  <a:lnTo>
                    <a:pt x="107061" y="20637"/>
                  </a:lnTo>
                  <a:lnTo>
                    <a:pt x="107061" y="53657"/>
                  </a:lnTo>
                  <a:lnTo>
                    <a:pt x="107061" y="71437"/>
                  </a:lnTo>
                  <a:lnTo>
                    <a:pt x="107061" y="105727"/>
                  </a:lnTo>
                  <a:lnTo>
                    <a:pt x="107061" y="124777"/>
                  </a:lnTo>
                  <a:lnTo>
                    <a:pt x="188887" y="124777"/>
                  </a:lnTo>
                  <a:lnTo>
                    <a:pt x="188887" y="105727"/>
                  </a:lnTo>
                  <a:close/>
                </a:path>
                <a:path w="427989" h="127635">
                  <a:moveTo>
                    <a:pt x="331571" y="2870"/>
                  </a:moveTo>
                  <a:lnTo>
                    <a:pt x="305181" y="2870"/>
                  </a:lnTo>
                  <a:lnTo>
                    <a:pt x="268897" y="90779"/>
                  </a:lnTo>
                  <a:lnTo>
                    <a:pt x="232029" y="2870"/>
                  </a:lnTo>
                  <a:lnTo>
                    <a:pt x="205740" y="2870"/>
                  </a:lnTo>
                  <a:lnTo>
                    <a:pt x="205740" y="124409"/>
                  </a:lnTo>
                  <a:lnTo>
                    <a:pt x="224701" y="124409"/>
                  </a:lnTo>
                  <a:lnTo>
                    <a:pt x="224701" y="32486"/>
                  </a:lnTo>
                  <a:lnTo>
                    <a:pt x="262318" y="124409"/>
                  </a:lnTo>
                  <a:lnTo>
                    <a:pt x="274993" y="124409"/>
                  </a:lnTo>
                  <a:lnTo>
                    <a:pt x="312610" y="32486"/>
                  </a:lnTo>
                  <a:lnTo>
                    <a:pt x="312610" y="124409"/>
                  </a:lnTo>
                  <a:lnTo>
                    <a:pt x="331571" y="124409"/>
                  </a:lnTo>
                  <a:lnTo>
                    <a:pt x="331571" y="2870"/>
                  </a:lnTo>
                  <a:close/>
                </a:path>
                <a:path w="427989" h="127635">
                  <a:moveTo>
                    <a:pt x="427863" y="81724"/>
                  </a:moveTo>
                  <a:lnTo>
                    <a:pt x="426250" y="75920"/>
                  </a:lnTo>
                  <a:lnTo>
                    <a:pt x="423100" y="71437"/>
                  </a:lnTo>
                  <a:lnTo>
                    <a:pt x="420243" y="67157"/>
                  </a:lnTo>
                  <a:lnTo>
                    <a:pt x="416534" y="63728"/>
                  </a:lnTo>
                  <a:lnTo>
                    <a:pt x="407581" y="58966"/>
                  </a:lnTo>
                  <a:lnTo>
                    <a:pt x="402818" y="56870"/>
                  </a:lnTo>
                  <a:lnTo>
                    <a:pt x="392620" y="54203"/>
                  </a:lnTo>
                  <a:lnTo>
                    <a:pt x="379666" y="49441"/>
                  </a:lnTo>
                  <a:lnTo>
                    <a:pt x="376237" y="47345"/>
                  </a:lnTo>
                  <a:lnTo>
                    <a:pt x="371005" y="42583"/>
                  </a:lnTo>
                  <a:lnTo>
                    <a:pt x="369671" y="39154"/>
                  </a:lnTo>
                  <a:lnTo>
                    <a:pt x="369671" y="32766"/>
                  </a:lnTo>
                  <a:lnTo>
                    <a:pt x="370243" y="31153"/>
                  </a:lnTo>
                  <a:lnTo>
                    <a:pt x="370713" y="29057"/>
                  </a:lnTo>
                  <a:lnTo>
                    <a:pt x="387096" y="18008"/>
                  </a:lnTo>
                  <a:lnTo>
                    <a:pt x="395478" y="18008"/>
                  </a:lnTo>
                  <a:lnTo>
                    <a:pt x="399389" y="18770"/>
                  </a:lnTo>
                  <a:lnTo>
                    <a:pt x="406247" y="22479"/>
                  </a:lnTo>
                  <a:lnTo>
                    <a:pt x="408914" y="24866"/>
                  </a:lnTo>
                  <a:lnTo>
                    <a:pt x="410718" y="27724"/>
                  </a:lnTo>
                  <a:lnTo>
                    <a:pt x="411772" y="29057"/>
                  </a:lnTo>
                  <a:lnTo>
                    <a:pt x="427291" y="15049"/>
                  </a:lnTo>
                  <a:lnTo>
                    <a:pt x="426250" y="14008"/>
                  </a:lnTo>
                  <a:lnTo>
                    <a:pt x="421767" y="8191"/>
                  </a:lnTo>
                  <a:lnTo>
                    <a:pt x="416242" y="4483"/>
                  </a:lnTo>
                  <a:lnTo>
                    <a:pt x="404152" y="762"/>
                  </a:lnTo>
                  <a:lnTo>
                    <a:pt x="397865" y="0"/>
                  </a:lnTo>
                  <a:lnTo>
                    <a:pt x="383857" y="0"/>
                  </a:lnTo>
                  <a:lnTo>
                    <a:pt x="350520" y="26962"/>
                  </a:lnTo>
                  <a:lnTo>
                    <a:pt x="349669" y="30962"/>
                  </a:lnTo>
                  <a:lnTo>
                    <a:pt x="349669" y="42583"/>
                  </a:lnTo>
                  <a:lnTo>
                    <a:pt x="351282" y="48958"/>
                  </a:lnTo>
                  <a:lnTo>
                    <a:pt x="357289" y="58204"/>
                  </a:lnTo>
                  <a:lnTo>
                    <a:pt x="360997" y="62204"/>
                  </a:lnTo>
                  <a:lnTo>
                    <a:pt x="365480" y="64770"/>
                  </a:lnTo>
                  <a:lnTo>
                    <a:pt x="369951" y="67729"/>
                  </a:lnTo>
                  <a:lnTo>
                    <a:pt x="374713" y="69824"/>
                  </a:lnTo>
                  <a:lnTo>
                    <a:pt x="379958" y="71437"/>
                  </a:lnTo>
                  <a:lnTo>
                    <a:pt x="384911" y="72771"/>
                  </a:lnTo>
                  <a:lnTo>
                    <a:pt x="397865" y="77533"/>
                  </a:lnTo>
                  <a:lnTo>
                    <a:pt x="401294" y="79349"/>
                  </a:lnTo>
                  <a:lnTo>
                    <a:pt x="403860" y="81724"/>
                  </a:lnTo>
                  <a:lnTo>
                    <a:pt x="406527" y="83921"/>
                  </a:lnTo>
                  <a:lnTo>
                    <a:pt x="407860" y="86779"/>
                  </a:lnTo>
                  <a:lnTo>
                    <a:pt x="407860" y="93916"/>
                  </a:lnTo>
                  <a:lnTo>
                    <a:pt x="386245" y="110299"/>
                  </a:lnTo>
                  <a:lnTo>
                    <a:pt x="379196" y="109258"/>
                  </a:lnTo>
                  <a:lnTo>
                    <a:pt x="372618" y="106400"/>
                  </a:lnTo>
                  <a:lnTo>
                    <a:pt x="368338" y="104305"/>
                  </a:lnTo>
                  <a:lnTo>
                    <a:pt x="364998" y="101346"/>
                  </a:lnTo>
                  <a:lnTo>
                    <a:pt x="362331" y="97066"/>
                  </a:lnTo>
                  <a:lnTo>
                    <a:pt x="361289" y="95821"/>
                  </a:lnTo>
                  <a:lnTo>
                    <a:pt x="345757" y="109258"/>
                  </a:lnTo>
                  <a:lnTo>
                    <a:pt x="350710" y="116205"/>
                  </a:lnTo>
                  <a:lnTo>
                    <a:pt x="356235" y="120396"/>
                  </a:lnTo>
                  <a:lnTo>
                    <a:pt x="363385" y="123355"/>
                  </a:lnTo>
                  <a:lnTo>
                    <a:pt x="370243" y="125920"/>
                  </a:lnTo>
                  <a:lnTo>
                    <a:pt x="377571" y="127254"/>
                  </a:lnTo>
                  <a:lnTo>
                    <a:pt x="391287" y="127254"/>
                  </a:lnTo>
                  <a:lnTo>
                    <a:pt x="396811" y="126492"/>
                  </a:lnTo>
                  <a:lnTo>
                    <a:pt x="407098" y="123063"/>
                  </a:lnTo>
                  <a:lnTo>
                    <a:pt x="411581" y="120688"/>
                  </a:lnTo>
                  <a:lnTo>
                    <a:pt x="415201" y="117259"/>
                  </a:lnTo>
                  <a:lnTo>
                    <a:pt x="419201" y="114020"/>
                  </a:lnTo>
                  <a:lnTo>
                    <a:pt x="422059" y="110109"/>
                  </a:lnTo>
                  <a:lnTo>
                    <a:pt x="426821" y="100584"/>
                  </a:lnTo>
                  <a:lnTo>
                    <a:pt x="427863" y="94970"/>
                  </a:lnTo>
                  <a:lnTo>
                    <a:pt x="427863" y="81724"/>
                  </a:lnTo>
                  <a:close/>
                </a:path>
              </a:pathLst>
            </a:custGeom>
            <a:solidFill>
              <a:srgbClr val="115D69"/>
            </a:solidFill>
          </p:spPr>
          <p:txBody>
            <a:bodyPr wrap="square" lIns="0" tIns="0" rIns="0" bIns="0" rtlCol="0"/>
            <a:lstStyle/>
            <a:p>
              <a:endParaRPr/>
            </a:p>
          </p:txBody>
        </p:sp>
      </p:grpSp>
      <p:pic>
        <p:nvPicPr>
          <p:cNvPr id="5" name="object 5"/>
          <p:cNvPicPr/>
          <p:nvPr/>
        </p:nvPicPr>
        <p:blipFill>
          <a:blip r:embed="rId3" cstate="print"/>
          <a:stretch>
            <a:fillRect/>
          </a:stretch>
        </p:blipFill>
        <p:spPr>
          <a:xfrm>
            <a:off x="9154635" y="3854797"/>
            <a:ext cx="4662966" cy="3919172"/>
          </a:xfrm>
          <a:prstGeom prst="rect">
            <a:avLst/>
          </a:prstGeom>
        </p:spPr>
      </p:pic>
      <p:grpSp>
        <p:nvGrpSpPr>
          <p:cNvPr id="6" name="object 6"/>
          <p:cNvGrpSpPr/>
          <p:nvPr/>
        </p:nvGrpSpPr>
        <p:grpSpPr>
          <a:xfrm>
            <a:off x="1" y="15876"/>
            <a:ext cx="7372004" cy="5635208"/>
            <a:chOff x="0" y="1068832"/>
            <a:chExt cx="5366385" cy="4102100"/>
          </a:xfrm>
        </p:grpSpPr>
        <p:pic>
          <p:nvPicPr>
            <p:cNvPr id="7" name="object 7"/>
            <p:cNvPicPr/>
            <p:nvPr/>
          </p:nvPicPr>
          <p:blipFill>
            <a:blip r:embed="rId4" cstate="print"/>
            <a:stretch>
              <a:fillRect/>
            </a:stretch>
          </p:blipFill>
          <p:spPr>
            <a:xfrm>
              <a:off x="0" y="1068832"/>
              <a:ext cx="4837175" cy="4102099"/>
            </a:xfrm>
            <a:prstGeom prst="rect">
              <a:avLst/>
            </a:prstGeom>
          </p:spPr>
        </p:pic>
        <p:pic>
          <p:nvPicPr>
            <p:cNvPr id="8" name="object 8"/>
            <p:cNvPicPr/>
            <p:nvPr/>
          </p:nvPicPr>
          <p:blipFill>
            <a:blip r:embed="rId5" cstate="print"/>
            <a:stretch>
              <a:fillRect/>
            </a:stretch>
          </p:blipFill>
          <p:spPr>
            <a:xfrm>
              <a:off x="4626864" y="2874264"/>
              <a:ext cx="739139" cy="740663"/>
            </a:xfrm>
            <a:prstGeom prst="rect">
              <a:avLst/>
            </a:prstGeom>
          </p:spPr>
        </p:pic>
      </p:grpSp>
      <p:pic>
        <p:nvPicPr>
          <p:cNvPr id="9" name="object 9"/>
          <p:cNvPicPr/>
          <p:nvPr/>
        </p:nvPicPr>
        <p:blipFill>
          <a:blip r:embed="rId6" cstate="print"/>
          <a:stretch>
            <a:fillRect/>
          </a:stretch>
        </p:blipFill>
        <p:spPr>
          <a:xfrm>
            <a:off x="7954828" y="2541765"/>
            <a:ext cx="1004915" cy="1142493"/>
          </a:xfrm>
          <a:prstGeom prst="rect">
            <a:avLst/>
          </a:prstGeom>
        </p:spPr>
      </p:pic>
      <p:pic>
        <p:nvPicPr>
          <p:cNvPr id="10" name="object 10"/>
          <p:cNvPicPr/>
          <p:nvPr/>
        </p:nvPicPr>
        <p:blipFill>
          <a:blip r:embed="rId7" cstate="print"/>
          <a:stretch>
            <a:fillRect/>
          </a:stretch>
        </p:blipFill>
        <p:spPr>
          <a:xfrm>
            <a:off x="9598681" y="2554685"/>
            <a:ext cx="959586" cy="1048881"/>
          </a:xfrm>
          <a:prstGeom prst="rect">
            <a:avLst/>
          </a:prstGeom>
        </p:spPr>
      </p:pic>
      <p:pic>
        <p:nvPicPr>
          <p:cNvPr id="11" name="object 11"/>
          <p:cNvPicPr/>
          <p:nvPr/>
        </p:nvPicPr>
        <p:blipFill>
          <a:blip r:embed="rId8" cstate="print"/>
          <a:stretch>
            <a:fillRect/>
          </a:stretch>
        </p:blipFill>
        <p:spPr>
          <a:xfrm>
            <a:off x="11374398" y="2680300"/>
            <a:ext cx="935827" cy="952577"/>
          </a:xfrm>
          <a:prstGeom prst="rect">
            <a:avLst/>
          </a:prstGeom>
        </p:spPr>
      </p:pic>
      <p:sp>
        <p:nvSpPr>
          <p:cNvPr id="12" name="object 12"/>
          <p:cNvSpPr txBox="1"/>
          <p:nvPr/>
        </p:nvSpPr>
        <p:spPr>
          <a:xfrm>
            <a:off x="5806909" y="3655157"/>
            <a:ext cx="1784773" cy="632336"/>
          </a:xfrm>
          <a:prstGeom prst="rect">
            <a:avLst/>
          </a:prstGeom>
        </p:spPr>
        <p:txBody>
          <a:bodyPr vert="horz" wrap="square" lIns="0" tIns="17446" rIns="0" bIns="0" rtlCol="0">
            <a:spAutoFit/>
          </a:bodyPr>
          <a:lstStyle/>
          <a:p>
            <a:pPr marL="512912" marR="6978" indent="-496338">
              <a:lnSpc>
                <a:spcPct val="102099"/>
              </a:lnSpc>
              <a:spcBef>
                <a:spcPts val="137"/>
              </a:spcBef>
            </a:pPr>
            <a:r>
              <a:rPr sz="1992" dirty="0">
                <a:latin typeface="Calibri"/>
                <a:cs typeface="Calibri"/>
              </a:rPr>
              <a:t>Interactive</a:t>
            </a:r>
            <a:r>
              <a:rPr sz="1992" spc="48" dirty="0">
                <a:latin typeface="Calibri"/>
                <a:cs typeface="Calibri"/>
              </a:rPr>
              <a:t> </a:t>
            </a:r>
            <a:r>
              <a:rPr sz="1992" spc="-27" dirty="0">
                <a:latin typeface="Calibri"/>
                <a:cs typeface="Calibri"/>
              </a:rPr>
              <a:t>Voice </a:t>
            </a:r>
            <a:r>
              <a:rPr sz="1992" spc="-14" dirty="0">
                <a:latin typeface="Calibri"/>
                <a:cs typeface="Calibri"/>
              </a:rPr>
              <a:t>Service</a:t>
            </a:r>
            <a:endParaRPr sz="1992">
              <a:latin typeface="Calibri"/>
              <a:cs typeface="Calibri"/>
            </a:endParaRPr>
          </a:p>
        </p:txBody>
      </p:sp>
      <p:sp>
        <p:nvSpPr>
          <p:cNvPr id="13" name="object 13"/>
          <p:cNvSpPr txBox="1"/>
          <p:nvPr/>
        </p:nvSpPr>
        <p:spPr>
          <a:xfrm>
            <a:off x="9493732" y="3676200"/>
            <a:ext cx="1155828" cy="632336"/>
          </a:xfrm>
          <a:prstGeom prst="rect">
            <a:avLst/>
          </a:prstGeom>
        </p:spPr>
        <p:txBody>
          <a:bodyPr vert="horz" wrap="square" lIns="0" tIns="17446" rIns="0" bIns="0" rtlCol="0">
            <a:spAutoFit/>
          </a:bodyPr>
          <a:lstStyle/>
          <a:p>
            <a:pPr marL="348048" marR="6978" indent="-331474">
              <a:lnSpc>
                <a:spcPct val="102099"/>
              </a:lnSpc>
              <a:spcBef>
                <a:spcPts val="137"/>
              </a:spcBef>
            </a:pPr>
            <a:r>
              <a:rPr sz="1992" spc="-14" dirty="0">
                <a:latin typeface="Calibri"/>
                <a:cs typeface="Calibri"/>
              </a:rPr>
              <a:t>Interactive </a:t>
            </a:r>
            <a:r>
              <a:rPr sz="1992" spc="-34" dirty="0">
                <a:latin typeface="Calibri"/>
                <a:cs typeface="Calibri"/>
              </a:rPr>
              <a:t>SMS</a:t>
            </a:r>
            <a:endParaRPr sz="1992">
              <a:latin typeface="Calibri"/>
              <a:cs typeface="Calibri"/>
            </a:endParaRPr>
          </a:p>
        </p:txBody>
      </p:sp>
      <p:sp>
        <p:nvSpPr>
          <p:cNvPr id="14" name="object 14"/>
          <p:cNvSpPr txBox="1"/>
          <p:nvPr/>
        </p:nvSpPr>
        <p:spPr>
          <a:xfrm>
            <a:off x="11199919" y="3713847"/>
            <a:ext cx="2059555" cy="632336"/>
          </a:xfrm>
          <a:prstGeom prst="rect">
            <a:avLst/>
          </a:prstGeom>
        </p:spPr>
        <p:txBody>
          <a:bodyPr vert="horz" wrap="square" lIns="0" tIns="17446" rIns="0" bIns="0" rtlCol="0">
            <a:spAutoFit/>
          </a:bodyPr>
          <a:lstStyle/>
          <a:p>
            <a:pPr marL="383812" marR="6978" indent="-367238">
              <a:lnSpc>
                <a:spcPct val="102099"/>
              </a:lnSpc>
              <a:spcBef>
                <a:spcPts val="137"/>
              </a:spcBef>
            </a:pPr>
            <a:r>
              <a:rPr sz="1992" dirty="0">
                <a:latin typeface="Calibri"/>
                <a:cs typeface="Calibri"/>
              </a:rPr>
              <a:t>Customized</a:t>
            </a:r>
            <a:r>
              <a:rPr sz="1992" spc="76" dirty="0">
                <a:latin typeface="Calibri"/>
                <a:cs typeface="Calibri"/>
              </a:rPr>
              <a:t> </a:t>
            </a:r>
            <a:r>
              <a:rPr sz="1992" spc="-14" dirty="0">
                <a:latin typeface="Calibri"/>
                <a:cs typeface="Calibri"/>
              </a:rPr>
              <a:t>Mobile Applications</a:t>
            </a:r>
            <a:endParaRPr sz="1992">
              <a:latin typeface="Calibri"/>
              <a:cs typeface="Calibri"/>
            </a:endParaRPr>
          </a:p>
        </p:txBody>
      </p:sp>
      <p:sp>
        <p:nvSpPr>
          <p:cNvPr id="15" name="object 15"/>
          <p:cNvSpPr txBox="1"/>
          <p:nvPr/>
        </p:nvSpPr>
        <p:spPr>
          <a:xfrm>
            <a:off x="7873219" y="3678227"/>
            <a:ext cx="1177636" cy="632336"/>
          </a:xfrm>
          <a:prstGeom prst="rect">
            <a:avLst/>
          </a:prstGeom>
        </p:spPr>
        <p:txBody>
          <a:bodyPr vert="horz" wrap="square" lIns="0" tIns="17446" rIns="0" bIns="0" rtlCol="0">
            <a:spAutoFit/>
          </a:bodyPr>
          <a:lstStyle/>
          <a:p>
            <a:pPr marL="234649" marR="6978" indent="-218075">
              <a:lnSpc>
                <a:spcPct val="102099"/>
              </a:lnSpc>
              <a:spcBef>
                <a:spcPts val="137"/>
              </a:spcBef>
            </a:pPr>
            <a:r>
              <a:rPr sz="1992" dirty="0">
                <a:latin typeface="Calibri"/>
                <a:cs typeface="Calibri"/>
              </a:rPr>
              <a:t>Virtual</a:t>
            </a:r>
            <a:r>
              <a:rPr sz="1992" spc="96" dirty="0">
                <a:latin typeface="Calibri"/>
                <a:cs typeface="Calibri"/>
              </a:rPr>
              <a:t> </a:t>
            </a:r>
            <a:r>
              <a:rPr sz="1992" spc="-27" dirty="0">
                <a:latin typeface="Calibri"/>
                <a:cs typeface="Calibri"/>
              </a:rPr>
              <a:t>Call </a:t>
            </a:r>
            <a:r>
              <a:rPr sz="1992" spc="-14" dirty="0">
                <a:latin typeface="Calibri"/>
                <a:cs typeface="Calibri"/>
              </a:rPr>
              <a:t>Centre</a:t>
            </a:r>
            <a:endParaRPr sz="1992">
              <a:latin typeface="Calibri"/>
              <a:cs typeface="Calibri"/>
            </a:endParaRPr>
          </a:p>
        </p:txBody>
      </p:sp>
      <p:sp>
        <p:nvSpPr>
          <p:cNvPr id="16" name="object 16"/>
          <p:cNvSpPr txBox="1"/>
          <p:nvPr/>
        </p:nvSpPr>
        <p:spPr>
          <a:xfrm>
            <a:off x="6451592" y="5009800"/>
            <a:ext cx="2227914" cy="435194"/>
          </a:xfrm>
          <a:prstGeom prst="rect">
            <a:avLst/>
          </a:prstGeom>
        </p:spPr>
        <p:txBody>
          <a:bodyPr vert="horz" wrap="square" lIns="0" tIns="22680" rIns="0" bIns="0" rtlCol="0">
            <a:spAutoFit/>
          </a:bodyPr>
          <a:lstStyle/>
          <a:p>
            <a:pPr marL="17446">
              <a:spcBef>
                <a:spcPts val="179"/>
              </a:spcBef>
            </a:pPr>
            <a:r>
              <a:rPr sz="2679" b="1" dirty="0">
                <a:solidFill>
                  <a:srgbClr val="FFBF00"/>
                </a:solidFill>
                <a:latin typeface="Arial"/>
                <a:cs typeface="Arial"/>
              </a:rPr>
              <a:t>Current</a:t>
            </a:r>
            <a:r>
              <a:rPr sz="2679" b="1" spc="-48" dirty="0">
                <a:solidFill>
                  <a:srgbClr val="FFBF00"/>
                </a:solidFill>
                <a:latin typeface="Arial"/>
                <a:cs typeface="Arial"/>
              </a:rPr>
              <a:t> </a:t>
            </a:r>
            <a:r>
              <a:rPr sz="2679" b="1" spc="-14" dirty="0">
                <a:solidFill>
                  <a:srgbClr val="FFBF00"/>
                </a:solidFill>
                <a:latin typeface="Arial"/>
                <a:cs typeface="Arial"/>
              </a:rPr>
              <a:t>scale</a:t>
            </a:r>
            <a:endParaRPr sz="2679">
              <a:latin typeface="Arial"/>
              <a:cs typeface="Arial"/>
            </a:endParaRPr>
          </a:p>
        </p:txBody>
      </p:sp>
      <p:pic>
        <p:nvPicPr>
          <p:cNvPr id="17" name="object 17"/>
          <p:cNvPicPr/>
          <p:nvPr/>
        </p:nvPicPr>
        <p:blipFill>
          <a:blip r:embed="rId9" cstate="print"/>
          <a:stretch>
            <a:fillRect/>
          </a:stretch>
        </p:blipFill>
        <p:spPr>
          <a:xfrm>
            <a:off x="4124345" y="5883471"/>
            <a:ext cx="986073" cy="946296"/>
          </a:xfrm>
          <a:prstGeom prst="rect">
            <a:avLst/>
          </a:prstGeom>
        </p:spPr>
      </p:pic>
      <p:pic>
        <p:nvPicPr>
          <p:cNvPr id="18" name="object 18"/>
          <p:cNvPicPr/>
          <p:nvPr/>
        </p:nvPicPr>
        <p:blipFill>
          <a:blip r:embed="rId10" cstate="print"/>
          <a:stretch>
            <a:fillRect/>
          </a:stretch>
        </p:blipFill>
        <p:spPr>
          <a:xfrm>
            <a:off x="9850273" y="5757856"/>
            <a:ext cx="981887" cy="986073"/>
          </a:xfrm>
          <a:prstGeom prst="rect">
            <a:avLst/>
          </a:prstGeom>
        </p:spPr>
      </p:pic>
      <p:pic>
        <p:nvPicPr>
          <p:cNvPr id="19" name="object 19"/>
          <p:cNvPicPr/>
          <p:nvPr/>
        </p:nvPicPr>
        <p:blipFill>
          <a:blip r:embed="rId11" cstate="print"/>
          <a:stretch>
            <a:fillRect/>
          </a:stretch>
        </p:blipFill>
        <p:spPr>
          <a:xfrm>
            <a:off x="6858553" y="5757856"/>
            <a:ext cx="1004732" cy="1003277"/>
          </a:xfrm>
          <a:prstGeom prst="rect">
            <a:avLst/>
          </a:prstGeom>
        </p:spPr>
      </p:pic>
      <p:sp>
        <p:nvSpPr>
          <p:cNvPr id="20" name="object 20"/>
          <p:cNvSpPr txBox="1"/>
          <p:nvPr/>
        </p:nvSpPr>
        <p:spPr>
          <a:xfrm>
            <a:off x="3307208" y="6841627"/>
            <a:ext cx="2049087" cy="636900"/>
          </a:xfrm>
          <a:prstGeom prst="rect">
            <a:avLst/>
          </a:prstGeom>
        </p:spPr>
        <p:txBody>
          <a:bodyPr vert="horz" wrap="square" lIns="0" tIns="23553" rIns="0" bIns="0" rtlCol="0">
            <a:spAutoFit/>
          </a:bodyPr>
          <a:lstStyle/>
          <a:p>
            <a:pPr marL="17446">
              <a:spcBef>
                <a:spcPts val="185"/>
              </a:spcBef>
            </a:pPr>
            <a:r>
              <a:rPr sz="1992" spc="-14" dirty="0">
                <a:solidFill>
                  <a:srgbClr val="00901D"/>
                </a:solidFill>
                <a:latin typeface="Arial Black"/>
                <a:cs typeface="Arial Black"/>
              </a:rPr>
              <a:t>68,546</a:t>
            </a:r>
            <a:endParaRPr sz="1992">
              <a:latin typeface="Arial Black"/>
              <a:cs typeface="Arial Black"/>
            </a:endParaRPr>
          </a:p>
          <a:p>
            <a:pPr marL="17446">
              <a:spcBef>
                <a:spcPts val="34"/>
              </a:spcBef>
            </a:pPr>
            <a:r>
              <a:rPr sz="1992" dirty="0">
                <a:latin typeface="Calibri"/>
                <a:cs typeface="Calibri"/>
              </a:rPr>
              <a:t>smallholder</a:t>
            </a:r>
            <a:r>
              <a:rPr sz="1992" spc="151" dirty="0">
                <a:latin typeface="Calibri"/>
                <a:cs typeface="Calibri"/>
              </a:rPr>
              <a:t> </a:t>
            </a:r>
            <a:r>
              <a:rPr sz="1992" spc="-14" dirty="0">
                <a:latin typeface="Calibri"/>
                <a:cs typeface="Calibri"/>
              </a:rPr>
              <a:t>farmer</a:t>
            </a:r>
            <a:endParaRPr sz="1992">
              <a:latin typeface="Calibri"/>
              <a:cs typeface="Calibri"/>
            </a:endParaRPr>
          </a:p>
        </p:txBody>
      </p:sp>
      <p:sp>
        <p:nvSpPr>
          <p:cNvPr id="21" name="object 21"/>
          <p:cNvSpPr txBox="1"/>
          <p:nvPr/>
        </p:nvSpPr>
        <p:spPr>
          <a:xfrm>
            <a:off x="6640102" y="6933767"/>
            <a:ext cx="2300316" cy="636900"/>
          </a:xfrm>
          <a:prstGeom prst="rect">
            <a:avLst/>
          </a:prstGeom>
        </p:spPr>
        <p:txBody>
          <a:bodyPr vert="horz" wrap="square" lIns="0" tIns="23553" rIns="0" bIns="0" rtlCol="0">
            <a:spAutoFit/>
          </a:bodyPr>
          <a:lstStyle/>
          <a:p>
            <a:pPr marL="17446">
              <a:spcBef>
                <a:spcPts val="185"/>
              </a:spcBef>
            </a:pPr>
            <a:r>
              <a:rPr sz="1992" spc="-14" dirty="0">
                <a:solidFill>
                  <a:srgbClr val="00901D"/>
                </a:solidFill>
                <a:latin typeface="Arial Black"/>
                <a:cs typeface="Arial Black"/>
              </a:rPr>
              <a:t>400,040</a:t>
            </a:r>
            <a:endParaRPr sz="1992">
              <a:latin typeface="Arial Black"/>
              <a:cs typeface="Arial Black"/>
            </a:endParaRPr>
          </a:p>
          <a:p>
            <a:pPr marL="17446">
              <a:spcBef>
                <a:spcPts val="34"/>
              </a:spcBef>
            </a:pPr>
            <a:r>
              <a:rPr sz="1992" dirty="0">
                <a:latin typeface="Calibri"/>
                <a:cs typeface="Calibri"/>
              </a:rPr>
              <a:t>Acres</a:t>
            </a:r>
            <a:r>
              <a:rPr sz="1992" spc="27" dirty="0">
                <a:latin typeface="Calibri"/>
                <a:cs typeface="Calibri"/>
              </a:rPr>
              <a:t> </a:t>
            </a:r>
            <a:r>
              <a:rPr sz="1992" dirty="0">
                <a:latin typeface="Calibri"/>
                <a:cs typeface="Calibri"/>
              </a:rPr>
              <a:t>of</a:t>
            </a:r>
            <a:r>
              <a:rPr sz="1992" spc="62" dirty="0">
                <a:latin typeface="Calibri"/>
                <a:cs typeface="Calibri"/>
              </a:rPr>
              <a:t> </a:t>
            </a:r>
            <a:r>
              <a:rPr sz="1992" dirty="0">
                <a:latin typeface="Calibri"/>
                <a:cs typeface="Calibri"/>
              </a:rPr>
              <a:t>land</a:t>
            </a:r>
            <a:r>
              <a:rPr sz="1992" spc="89" dirty="0">
                <a:latin typeface="Calibri"/>
                <a:cs typeface="Calibri"/>
              </a:rPr>
              <a:t> </a:t>
            </a:r>
            <a:r>
              <a:rPr sz="1992" spc="-14" dirty="0">
                <a:latin typeface="Calibri"/>
                <a:cs typeface="Calibri"/>
              </a:rPr>
              <a:t>covered</a:t>
            </a:r>
            <a:endParaRPr sz="1992">
              <a:latin typeface="Calibri"/>
              <a:cs typeface="Calibri"/>
            </a:endParaRPr>
          </a:p>
        </p:txBody>
      </p:sp>
      <p:sp>
        <p:nvSpPr>
          <p:cNvPr id="22" name="object 22"/>
          <p:cNvSpPr txBox="1"/>
          <p:nvPr/>
        </p:nvSpPr>
        <p:spPr>
          <a:xfrm>
            <a:off x="9615184" y="6885598"/>
            <a:ext cx="2190404" cy="636900"/>
          </a:xfrm>
          <a:prstGeom prst="rect">
            <a:avLst/>
          </a:prstGeom>
        </p:spPr>
        <p:txBody>
          <a:bodyPr vert="horz" wrap="square" lIns="0" tIns="23553" rIns="0" bIns="0" rtlCol="0">
            <a:spAutoFit/>
          </a:bodyPr>
          <a:lstStyle/>
          <a:p>
            <a:pPr marL="58444" algn="ctr">
              <a:spcBef>
                <a:spcPts val="185"/>
              </a:spcBef>
            </a:pPr>
            <a:r>
              <a:rPr sz="1992" spc="-34" dirty="0">
                <a:solidFill>
                  <a:srgbClr val="00901D"/>
                </a:solidFill>
                <a:latin typeface="Arial Black"/>
                <a:cs typeface="Arial Black"/>
              </a:rPr>
              <a:t>90</a:t>
            </a:r>
            <a:endParaRPr sz="1992">
              <a:latin typeface="Arial Black"/>
              <a:cs typeface="Arial Black"/>
            </a:endParaRPr>
          </a:p>
          <a:p>
            <a:pPr algn="ctr">
              <a:spcBef>
                <a:spcPts val="34"/>
              </a:spcBef>
            </a:pPr>
            <a:r>
              <a:rPr sz="1992" dirty="0">
                <a:latin typeface="Calibri"/>
                <a:cs typeface="Calibri"/>
              </a:rPr>
              <a:t>Farmer</a:t>
            </a:r>
            <a:r>
              <a:rPr sz="1992" spc="55" dirty="0">
                <a:latin typeface="Calibri"/>
                <a:cs typeface="Calibri"/>
              </a:rPr>
              <a:t> </a:t>
            </a:r>
            <a:r>
              <a:rPr sz="1992" spc="-14" dirty="0">
                <a:latin typeface="Calibri"/>
                <a:cs typeface="Calibri"/>
              </a:rPr>
              <a:t>cooperatives</a:t>
            </a:r>
            <a:endParaRPr sz="1992">
              <a:latin typeface="Calibri"/>
              <a:cs typeface="Calibri"/>
            </a:endParaRPr>
          </a:p>
        </p:txBody>
      </p:sp>
      <p:pic>
        <p:nvPicPr>
          <p:cNvPr id="23" name="object 23"/>
          <p:cNvPicPr/>
          <p:nvPr/>
        </p:nvPicPr>
        <p:blipFill>
          <a:blip r:embed="rId12" cstate="print"/>
          <a:stretch>
            <a:fillRect/>
          </a:stretch>
        </p:blipFill>
        <p:spPr>
          <a:xfrm>
            <a:off x="314036" y="126137"/>
            <a:ext cx="13503564" cy="1050974"/>
          </a:xfrm>
          <a:prstGeom prst="rect">
            <a:avLst/>
          </a:prstGeom>
        </p:spPr>
      </p:pic>
      <p:sp>
        <p:nvSpPr>
          <p:cNvPr id="24" name="object 24"/>
          <p:cNvSpPr txBox="1">
            <a:spLocks noGrp="1"/>
          </p:cNvSpPr>
          <p:nvPr>
            <p:ph type="title"/>
          </p:nvPr>
        </p:nvSpPr>
        <p:spPr>
          <a:xfrm>
            <a:off x="322410" y="132418"/>
            <a:ext cx="13495713" cy="774198"/>
          </a:xfrm>
          <a:prstGeom prst="rect">
            <a:avLst/>
          </a:prstGeom>
          <a:ln w="10667">
            <a:solidFill>
              <a:srgbClr val="005B34"/>
            </a:solidFill>
          </a:ln>
        </p:spPr>
        <p:txBody>
          <a:bodyPr vert="horz" wrap="square" lIns="0" tIns="211975" rIns="0" bIns="0" rtlCol="0">
            <a:spAutoFit/>
          </a:bodyPr>
          <a:lstStyle/>
          <a:p>
            <a:pPr marL="103804">
              <a:spcBef>
                <a:spcPts val="1669"/>
              </a:spcBef>
            </a:pPr>
            <a:r>
              <a:rPr sz="3640" b="0" spc="-34" dirty="0">
                <a:latin typeface="Calibri"/>
                <a:cs typeface="Calibri"/>
              </a:rPr>
              <a:t>M-</a:t>
            </a:r>
            <a:r>
              <a:rPr sz="3640" b="0" dirty="0">
                <a:latin typeface="Calibri"/>
                <a:cs typeface="Calibri"/>
              </a:rPr>
              <a:t>shamba:</a:t>
            </a:r>
            <a:r>
              <a:rPr sz="3640" b="0" spc="-41" dirty="0">
                <a:latin typeface="Calibri"/>
                <a:cs typeface="Calibri"/>
              </a:rPr>
              <a:t> </a:t>
            </a:r>
            <a:r>
              <a:rPr sz="3160" b="0" dirty="0">
                <a:latin typeface="Calibri"/>
                <a:cs typeface="Calibri"/>
              </a:rPr>
              <a:t>Providing</a:t>
            </a:r>
            <a:r>
              <a:rPr sz="3160" b="0" spc="-69" dirty="0">
                <a:latin typeface="Calibri"/>
                <a:cs typeface="Calibri"/>
              </a:rPr>
              <a:t> </a:t>
            </a:r>
            <a:r>
              <a:rPr sz="3160" b="0" spc="-14" dirty="0">
                <a:latin typeface="Calibri"/>
                <a:cs typeface="Calibri"/>
              </a:rPr>
              <a:t>market</a:t>
            </a:r>
            <a:r>
              <a:rPr sz="3160" b="0" spc="-55" dirty="0">
                <a:latin typeface="Calibri"/>
                <a:cs typeface="Calibri"/>
              </a:rPr>
              <a:t> </a:t>
            </a:r>
            <a:r>
              <a:rPr sz="3160" b="0" dirty="0">
                <a:latin typeface="Calibri"/>
                <a:cs typeface="Calibri"/>
              </a:rPr>
              <a:t>access</a:t>
            </a:r>
            <a:r>
              <a:rPr sz="3160" b="0" spc="-34" dirty="0">
                <a:latin typeface="Calibri"/>
                <a:cs typeface="Calibri"/>
              </a:rPr>
              <a:t> </a:t>
            </a:r>
            <a:r>
              <a:rPr sz="3160" b="0" dirty="0">
                <a:latin typeface="Calibri"/>
                <a:cs typeface="Calibri"/>
              </a:rPr>
              <a:t>and</a:t>
            </a:r>
            <a:r>
              <a:rPr sz="3160" b="0" spc="-55" dirty="0">
                <a:latin typeface="Calibri"/>
                <a:cs typeface="Calibri"/>
              </a:rPr>
              <a:t> </a:t>
            </a:r>
            <a:r>
              <a:rPr sz="3160" b="0" dirty="0">
                <a:latin typeface="Calibri"/>
                <a:cs typeface="Calibri"/>
              </a:rPr>
              <a:t>digital</a:t>
            </a:r>
            <a:r>
              <a:rPr sz="3160" b="0" spc="-96" dirty="0">
                <a:latin typeface="Calibri"/>
                <a:cs typeface="Calibri"/>
              </a:rPr>
              <a:t> </a:t>
            </a:r>
            <a:r>
              <a:rPr sz="3160" b="0" dirty="0">
                <a:latin typeface="Calibri"/>
                <a:cs typeface="Calibri"/>
              </a:rPr>
              <a:t>extension</a:t>
            </a:r>
            <a:r>
              <a:rPr sz="3160" b="0" spc="-117" dirty="0">
                <a:latin typeface="Calibri"/>
                <a:cs typeface="Calibri"/>
              </a:rPr>
              <a:t> </a:t>
            </a:r>
            <a:r>
              <a:rPr sz="3160" b="0" dirty="0">
                <a:latin typeface="Calibri"/>
                <a:cs typeface="Calibri"/>
              </a:rPr>
              <a:t>services</a:t>
            </a:r>
            <a:r>
              <a:rPr sz="3160" b="0" spc="-69" dirty="0">
                <a:latin typeface="Calibri"/>
                <a:cs typeface="Calibri"/>
              </a:rPr>
              <a:t> </a:t>
            </a:r>
            <a:r>
              <a:rPr sz="3160" b="0" dirty="0">
                <a:latin typeface="Calibri"/>
                <a:cs typeface="Calibri"/>
              </a:rPr>
              <a:t>to</a:t>
            </a:r>
            <a:r>
              <a:rPr sz="3160" b="0" spc="-62" dirty="0">
                <a:latin typeface="Calibri"/>
                <a:cs typeface="Calibri"/>
              </a:rPr>
              <a:t> </a:t>
            </a:r>
            <a:r>
              <a:rPr sz="3160" b="0" spc="-14" dirty="0">
                <a:latin typeface="Calibri"/>
                <a:cs typeface="Calibri"/>
              </a:rPr>
              <a:t>farmers</a:t>
            </a:r>
            <a:endParaRPr sz="3160">
              <a:latin typeface="Calibri"/>
              <a:cs typeface="Calibri"/>
            </a:endParaRPr>
          </a:p>
        </p:txBody>
      </p:sp>
      <p:pic>
        <p:nvPicPr>
          <p:cNvPr id="25" name="object 25"/>
          <p:cNvPicPr/>
          <p:nvPr/>
        </p:nvPicPr>
        <p:blipFill>
          <a:blip r:embed="rId13" cstate="print"/>
          <a:stretch>
            <a:fillRect/>
          </a:stretch>
        </p:blipFill>
        <p:spPr>
          <a:xfrm>
            <a:off x="1120063" y="1834496"/>
            <a:ext cx="2813764" cy="2983345"/>
          </a:xfrm>
          <a:prstGeom prst="rect">
            <a:avLst/>
          </a:prstGeom>
        </p:spPr>
      </p:pic>
      <p:sp>
        <p:nvSpPr>
          <p:cNvPr id="26" name="object 26"/>
          <p:cNvSpPr txBox="1"/>
          <p:nvPr/>
        </p:nvSpPr>
        <p:spPr>
          <a:xfrm>
            <a:off x="7640897" y="1687314"/>
            <a:ext cx="5569784" cy="367376"/>
          </a:xfrm>
          <a:prstGeom prst="rect">
            <a:avLst/>
          </a:prstGeom>
        </p:spPr>
        <p:txBody>
          <a:bodyPr vert="horz" wrap="square" lIns="0" tIns="18319" rIns="0" bIns="0" rtlCol="0">
            <a:spAutoFit/>
          </a:bodyPr>
          <a:lstStyle/>
          <a:p>
            <a:pPr marL="17446">
              <a:spcBef>
                <a:spcPts val="144"/>
              </a:spcBef>
            </a:pPr>
            <a:r>
              <a:rPr sz="2267" b="1" dirty="0">
                <a:solidFill>
                  <a:srgbClr val="FFBF00"/>
                </a:solidFill>
                <a:latin typeface="Arial"/>
                <a:cs typeface="Arial"/>
              </a:rPr>
              <a:t>Data-driven</a:t>
            </a:r>
            <a:r>
              <a:rPr sz="2267" b="1" spc="-137" dirty="0">
                <a:solidFill>
                  <a:srgbClr val="FFBF00"/>
                </a:solidFill>
                <a:latin typeface="Arial"/>
                <a:cs typeface="Arial"/>
              </a:rPr>
              <a:t> </a:t>
            </a:r>
            <a:r>
              <a:rPr sz="2267" b="1" dirty="0">
                <a:solidFill>
                  <a:srgbClr val="FFBF00"/>
                </a:solidFill>
                <a:latin typeface="Arial"/>
                <a:cs typeface="Arial"/>
              </a:rPr>
              <a:t>Digital</a:t>
            </a:r>
            <a:r>
              <a:rPr sz="2267" b="1" spc="-157" dirty="0">
                <a:solidFill>
                  <a:srgbClr val="FFBF00"/>
                </a:solidFill>
                <a:latin typeface="Arial"/>
                <a:cs typeface="Arial"/>
              </a:rPr>
              <a:t> </a:t>
            </a:r>
            <a:r>
              <a:rPr sz="2267" b="1" dirty="0">
                <a:solidFill>
                  <a:srgbClr val="FFBF00"/>
                </a:solidFill>
                <a:latin typeface="Arial"/>
                <a:cs typeface="Arial"/>
              </a:rPr>
              <a:t>Agriculture</a:t>
            </a:r>
            <a:r>
              <a:rPr sz="2267" b="1" spc="-41" dirty="0">
                <a:solidFill>
                  <a:srgbClr val="FFBF00"/>
                </a:solidFill>
                <a:latin typeface="Arial"/>
                <a:cs typeface="Arial"/>
              </a:rPr>
              <a:t> </a:t>
            </a:r>
            <a:r>
              <a:rPr sz="2267" b="1" spc="-14" dirty="0">
                <a:solidFill>
                  <a:srgbClr val="FFBF00"/>
                </a:solidFill>
                <a:latin typeface="Arial"/>
                <a:cs typeface="Arial"/>
              </a:rPr>
              <a:t>Solutions</a:t>
            </a:r>
            <a:endParaRPr sz="2267">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607445" y="7406823"/>
            <a:ext cx="122998" cy="228204"/>
          </a:xfrm>
          <a:prstGeom prst="rect">
            <a:avLst/>
          </a:prstGeom>
        </p:spPr>
        <p:txBody>
          <a:bodyPr vert="horz" wrap="square" lIns="0" tIns="16574" rIns="0" bIns="0" rtlCol="0">
            <a:spAutoFit/>
          </a:bodyPr>
          <a:lstStyle/>
          <a:p>
            <a:pPr marL="17446">
              <a:spcBef>
                <a:spcPts val="131"/>
              </a:spcBef>
            </a:pPr>
            <a:r>
              <a:rPr sz="1374" spc="-7" dirty="0">
                <a:solidFill>
                  <a:srgbClr val="898989"/>
                </a:solidFill>
                <a:latin typeface="Calibri"/>
                <a:cs typeface="Calibri"/>
              </a:rPr>
              <a:t>4</a:t>
            </a:r>
            <a:endParaRPr sz="1374">
              <a:latin typeface="Calibri"/>
              <a:cs typeface="Calibri"/>
            </a:endParaRPr>
          </a:p>
        </p:txBody>
      </p:sp>
      <p:pic>
        <p:nvPicPr>
          <p:cNvPr id="3" name="object 3"/>
          <p:cNvPicPr/>
          <p:nvPr/>
        </p:nvPicPr>
        <p:blipFill>
          <a:blip r:embed="rId2" cstate="print"/>
          <a:stretch>
            <a:fillRect/>
          </a:stretch>
        </p:blipFill>
        <p:spPr>
          <a:xfrm>
            <a:off x="1023384" y="1947547"/>
            <a:ext cx="1416201" cy="1736143"/>
          </a:xfrm>
          <a:prstGeom prst="rect">
            <a:avLst/>
          </a:prstGeom>
        </p:spPr>
      </p:pic>
      <p:grpSp>
        <p:nvGrpSpPr>
          <p:cNvPr id="4" name="object 4"/>
          <p:cNvGrpSpPr/>
          <p:nvPr/>
        </p:nvGrpSpPr>
        <p:grpSpPr>
          <a:xfrm>
            <a:off x="3831242" y="4644074"/>
            <a:ext cx="2072640" cy="1758604"/>
            <a:chOff x="2788919" y="4437888"/>
            <a:chExt cx="1508760" cy="1280160"/>
          </a:xfrm>
        </p:grpSpPr>
        <p:pic>
          <p:nvPicPr>
            <p:cNvPr id="5" name="object 5"/>
            <p:cNvPicPr/>
            <p:nvPr/>
          </p:nvPicPr>
          <p:blipFill>
            <a:blip r:embed="rId3" cstate="print"/>
            <a:stretch>
              <a:fillRect/>
            </a:stretch>
          </p:blipFill>
          <p:spPr>
            <a:xfrm>
              <a:off x="2788919" y="4437888"/>
              <a:ext cx="1123187" cy="1085087"/>
            </a:xfrm>
            <a:prstGeom prst="rect">
              <a:avLst/>
            </a:prstGeom>
          </p:spPr>
        </p:pic>
        <p:pic>
          <p:nvPicPr>
            <p:cNvPr id="6" name="object 6"/>
            <p:cNvPicPr/>
            <p:nvPr/>
          </p:nvPicPr>
          <p:blipFill>
            <a:blip r:embed="rId4" cstate="print"/>
            <a:stretch>
              <a:fillRect/>
            </a:stretch>
          </p:blipFill>
          <p:spPr>
            <a:xfrm>
              <a:off x="2834640" y="4492752"/>
              <a:ext cx="1031747" cy="678179"/>
            </a:xfrm>
            <a:prstGeom prst="rect">
              <a:avLst/>
            </a:prstGeom>
          </p:spPr>
        </p:pic>
        <p:pic>
          <p:nvPicPr>
            <p:cNvPr id="7" name="object 7"/>
            <p:cNvPicPr/>
            <p:nvPr/>
          </p:nvPicPr>
          <p:blipFill>
            <a:blip r:embed="rId5" cstate="print"/>
            <a:stretch>
              <a:fillRect/>
            </a:stretch>
          </p:blipFill>
          <p:spPr>
            <a:xfrm>
              <a:off x="3599688" y="4965192"/>
              <a:ext cx="697991" cy="740663"/>
            </a:xfrm>
            <a:prstGeom prst="rect">
              <a:avLst/>
            </a:prstGeom>
          </p:spPr>
        </p:pic>
        <p:pic>
          <p:nvPicPr>
            <p:cNvPr id="8" name="object 8"/>
            <p:cNvPicPr/>
            <p:nvPr/>
          </p:nvPicPr>
          <p:blipFill>
            <a:blip r:embed="rId6" cstate="print"/>
            <a:stretch>
              <a:fillRect/>
            </a:stretch>
          </p:blipFill>
          <p:spPr>
            <a:xfrm>
              <a:off x="3918203" y="5170932"/>
              <a:ext cx="216407" cy="455675"/>
            </a:xfrm>
            <a:prstGeom prst="rect">
              <a:avLst/>
            </a:prstGeom>
          </p:spPr>
        </p:pic>
        <p:pic>
          <p:nvPicPr>
            <p:cNvPr id="9" name="object 9"/>
            <p:cNvPicPr/>
            <p:nvPr/>
          </p:nvPicPr>
          <p:blipFill>
            <a:blip r:embed="rId7" cstate="print"/>
            <a:stretch>
              <a:fillRect/>
            </a:stretch>
          </p:blipFill>
          <p:spPr>
            <a:xfrm>
              <a:off x="3226308" y="5032248"/>
              <a:ext cx="544067" cy="685800"/>
            </a:xfrm>
            <a:prstGeom prst="rect">
              <a:avLst/>
            </a:prstGeom>
          </p:spPr>
        </p:pic>
        <p:pic>
          <p:nvPicPr>
            <p:cNvPr id="10" name="object 10"/>
            <p:cNvPicPr/>
            <p:nvPr/>
          </p:nvPicPr>
          <p:blipFill>
            <a:blip r:embed="rId8" cstate="print"/>
            <a:stretch>
              <a:fillRect/>
            </a:stretch>
          </p:blipFill>
          <p:spPr>
            <a:xfrm>
              <a:off x="3396996" y="5140452"/>
              <a:ext cx="213359" cy="483108"/>
            </a:xfrm>
            <a:prstGeom prst="rect">
              <a:avLst/>
            </a:prstGeom>
          </p:spPr>
        </p:pic>
      </p:grpSp>
      <p:pic>
        <p:nvPicPr>
          <p:cNvPr id="11" name="object 11"/>
          <p:cNvPicPr/>
          <p:nvPr/>
        </p:nvPicPr>
        <p:blipFill>
          <a:blip r:embed="rId9" cstate="print"/>
          <a:stretch>
            <a:fillRect/>
          </a:stretch>
        </p:blipFill>
        <p:spPr>
          <a:xfrm>
            <a:off x="6492178" y="2079445"/>
            <a:ext cx="1918285" cy="1427817"/>
          </a:xfrm>
          <a:prstGeom prst="rect">
            <a:avLst/>
          </a:prstGeom>
        </p:spPr>
      </p:pic>
      <p:pic>
        <p:nvPicPr>
          <p:cNvPr id="12" name="object 12"/>
          <p:cNvPicPr/>
          <p:nvPr/>
        </p:nvPicPr>
        <p:blipFill>
          <a:blip r:embed="rId10" cstate="print"/>
          <a:stretch>
            <a:fillRect/>
          </a:stretch>
        </p:blipFill>
        <p:spPr>
          <a:xfrm>
            <a:off x="3559080" y="1989004"/>
            <a:ext cx="2008886" cy="1597494"/>
          </a:xfrm>
          <a:prstGeom prst="rect">
            <a:avLst/>
          </a:prstGeom>
        </p:spPr>
      </p:pic>
      <p:sp>
        <p:nvSpPr>
          <p:cNvPr id="13" name="object 13"/>
          <p:cNvSpPr txBox="1"/>
          <p:nvPr/>
        </p:nvSpPr>
        <p:spPr>
          <a:xfrm>
            <a:off x="570881" y="3785058"/>
            <a:ext cx="2639650" cy="570778"/>
          </a:xfrm>
          <a:prstGeom prst="rect">
            <a:avLst/>
          </a:prstGeom>
        </p:spPr>
        <p:txBody>
          <a:bodyPr vert="horz" wrap="square" lIns="0" tIns="20936" rIns="0" bIns="0" rtlCol="0">
            <a:spAutoFit/>
          </a:bodyPr>
          <a:lstStyle/>
          <a:p>
            <a:pPr marL="17446">
              <a:spcBef>
                <a:spcPts val="165"/>
              </a:spcBef>
            </a:pPr>
            <a:r>
              <a:rPr sz="1786" b="1" spc="-14" dirty="0">
                <a:latin typeface="Calibri"/>
                <a:cs typeface="Calibri"/>
              </a:rPr>
              <a:t>DigiCow:</a:t>
            </a:r>
            <a:endParaRPr sz="1786">
              <a:latin typeface="Calibri"/>
              <a:cs typeface="Calibri"/>
            </a:endParaRPr>
          </a:p>
          <a:p>
            <a:pPr marL="17446">
              <a:spcBef>
                <a:spcPts val="27"/>
              </a:spcBef>
            </a:pPr>
            <a:r>
              <a:rPr sz="1786" b="1" dirty="0">
                <a:latin typeface="Calibri"/>
                <a:cs typeface="Calibri"/>
              </a:rPr>
              <a:t>Uber</a:t>
            </a:r>
            <a:r>
              <a:rPr sz="1786" b="1" spc="-14" dirty="0">
                <a:latin typeface="Calibri"/>
                <a:cs typeface="Calibri"/>
              </a:rPr>
              <a:t> </a:t>
            </a:r>
            <a:r>
              <a:rPr sz="1786" b="1" dirty="0">
                <a:latin typeface="Calibri"/>
                <a:cs typeface="Calibri"/>
              </a:rPr>
              <a:t>of</a:t>
            </a:r>
            <a:r>
              <a:rPr sz="1786" b="1" spc="-14" dirty="0">
                <a:latin typeface="Calibri"/>
                <a:cs typeface="Calibri"/>
              </a:rPr>
              <a:t> </a:t>
            </a:r>
            <a:r>
              <a:rPr sz="1786" b="1" dirty="0">
                <a:latin typeface="Calibri"/>
                <a:cs typeface="Calibri"/>
              </a:rPr>
              <a:t>Veterinary</a:t>
            </a:r>
            <a:r>
              <a:rPr sz="1786" b="1" spc="41" dirty="0">
                <a:latin typeface="Calibri"/>
                <a:cs typeface="Calibri"/>
              </a:rPr>
              <a:t> </a:t>
            </a:r>
            <a:r>
              <a:rPr sz="1786" b="1" spc="-14" dirty="0">
                <a:latin typeface="Calibri"/>
                <a:cs typeface="Calibri"/>
              </a:rPr>
              <a:t>Services</a:t>
            </a:r>
            <a:endParaRPr sz="1786">
              <a:latin typeface="Calibri"/>
              <a:cs typeface="Calibri"/>
            </a:endParaRPr>
          </a:p>
        </p:txBody>
      </p:sp>
      <p:sp>
        <p:nvSpPr>
          <p:cNvPr id="14" name="object 14"/>
          <p:cNvSpPr txBox="1"/>
          <p:nvPr/>
        </p:nvSpPr>
        <p:spPr>
          <a:xfrm>
            <a:off x="3501839" y="3667773"/>
            <a:ext cx="2787945" cy="567784"/>
          </a:xfrm>
          <a:prstGeom prst="rect">
            <a:avLst/>
          </a:prstGeom>
        </p:spPr>
        <p:txBody>
          <a:bodyPr vert="horz" wrap="square" lIns="0" tIns="16574" rIns="0" bIns="0" rtlCol="0">
            <a:spAutoFit/>
          </a:bodyPr>
          <a:lstStyle/>
          <a:p>
            <a:pPr marL="17446" marR="6978">
              <a:lnSpc>
                <a:spcPct val="101600"/>
              </a:lnSpc>
              <a:spcBef>
                <a:spcPts val="131"/>
              </a:spcBef>
            </a:pPr>
            <a:r>
              <a:rPr sz="1786" b="1" dirty="0">
                <a:latin typeface="Calibri"/>
                <a:cs typeface="Calibri"/>
              </a:rPr>
              <a:t>Hello</a:t>
            </a:r>
            <a:r>
              <a:rPr sz="1786" b="1" spc="-34" dirty="0">
                <a:latin typeface="Calibri"/>
                <a:cs typeface="Calibri"/>
              </a:rPr>
              <a:t> </a:t>
            </a:r>
            <a:r>
              <a:rPr sz="1786" b="1" dirty="0">
                <a:latin typeface="Calibri"/>
                <a:cs typeface="Calibri"/>
              </a:rPr>
              <a:t>Tractor:</a:t>
            </a:r>
            <a:r>
              <a:rPr sz="1786" b="1" spc="7" dirty="0">
                <a:latin typeface="Calibri"/>
                <a:cs typeface="Calibri"/>
              </a:rPr>
              <a:t> </a:t>
            </a:r>
            <a:r>
              <a:rPr sz="1786" b="1" dirty="0">
                <a:latin typeface="Calibri"/>
                <a:cs typeface="Calibri"/>
              </a:rPr>
              <a:t>Uberizing </a:t>
            </a:r>
            <a:r>
              <a:rPr sz="1786" b="1" spc="-27" dirty="0">
                <a:latin typeface="Calibri"/>
                <a:cs typeface="Calibri"/>
              </a:rPr>
              <a:t>farm </a:t>
            </a:r>
            <a:r>
              <a:rPr sz="1786" b="1" spc="-14" dirty="0">
                <a:latin typeface="Calibri"/>
                <a:cs typeface="Calibri"/>
              </a:rPr>
              <a:t>mechanization</a:t>
            </a:r>
            <a:endParaRPr sz="1786">
              <a:latin typeface="Calibri"/>
              <a:cs typeface="Calibri"/>
            </a:endParaRPr>
          </a:p>
        </p:txBody>
      </p:sp>
      <p:pic>
        <p:nvPicPr>
          <p:cNvPr id="15" name="object 15"/>
          <p:cNvPicPr/>
          <p:nvPr/>
        </p:nvPicPr>
        <p:blipFill>
          <a:blip r:embed="rId11" cstate="print"/>
          <a:stretch>
            <a:fillRect/>
          </a:stretch>
        </p:blipFill>
        <p:spPr>
          <a:xfrm>
            <a:off x="9515302" y="2043854"/>
            <a:ext cx="2204534" cy="1645549"/>
          </a:xfrm>
          <a:prstGeom prst="rect">
            <a:avLst/>
          </a:prstGeom>
        </p:spPr>
      </p:pic>
      <p:sp>
        <p:nvSpPr>
          <p:cNvPr id="16" name="object 16"/>
          <p:cNvSpPr txBox="1"/>
          <p:nvPr/>
        </p:nvSpPr>
        <p:spPr>
          <a:xfrm>
            <a:off x="9309416" y="3845779"/>
            <a:ext cx="2602140" cy="295959"/>
          </a:xfrm>
          <a:prstGeom prst="rect">
            <a:avLst/>
          </a:prstGeom>
        </p:spPr>
        <p:txBody>
          <a:bodyPr vert="horz" wrap="square" lIns="0" tIns="20936" rIns="0" bIns="0" rtlCol="0">
            <a:spAutoFit/>
          </a:bodyPr>
          <a:lstStyle/>
          <a:p>
            <a:pPr marL="17446">
              <a:spcBef>
                <a:spcPts val="165"/>
              </a:spcBef>
            </a:pPr>
            <a:r>
              <a:rPr sz="1786" b="1" dirty="0">
                <a:latin typeface="Calibri"/>
                <a:cs typeface="Calibri"/>
              </a:rPr>
              <a:t>AgroCares:</a:t>
            </a:r>
            <a:r>
              <a:rPr sz="1786" b="1" spc="55" dirty="0">
                <a:latin typeface="Calibri"/>
                <a:cs typeface="Calibri"/>
              </a:rPr>
              <a:t> </a:t>
            </a:r>
            <a:r>
              <a:rPr sz="1786" b="1" dirty="0">
                <a:latin typeface="Calibri"/>
                <a:cs typeface="Calibri"/>
              </a:rPr>
              <a:t>IoT</a:t>
            </a:r>
            <a:r>
              <a:rPr sz="1786" b="1" spc="-7" dirty="0">
                <a:latin typeface="Calibri"/>
                <a:cs typeface="Calibri"/>
              </a:rPr>
              <a:t> </a:t>
            </a:r>
            <a:r>
              <a:rPr sz="1786" b="1" dirty="0">
                <a:latin typeface="Calibri"/>
                <a:cs typeface="Calibri"/>
              </a:rPr>
              <a:t>soil</a:t>
            </a:r>
            <a:r>
              <a:rPr sz="1786" b="1" spc="21" dirty="0">
                <a:latin typeface="Calibri"/>
                <a:cs typeface="Calibri"/>
              </a:rPr>
              <a:t> </a:t>
            </a:r>
            <a:r>
              <a:rPr sz="1786" b="1" spc="-14" dirty="0">
                <a:latin typeface="Calibri"/>
                <a:cs typeface="Calibri"/>
              </a:rPr>
              <a:t>scanner</a:t>
            </a:r>
            <a:endParaRPr sz="1786">
              <a:latin typeface="Calibri"/>
              <a:cs typeface="Calibri"/>
            </a:endParaRPr>
          </a:p>
        </p:txBody>
      </p:sp>
      <p:sp>
        <p:nvSpPr>
          <p:cNvPr id="17" name="object 17"/>
          <p:cNvSpPr txBox="1"/>
          <p:nvPr/>
        </p:nvSpPr>
        <p:spPr>
          <a:xfrm>
            <a:off x="6426615" y="3678231"/>
            <a:ext cx="2565503" cy="567784"/>
          </a:xfrm>
          <a:prstGeom prst="rect">
            <a:avLst/>
          </a:prstGeom>
        </p:spPr>
        <p:txBody>
          <a:bodyPr vert="horz" wrap="square" lIns="0" tIns="16574" rIns="0" bIns="0" rtlCol="0">
            <a:spAutoFit/>
          </a:bodyPr>
          <a:lstStyle/>
          <a:p>
            <a:pPr marL="68912" marR="6978" indent="-52338">
              <a:lnSpc>
                <a:spcPct val="101600"/>
              </a:lnSpc>
              <a:spcBef>
                <a:spcPts val="131"/>
              </a:spcBef>
            </a:pPr>
            <a:r>
              <a:rPr sz="1786" b="1" dirty="0">
                <a:latin typeface="Calibri"/>
                <a:cs typeface="Calibri"/>
              </a:rPr>
              <a:t>Digital</a:t>
            </a:r>
            <a:r>
              <a:rPr sz="1786" b="1" spc="14" dirty="0">
                <a:latin typeface="Calibri"/>
                <a:cs typeface="Calibri"/>
              </a:rPr>
              <a:t> </a:t>
            </a:r>
            <a:r>
              <a:rPr sz="1786" b="1" dirty="0">
                <a:latin typeface="Calibri"/>
                <a:cs typeface="Calibri"/>
              </a:rPr>
              <a:t>Green:</a:t>
            </a:r>
            <a:r>
              <a:rPr sz="1786" b="1" spc="41" dirty="0">
                <a:latin typeface="Calibri"/>
                <a:cs typeface="Calibri"/>
              </a:rPr>
              <a:t> </a:t>
            </a:r>
            <a:r>
              <a:rPr sz="1786" b="1" dirty="0">
                <a:latin typeface="Calibri"/>
                <a:cs typeface="Calibri"/>
              </a:rPr>
              <a:t>video-</a:t>
            </a:r>
            <a:r>
              <a:rPr sz="1786" b="1" spc="-27" dirty="0">
                <a:latin typeface="Calibri"/>
                <a:cs typeface="Calibri"/>
              </a:rPr>
              <a:t>based </a:t>
            </a:r>
            <a:r>
              <a:rPr sz="1786" b="1" dirty="0">
                <a:latin typeface="Calibri"/>
                <a:cs typeface="Calibri"/>
              </a:rPr>
              <a:t>extension</a:t>
            </a:r>
            <a:r>
              <a:rPr sz="1786" b="1" spc="-21" dirty="0">
                <a:latin typeface="Calibri"/>
                <a:cs typeface="Calibri"/>
              </a:rPr>
              <a:t> </a:t>
            </a:r>
            <a:r>
              <a:rPr sz="1786" b="1" spc="-14" dirty="0">
                <a:latin typeface="Calibri"/>
                <a:cs typeface="Calibri"/>
              </a:rPr>
              <a:t>service</a:t>
            </a:r>
            <a:endParaRPr sz="1786">
              <a:latin typeface="Calibri"/>
              <a:cs typeface="Calibri"/>
            </a:endParaRPr>
          </a:p>
        </p:txBody>
      </p:sp>
      <p:pic>
        <p:nvPicPr>
          <p:cNvPr id="18" name="object 18"/>
          <p:cNvPicPr/>
          <p:nvPr/>
        </p:nvPicPr>
        <p:blipFill>
          <a:blip r:embed="rId12" cstate="print"/>
          <a:stretch>
            <a:fillRect/>
          </a:stretch>
        </p:blipFill>
        <p:spPr>
          <a:xfrm>
            <a:off x="839524" y="4859713"/>
            <a:ext cx="2022393" cy="1308485"/>
          </a:xfrm>
          <a:prstGeom prst="rect">
            <a:avLst/>
          </a:prstGeom>
        </p:spPr>
      </p:pic>
      <p:sp>
        <p:nvSpPr>
          <p:cNvPr id="19" name="object 19"/>
          <p:cNvSpPr txBox="1"/>
          <p:nvPr/>
        </p:nvSpPr>
        <p:spPr>
          <a:xfrm>
            <a:off x="528938" y="6136135"/>
            <a:ext cx="2353528" cy="570778"/>
          </a:xfrm>
          <a:prstGeom prst="rect">
            <a:avLst/>
          </a:prstGeom>
        </p:spPr>
        <p:txBody>
          <a:bodyPr vert="horz" wrap="square" lIns="0" tIns="20936" rIns="0" bIns="0" rtlCol="0">
            <a:spAutoFit/>
          </a:bodyPr>
          <a:lstStyle/>
          <a:p>
            <a:pPr marL="1745" algn="ctr">
              <a:spcBef>
                <a:spcPts val="165"/>
              </a:spcBef>
            </a:pPr>
            <a:r>
              <a:rPr sz="1786" b="1" spc="-14" dirty="0">
                <a:latin typeface="Calibri"/>
                <a:cs typeface="Calibri"/>
              </a:rPr>
              <a:t>SunCulture:</a:t>
            </a:r>
            <a:endParaRPr sz="1786">
              <a:latin typeface="Calibri"/>
              <a:cs typeface="Calibri"/>
            </a:endParaRPr>
          </a:p>
          <a:p>
            <a:pPr algn="ctr">
              <a:spcBef>
                <a:spcPts val="27"/>
              </a:spcBef>
            </a:pPr>
            <a:r>
              <a:rPr sz="1786" b="1" dirty="0">
                <a:latin typeface="Calibri"/>
                <a:cs typeface="Calibri"/>
              </a:rPr>
              <a:t>Solar</a:t>
            </a:r>
            <a:r>
              <a:rPr sz="1786" b="1" spc="27" dirty="0">
                <a:latin typeface="Calibri"/>
                <a:cs typeface="Calibri"/>
              </a:rPr>
              <a:t> </a:t>
            </a:r>
            <a:r>
              <a:rPr sz="1786" b="1" dirty="0">
                <a:latin typeface="Calibri"/>
                <a:cs typeface="Calibri"/>
              </a:rPr>
              <a:t>powered</a:t>
            </a:r>
            <a:r>
              <a:rPr sz="1786" b="1" spc="21" dirty="0">
                <a:latin typeface="Calibri"/>
                <a:cs typeface="Calibri"/>
              </a:rPr>
              <a:t> </a:t>
            </a:r>
            <a:r>
              <a:rPr sz="1786" b="1" spc="-14" dirty="0">
                <a:latin typeface="Calibri"/>
                <a:cs typeface="Calibri"/>
              </a:rPr>
              <a:t>irrigation</a:t>
            </a:r>
            <a:endParaRPr sz="1786">
              <a:latin typeface="Calibri"/>
              <a:cs typeface="Calibri"/>
            </a:endParaRPr>
          </a:p>
        </p:txBody>
      </p:sp>
      <p:sp>
        <p:nvSpPr>
          <p:cNvPr id="20" name="object 20"/>
          <p:cNvSpPr txBox="1"/>
          <p:nvPr/>
        </p:nvSpPr>
        <p:spPr>
          <a:xfrm>
            <a:off x="3192046" y="6280631"/>
            <a:ext cx="3352338" cy="570778"/>
          </a:xfrm>
          <a:prstGeom prst="rect">
            <a:avLst/>
          </a:prstGeom>
        </p:spPr>
        <p:txBody>
          <a:bodyPr vert="horz" wrap="square" lIns="0" tIns="20936" rIns="0" bIns="0" rtlCol="0">
            <a:spAutoFit/>
          </a:bodyPr>
          <a:lstStyle/>
          <a:p>
            <a:pPr marL="17446">
              <a:spcBef>
                <a:spcPts val="165"/>
              </a:spcBef>
            </a:pPr>
            <a:r>
              <a:rPr sz="1786" b="1" spc="-14" dirty="0">
                <a:latin typeface="Calibri"/>
                <a:cs typeface="Calibri"/>
              </a:rPr>
              <a:t>TruTrade</a:t>
            </a:r>
            <a:r>
              <a:rPr sz="1786" b="1" spc="-89" dirty="0">
                <a:latin typeface="Calibri"/>
                <a:cs typeface="Calibri"/>
              </a:rPr>
              <a:t> </a:t>
            </a:r>
            <a:r>
              <a:rPr sz="1786" b="1" spc="-14" dirty="0">
                <a:latin typeface="Calibri"/>
                <a:cs typeface="Calibri"/>
              </a:rPr>
              <a:t>Africa:</a:t>
            </a:r>
            <a:endParaRPr sz="1786">
              <a:latin typeface="Calibri"/>
              <a:cs typeface="Calibri"/>
            </a:endParaRPr>
          </a:p>
          <a:p>
            <a:pPr marL="17446">
              <a:spcBef>
                <a:spcPts val="27"/>
              </a:spcBef>
            </a:pPr>
            <a:r>
              <a:rPr sz="1786" b="1" dirty="0">
                <a:latin typeface="Calibri"/>
                <a:cs typeface="Calibri"/>
              </a:rPr>
              <a:t>Increasing</a:t>
            </a:r>
            <a:r>
              <a:rPr sz="1786" b="1" spc="21" dirty="0">
                <a:latin typeface="Calibri"/>
                <a:cs typeface="Calibri"/>
              </a:rPr>
              <a:t> </a:t>
            </a:r>
            <a:r>
              <a:rPr sz="1786" b="1" dirty="0">
                <a:latin typeface="Calibri"/>
                <a:cs typeface="Calibri"/>
              </a:rPr>
              <a:t>Market</a:t>
            </a:r>
            <a:r>
              <a:rPr sz="1786" b="1" spc="14" dirty="0">
                <a:latin typeface="Calibri"/>
                <a:cs typeface="Calibri"/>
              </a:rPr>
              <a:t> </a:t>
            </a:r>
            <a:r>
              <a:rPr sz="1786" b="1" dirty="0">
                <a:latin typeface="Calibri"/>
                <a:cs typeface="Calibri"/>
              </a:rPr>
              <a:t>access</a:t>
            </a:r>
            <a:r>
              <a:rPr sz="1786" b="1" spc="21" dirty="0">
                <a:latin typeface="Calibri"/>
                <a:cs typeface="Calibri"/>
              </a:rPr>
              <a:t> </a:t>
            </a:r>
            <a:r>
              <a:rPr sz="1786" b="1" dirty="0">
                <a:latin typeface="Calibri"/>
                <a:cs typeface="Calibri"/>
              </a:rPr>
              <a:t>and</a:t>
            </a:r>
            <a:r>
              <a:rPr sz="1786" b="1" spc="34" dirty="0">
                <a:latin typeface="Calibri"/>
                <a:cs typeface="Calibri"/>
              </a:rPr>
              <a:t> </a:t>
            </a:r>
            <a:r>
              <a:rPr sz="1786" b="1" spc="-27" dirty="0">
                <a:latin typeface="Calibri"/>
                <a:cs typeface="Calibri"/>
              </a:rPr>
              <a:t>price</a:t>
            </a:r>
            <a:endParaRPr sz="1786">
              <a:latin typeface="Calibri"/>
              <a:cs typeface="Calibri"/>
            </a:endParaRPr>
          </a:p>
        </p:txBody>
      </p:sp>
      <p:pic>
        <p:nvPicPr>
          <p:cNvPr id="21" name="object 21"/>
          <p:cNvPicPr/>
          <p:nvPr/>
        </p:nvPicPr>
        <p:blipFill>
          <a:blip r:embed="rId13" cstate="print"/>
          <a:stretch>
            <a:fillRect/>
          </a:stretch>
        </p:blipFill>
        <p:spPr>
          <a:xfrm>
            <a:off x="6609418" y="4690133"/>
            <a:ext cx="1900965" cy="1471782"/>
          </a:xfrm>
          <a:prstGeom prst="rect">
            <a:avLst/>
          </a:prstGeom>
        </p:spPr>
      </p:pic>
      <p:sp>
        <p:nvSpPr>
          <p:cNvPr id="22" name="object 22"/>
          <p:cNvSpPr txBox="1"/>
          <p:nvPr/>
        </p:nvSpPr>
        <p:spPr>
          <a:xfrm>
            <a:off x="6696715" y="6136135"/>
            <a:ext cx="2429420" cy="562976"/>
          </a:xfrm>
          <a:prstGeom prst="rect">
            <a:avLst/>
          </a:prstGeom>
        </p:spPr>
        <p:txBody>
          <a:bodyPr vert="horz" wrap="square" lIns="0" tIns="16574" rIns="0" bIns="0" rtlCol="0">
            <a:spAutoFit/>
          </a:bodyPr>
          <a:lstStyle/>
          <a:p>
            <a:pPr marL="17446" marR="6978">
              <a:lnSpc>
                <a:spcPct val="101499"/>
              </a:lnSpc>
              <a:spcBef>
                <a:spcPts val="131"/>
              </a:spcBef>
            </a:pPr>
            <a:r>
              <a:rPr sz="1786" b="1" dirty="0">
                <a:latin typeface="Calibri"/>
                <a:cs typeface="Calibri"/>
              </a:rPr>
              <a:t>Digitally</a:t>
            </a:r>
            <a:r>
              <a:rPr sz="1786" b="1" spc="14" dirty="0">
                <a:latin typeface="Calibri"/>
                <a:cs typeface="Calibri"/>
              </a:rPr>
              <a:t> </a:t>
            </a:r>
            <a:r>
              <a:rPr sz="1786" b="1" dirty="0">
                <a:latin typeface="Calibri"/>
                <a:cs typeface="Calibri"/>
              </a:rPr>
              <a:t>enabled</a:t>
            </a:r>
            <a:r>
              <a:rPr sz="1786" b="1" spc="21" dirty="0">
                <a:latin typeface="Calibri"/>
                <a:cs typeface="Calibri"/>
              </a:rPr>
              <a:t> </a:t>
            </a:r>
            <a:r>
              <a:rPr sz="1786" b="1" spc="-14" dirty="0">
                <a:latin typeface="Calibri"/>
                <a:cs typeface="Calibri"/>
              </a:rPr>
              <a:t>supply </a:t>
            </a:r>
            <a:r>
              <a:rPr sz="1786" b="1" dirty="0">
                <a:latin typeface="Calibri"/>
                <a:cs typeface="Calibri"/>
              </a:rPr>
              <a:t>chain</a:t>
            </a:r>
            <a:r>
              <a:rPr sz="1786" b="1" spc="41" dirty="0">
                <a:latin typeface="Calibri"/>
                <a:cs typeface="Calibri"/>
              </a:rPr>
              <a:t> </a:t>
            </a:r>
            <a:r>
              <a:rPr sz="1786" b="1" dirty="0">
                <a:latin typeface="Calibri"/>
                <a:cs typeface="Calibri"/>
              </a:rPr>
              <a:t>finance:</a:t>
            </a:r>
            <a:r>
              <a:rPr sz="1786" b="1" spc="48" dirty="0">
                <a:latin typeface="Calibri"/>
                <a:cs typeface="Calibri"/>
              </a:rPr>
              <a:t> </a:t>
            </a:r>
            <a:r>
              <a:rPr sz="1786" b="1" spc="-14" dirty="0">
                <a:latin typeface="Calibri"/>
                <a:cs typeface="Calibri"/>
              </a:rPr>
              <a:t>AgriWallet</a:t>
            </a:r>
            <a:endParaRPr sz="1786">
              <a:latin typeface="Calibri"/>
              <a:cs typeface="Calibri"/>
            </a:endParaRPr>
          </a:p>
        </p:txBody>
      </p:sp>
      <p:pic>
        <p:nvPicPr>
          <p:cNvPr id="23" name="object 23"/>
          <p:cNvPicPr/>
          <p:nvPr/>
        </p:nvPicPr>
        <p:blipFill>
          <a:blip r:embed="rId14" cstate="print"/>
          <a:stretch>
            <a:fillRect/>
          </a:stretch>
        </p:blipFill>
        <p:spPr>
          <a:xfrm>
            <a:off x="9584389" y="4600110"/>
            <a:ext cx="2430640" cy="1494812"/>
          </a:xfrm>
          <a:prstGeom prst="rect">
            <a:avLst/>
          </a:prstGeom>
        </p:spPr>
      </p:pic>
      <p:sp>
        <p:nvSpPr>
          <p:cNvPr id="24" name="object 24"/>
          <p:cNvSpPr txBox="1"/>
          <p:nvPr/>
        </p:nvSpPr>
        <p:spPr>
          <a:xfrm>
            <a:off x="9449693" y="6115190"/>
            <a:ext cx="3918476" cy="562976"/>
          </a:xfrm>
          <a:prstGeom prst="rect">
            <a:avLst/>
          </a:prstGeom>
        </p:spPr>
        <p:txBody>
          <a:bodyPr vert="horz" wrap="square" lIns="0" tIns="16574" rIns="0" bIns="0" rtlCol="0">
            <a:spAutoFit/>
          </a:bodyPr>
          <a:lstStyle/>
          <a:p>
            <a:pPr marL="17446" marR="6978">
              <a:lnSpc>
                <a:spcPct val="101499"/>
              </a:lnSpc>
              <a:spcBef>
                <a:spcPts val="131"/>
              </a:spcBef>
            </a:pPr>
            <a:r>
              <a:rPr sz="1786" b="1" spc="-14" dirty="0">
                <a:latin typeface="Calibri"/>
                <a:cs typeface="Calibri"/>
              </a:rPr>
              <a:t>Weather-</a:t>
            </a:r>
            <a:r>
              <a:rPr sz="1786" b="1" dirty="0">
                <a:latin typeface="Calibri"/>
                <a:cs typeface="Calibri"/>
              </a:rPr>
              <a:t>index</a:t>
            </a:r>
            <a:r>
              <a:rPr sz="1786" b="1" spc="34" dirty="0">
                <a:latin typeface="Calibri"/>
                <a:cs typeface="Calibri"/>
              </a:rPr>
              <a:t> </a:t>
            </a:r>
            <a:r>
              <a:rPr sz="1786" b="1" dirty="0">
                <a:latin typeface="Calibri"/>
                <a:cs typeface="Calibri"/>
              </a:rPr>
              <a:t>based</a:t>
            </a:r>
            <a:r>
              <a:rPr sz="1786" b="1" spc="41" dirty="0">
                <a:latin typeface="Calibri"/>
                <a:cs typeface="Calibri"/>
              </a:rPr>
              <a:t> </a:t>
            </a:r>
            <a:r>
              <a:rPr sz="1786" b="1" dirty="0">
                <a:latin typeface="Calibri"/>
                <a:cs typeface="Calibri"/>
              </a:rPr>
              <a:t>Crop</a:t>
            </a:r>
            <a:r>
              <a:rPr sz="1786" b="1" spc="41" dirty="0">
                <a:latin typeface="Calibri"/>
                <a:cs typeface="Calibri"/>
              </a:rPr>
              <a:t> </a:t>
            </a:r>
            <a:r>
              <a:rPr sz="1786" b="1" dirty="0">
                <a:latin typeface="Calibri"/>
                <a:cs typeface="Calibri"/>
              </a:rPr>
              <a:t>and</a:t>
            </a:r>
            <a:r>
              <a:rPr sz="1786" b="1" spc="21" dirty="0">
                <a:latin typeface="Calibri"/>
                <a:cs typeface="Calibri"/>
              </a:rPr>
              <a:t> </a:t>
            </a:r>
            <a:r>
              <a:rPr sz="1786" b="1" spc="-14" dirty="0">
                <a:latin typeface="Calibri"/>
                <a:cs typeface="Calibri"/>
              </a:rPr>
              <a:t>Livestock </a:t>
            </a:r>
            <a:r>
              <a:rPr sz="1786" b="1" dirty="0">
                <a:latin typeface="Calibri"/>
                <a:cs typeface="Calibri"/>
              </a:rPr>
              <a:t>insurance:</a:t>
            </a:r>
            <a:r>
              <a:rPr sz="1786" b="1" spc="34" dirty="0">
                <a:latin typeface="Calibri"/>
                <a:cs typeface="Calibri"/>
              </a:rPr>
              <a:t> </a:t>
            </a:r>
            <a:r>
              <a:rPr sz="1786" b="1" dirty="0">
                <a:latin typeface="Calibri"/>
                <a:cs typeface="Calibri"/>
              </a:rPr>
              <a:t>ACRE </a:t>
            </a:r>
            <a:r>
              <a:rPr sz="1786" b="1" spc="-14" dirty="0">
                <a:latin typeface="Calibri"/>
                <a:cs typeface="Calibri"/>
              </a:rPr>
              <a:t>Africa</a:t>
            </a:r>
            <a:endParaRPr sz="1786">
              <a:latin typeface="Calibri"/>
              <a:cs typeface="Calibri"/>
            </a:endParaRPr>
          </a:p>
        </p:txBody>
      </p:sp>
      <p:sp>
        <p:nvSpPr>
          <p:cNvPr id="25" name="object 25"/>
          <p:cNvSpPr txBox="1"/>
          <p:nvPr/>
        </p:nvSpPr>
        <p:spPr>
          <a:xfrm>
            <a:off x="1799831" y="7048912"/>
            <a:ext cx="10614429" cy="506545"/>
          </a:xfrm>
          <a:prstGeom prst="rect">
            <a:avLst/>
          </a:prstGeom>
        </p:spPr>
        <p:txBody>
          <a:bodyPr vert="horz" wrap="square" lIns="0" tIns="20062" rIns="0" bIns="0" rtlCol="0">
            <a:spAutoFit/>
          </a:bodyPr>
          <a:lstStyle/>
          <a:p>
            <a:pPr marL="17446">
              <a:spcBef>
                <a:spcPts val="157"/>
              </a:spcBef>
            </a:pPr>
            <a:r>
              <a:rPr sz="3160" b="1" dirty="0">
                <a:latin typeface="Gill Sans MT"/>
                <a:cs typeface="Gill Sans MT"/>
              </a:rPr>
              <a:t>Sourcing</a:t>
            </a:r>
            <a:r>
              <a:rPr sz="3160" b="1" spc="-117" dirty="0">
                <a:latin typeface="Gill Sans MT"/>
                <a:cs typeface="Gill Sans MT"/>
              </a:rPr>
              <a:t> </a:t>
            </a:r>
            <a:r>
              <a:rPr sz="3160" b="1" dirty="0">
                <a:latin typeface="Gill Sans MT"/>
                <a:cs typeface="Gill Sans MT"/>
              </a:rPr>
              <a:t>Digital</a:t>
            </a:r>
            <a:r>
              <a:rPr sz="3160" b="1" spc="-103" dirty="0">
                <a:latin typeface="Gill Sans MT"/>
                <a:cs typeface="Gill Sans MT"/>
              </a:rPr>
              <a:t> </a:t>
            </a:r>
            <a:r>
              <a:rPr sz="3160" b="1" dirty="0">
                <a:latin typeface="Gill Sans MT"/>
                <a:cs typeface="Gill Sans MT"/>
              </a:rPr>
              <a:t>Solutions</a:t>
            </a:r>
            <a:r>
              <a:rPr sz="3160" b="1" spc="-96" dirty="0">
                <a:latin typeface="Gill Sans MT"/>
                <a:cs typeface="Gill Sans MT"/>
              </a:rPr>
              <a:t> </a:t>
            </a:r>
            <a:r>
              <a:rPr sz="3160" b="1" dirty="0">
                <a:latin typeface="Gill Sans MT"/>
                <a:cs typeface="Gill Sans MT"/>
              </a:rPr>
              <a:t>through</a:t>
            </a:r>
            <a:r>
              <a:rPr sz="3160" b="1" spc="-131" dirty="0">
                <a:latin typeface="Gill Sans MT"/>
                <a:cs typeface="Gill Sans MT"/>
              </a:rPr>
              <a:t> </a:t>
            </a:r>
            <a:r>
              <a:rPr sz="3160" b="1" dirty="0">
                <a:latin typeface="Gill Sans MT"/>
                <a:cs typeface="Gill Sans MT"/>
              </a:rPr>
              <a:t>Innovation</a:t>
            </a:r>
            <a:r>
              <a:rPr sz="3160" b="1" spc="-76" dirty="0">
                <a:latin typeface="Gill Sans MT"/>
                <a:cs typeface="Gill Sans MT"/>
              </a:rPr>
              <a:t> </a:t>
            </a:r>
            <a:r>
              <a:rPr sz="3160" b="1" spc="-14" dirty="0">
                <a:latin typeface="Gill Sans MT"/>
                <a:cs typeface="Gill Sans MT"/>
              </a:rPr>
              <a:t>Challenge</a:t>
            </a:r>
            <a:endParaRPr sz="3160">
              <a:latin typeface="Gill Sans MT"/>
              <a:cs typeface="Gill Sans MT"/>
            </a:endParaRPr>
          </a:p>
        </p:txBody>
      </p:sp>
      <p:sp>
        <p:nvSpPr>
          <p:cNvPr id="26" name="object 26"/>
          <p:cNvSpPr txBox="1">
            <a:spLocks noGrp="1"/>
          </p:cNvSpPr>
          <p:nvPr>
            <p:ph type="title"/>
          </p:nvPr>
        </p:nvSpPr>
        <p:spPr>
          <a:xfrm>
            <a:off x="191875" y="102486"/>
            <a:ext cx="7591829" cy="435194"/>
          </a:xfrm>
          <a:prstGeom prst="rect">
            <a:avLst/>
          </a:prstGeom>
        </p:spPr>
        <p:txBody>
          <a:bodyPr vert="horz" wrap="square" lIns="0" tIns="22680" rIns="0" bIns="0" rtlCol="0">
            <a:spAutoFit/>
          </a:bodyPr>
          <a:lstStyle/>
          <a:p>
            <a:pPr marL="17446">
              <a:spcBef>
                <a:spcPts val="179"/>
              </a:spcBef>
            </a:pPr>
            <a:r>
              <a:rPr sz="2679" dirty="0">
                <a:latin typeface="Arial"/>
                <a:cs typeface="Arial"/>
              </a:rPr>
              <a:t>Example:</a:t>
            </a:r>
            <a:r>
              <a:rPr sz="2679" spc="62" dirty="0">
                <a:latin typeface="Arial"/>
                <a:cs typeface="Arial"/>
              </a:rPr>
              <a:t> </a:t>
            </a:r>
            <a:r>
              <a:rPr sz="2679" dirty="0">
                <a:latin typeface="Arial"/>
                <a:cs typeface="Arial"/>
              </a:rPr>
              <a:t>Leveraging</a:t>
            </a:r>
            <a:r>
              <a:rPr sz="2679" spc="96" dirty="0">
                <a:latin typeface="Arial"/>
                <a:cs typeface="Arial"/>
              </a:rPr>
              <a:t> </a:t>
            </a:r>
            <a:r>
              <a:rPr sz="2679" dirty="0">
                <a:latin typeface="Arial"/>
                <a:cs typeface="Arial"/>
              </a:rPr>
              <a:t>our</a:t>
            </a:r>
            <a:r>
              <a:rPr sz="2679" spc="76" dirty="0">
                <a:latin typeface="Arial"/>
                <a:cs typeface="Arial"/>
              </a:rPr>
              <a:t> </a:t>
            </a:r>
            <a:r>
              <a:rPr sz="2679" dirty="0">
                <a:latin typeface="Arial"/>
                <a:cs typeface="Arial"/>
              </a:rPr>
              <a:t>experience</a:t>
            </a:r>
            <a:r>
              <a:rPr sz="2679" spc="55" dirty="0">
                <a:latin typeface="Arial"/>
                <a:cs typeface="Arial"/>
              </a:rPr>
              <a:t> </a:t>
            </a:r>
            <a:r>
              <a:rPr sz="2679" dirty="0">
                <a:latin typeface="Arial"/>
                <a:cs typeface="Arial"/>
              </a:rPr>
              <a:t>in</a:t>
            </a:r>
            <a:r>
              <a:rPr sz="2679" spc="69" dirty="0">
                <a:latin typeface="Arial"/>
                <a:cs typeface="Arial"/>
              </a:rPr>
              <a:t> </a:t>
            </a:r>
            <a:r>
              <a:rPr sz="2679" spc="-14" dirty="0">
                <a:latin typeface="Arial"/>
                <a:cs typeface="Arial"/>
              </a:rPr>
              <a:t>Kenya</a:t>
            </a:r>
            <a:endParaRPr sz="2679">
              <a:latin typeface="Arial"/>
              <a:cs typeface="Arial"/>
            </a:endParaRPr>
          </a:p>
        </p:txBody>
      </p:sp>
      <p:sp>
        <p:nvSpPr>
          <p:cNvPr id="27" name="object 27"/>
          <p:cNvSpPr txBox="1"/>
          <p:nvPr/>
        </p:nvSpPr>
        <p:spPr>
          <a:xfrm>
            <a:off x="191874" y="516911"/>
            <a:ext cx="12796982" cy="1062353"/>
          </a:xfrm>
          <a:prstGeom prst="rect">
            <a:avLst/>
          </a:prstGeom>
        </p:spPr>
        <p:txBody>
          <a:bodyPr vert="horz" wrap="square" lIns="0" tIns="22680" rIns="0" bIns="0" rtlCol="0">
            <a:spAutoFit/>
          </a:bodyPr>
          <a:lstStyle/>
          <a:p>
            <a:pPr marL="17446">
              <a:spcBef>
                <a:spcPts val="179"/>
              </a:spcBef>
            </a:pPr>
            <a:r>
              <a:rPr sz="2679" b="1" dirty="0">
                <a:latin typeface="Arial"/>
                <a:cs typeface="Arial"/>
              </a:rPr>
              <a:t>26</a:t>
            </a:r>
            <a:r>
              <a:rPr sz="2679" b="1" spc="-14" dirty="0">
                <a:latin typeface="Arial"/>
                <a:cs typeface="Arial"/>
              </a:rPr>
              <a:t> </a:t>
            </a:r>
            <a:r>
              <a:rPr sz="2679" b="1" dirty="0">
                <a:latin typeface="Arial"/>
                <a:cs typeface="Arial"/>
              </a:rPr>
              <a:t>AgTech</a:t>
            </a:r>
            <a:r>
              <a:rPr sz="2679" b="1" spc="110" dirty="0">
                <a:latin typeface="Arial"/>
                <a:cs typeface="Arial"/>
              </a:rPr>
              <a:t> </a:t>
            </a:r>
            <a:r>
              <a:rPr sz="1992" b="1" dirty="0">
                <a:latin typeface="Arial"/>
                <a:cs typeface="Arial"/>
              </a:rPr>
              <a:t>start-ups</a:t>
            </a:r>
            <a:r>
              <a:rPr sz="1992" b="1" spc="62" dirty="0">
                <a:latin typeface="Arial"/>
                <a:cs typeface="Arial"/>
              </a:rPr>
              <a:t> </a:t>
            </a:r>
            <a:r>
              <a:rPr sz="1992" b="1" dirty="0">
                <a:latin typeface="Arial"/>
                <a:cs typeface="Arial"/>
              </a:rPr>
              <a:t>and</a:t>
            </a:r>
            <a:r>
              <a:rPr sz="1992" b="1" spc="103" dirty="0">
                <a:latin typeface="Arial"/>
                <a:cs typeface="Arial"/>
              </a:rPr>
              <a:t> </a:t>
            </a:r>
            <a:r>
              <a:rPr sz="1992" b="1" dirty="0">
                <a:latin typeface="Arial"/>
                <a:cs typeface="Arial"/>
              </a:rPr>
              <a:t>innovators</a:t>
            </a:r>
            <a:r>
              <a:rPr sz="1992" b="1" spc="110" dirty="0">
                <a:latin typeface="Arial"/>
                <a:cs typeface="Arial"/>
              </a:rPr>
              <a:t> </a:t>
            </a:r>
            <a:r>
              <a:rPr sz="1992" b="1" dirty="0">
                <a:latin typeface="Arial"/>
                <a:cs typeface="Arial"/>
              </a:rPr>
              <a:t>providing</a:t>
            </a:r>
            <a:r>
              <a:rPr sz="1992" b="1" spc="124" dirty="0">
                <a:latin typeface="Arial"/>
                <a:cs typeface="Arial"/>
              </a:rPr>
              <a:t> </a:t>
            </a:r>
            <a:r>
              <a:rPr sz="1992" b="1" dirty="0">
                <a:latin typeface="Arial"/>
                <a:cs typeface="Arial"/>
              </a:rPr>
              <a:t>Data-driven</a:t>
            </a:r>
            <a:r>
              <a:rPr sz="1992" b="1" spc="103" dirty="0">
                <a:latin typeface="Arial"/>
                <a:cs typeface="Arial"/>
              </a:rPr>
              <a:t> </a:t>
            </a:r>
            <a:r>
              <a:rPr sz="1992" b="1" dirty="0">
                <a:latin typeface="Arial"/>
                <a:cs typeface="Arial"/>
              </a:rPr>
              <a:t>Digital</a:t>
            </a:r>
            <a:r>
              <a:rPr sz="1992" b="1" spc="-7" dirty="0">
                <a:latin typeface="Arial"/>
                <a:cs typeface="Arial"/>
              </a:rPr>
              <a:t> </a:t>
            </a:r>
            <a:r>
              <a:rPr sz="1992" b="1" dirty="0">
                <a:latin typeface="Arial"/>
                <a:cs typeface="Arial"/>
              </a:rPr>
              <a:t>Agriculture</a:t>
            </a:r>
            <a:r>
              <a:rPr sz="1992" b="1" spc="151" dirty="0">
                <a:latin typeface="Arial"/>
                <a:cs typeface="Arial"/>
              </a:rPr>
              <a:t> </a:t>
            </a:r>
            <a:r>
              <a:rPr sz="1992" b="1" dirty="0">
                <a:latin typeface="Arial"/>
                <a:cs typeface="Arial"/>
              </a:rPr>
              <a:t>solutions</a:t>
            </a:r>
            <a:r>
              <a:rPr sz="1992" b="1" spc="62" dirty="0">
                <a:latin typeface="Arial"/>
                <a:cs typeface="Arial"/>
              </a:rPr>
              <a:t> </a:t>
            </a:r>
            <a:r>
              <a:rPr sz="1992" b="1" dirty="0">
                <a:latin typeface="Arial"/>
                <a:cs typeface="Arial"/>
              </a:rPr>
              <a:t>and</a:t>
            </a:r>
            <a:r>
              <a:rPr sz="1992" b="1" spc="103" dirty="0">
                <a:latin typeface="Arial"/>
                <a:cs typeface="Arial"/>
              </a:rPr>
              <a:t> </a:t>
            </a:r>
            <a:r>
              <a:rPr sz="1992" b="1" spc="-14" dirty="0">
                <a:latin typeface="Arial"/>
                <a:cs typeface="Arial"/>
              </a:rPr>
              <a:t>services</a:t>
            </a:r>
            <a:endParaRPr sz="1992">
              <a:latin typeface="Arial"/>
              <a:cs typeface="Arial"/>
            </a:endParaRPr>
          </a:p>
          <a:p>
            <a:pPr marL="2960585">
              <a:spcBef>
                <a:spcPts val="2500"/>
              </a:spcBef>
            </a:pPr>
            <a:r>
              <a:rPr sz="1992" b="1" dirty="0">
                <a:solidFill>
                  <a:srgbClr val="0070BF"/>
                </a:solidFill>
                <a:latin typeface="Arial"/>
                <a:cs typeface="Arial"/>
              </a:rPr>
              <a:t>One</a:t>
            </a:r>
            <a:r>
              <a:rPr sz="1992" b="1" spc="89" dirty="0">
                <a:solidFill>
                  <a:srgbClr val="0070BF"/>
                </a:solidFill>
                <a:latin typeface="Arial"/>
                <a:cs typeface="Arial"/>
              </a:rPr>
              <a:t> </a:t>
            </a:r>
            <a:r>
              <a:rPr sz="1992" b="1" dirty="0">
                <a:solidFill>
                  <a:srgbClr val="0070BF"/>
                </a:solidFill>
                <a:latin typeface="Arial"/>
                <a:cs typeface="Arial"/>
              </a:rPr>
              <a:t>Million</a:t>
            </a:r>
            <a:r>
              <a:rPr sz="1992" b="1" spc="110" dirty="0">
                <a:solidFill>
                  <a:srgbClr val="0070BF"/>
                </a:solidFill>
                <a:latin typeface="Arial"/>
                <a:cs typeface="Arial"/>
              </a:rPr>
              <a:t> </a:t>
            </a:r>
            <a:r>
              <a:rPr sz="1992" b="1" dirty="0">
                <a:solidFill>
                  <a:srgbClr val="0070BF"/>
                </a:solidFill>
                <a:latin typeface="Arial"/>
                <a:cs typeface="Arial"/>
              </a:rPr>
              <a:t>Farmers</a:t>
            </a:r>
            <a:r>
              <a:rPr sz="1992" b="1" spc="96" dirty="0">
                <a:solidFill>
                  <a:srgbClr val="0070BF"/>
                </a:solidFill>
                <a:latin typeface="Arial"/>
                <a:cs typeface="Arial"/>
              </a:rPr>
              <a:t> </a:t>
            </a:r>
            <a:r>
              <a:rPr sz="1992" b="1" dirty="0">
                <a:solidFill>
                  <a:srgbClr val="0070BF"/>
                </a:solidFill>
                <a:latin typeface="Arial"/>
                <a:cs typeface="Arial"/>
              </a:rPr>
              <a:t>are</a:t>
            </a:r>
            <a:r>
              <a:rPr sz="1992" b="1" spc="117" dirty="0">
                <a:solidFill>
                  <a:srgbClr val="0070BF"/>
                </a:solidFill>
                <a:latin typeface="Arial"/>
                <a:cs typeface="Arial"/>
              </a:rPr>
              <a:t> </a:t>
            </a:r>
            <a:r>
              <a:rPr sz="1992" b="1" dirty="0">
                <a:solidFill>
                  <a:srgbClr val="0070BF"/>
                </a:solidFill>
                <a:latin typeface="Arial"/>
                <a:cs typeface="Arial"/>
              </a:rPr>
              <a:t>expected</a:t>
            </a:r>
            <a:r>
              <a:rPr sz="1992" b="1" spc="62" dirty="0">
                <a:solidFill>
                  <a:srgbClr val="0070BF"/>
                </a:solidFill>
                <a:latin typeface="Arial"/>
                <a:cs typeface="Arial"/>
              </a:rPr>
              <a:t> </a:t>
            </a:r>
            <a:r>
              <a:rPr sz="1992" b="1" dirty="0">
                <a:solidFill>
                  <a:srgbClr val="0070BF"/>
                </a:solidFill>
                <a:latin typeface="Arial"/>
                <a:cs typeface="Arial"/>
              </a:rPr>
              <a:t>to</a:t>
            </a:r>
            <a:r>
              <a:rPr sz="1992" b="1" spc="137" dirty="0">
                <a:solidFill>
                  <a:srgbClr val="0070BF"/>
                </a:solidFill>
                <a:latin typeface="Arial"/>
                <a:cs typeface="Arial"/>
              </a:rPr>
              <a:t> </a:t>
            </a:r>
            <a:r>
              <a:rPr sz="1992" b="1" dirty="0">
                <a:solidFill>
                  <a:srgbClr val="0070BF"/>
                </a:solidFill>
                <a:latin typeface="Arial"/>
                <a:cs typeface="Arial"/>
              </a:rPr>
              <a:t>access</a:t>
            </a:r>
            <a:r>
              <a:rPr sz="1992" b="1" spc="69" dirty="0">
                <a:solidFill>
                  <a:srgbClr val="0070BF"/>
                </a:solidFill>
                <a:latin typeface="Arial"/>
                <a:cs typeface="Arial"/>
              </a:rPr>
              <a:t> </a:t>
            </a:r>
            <a:r>
              <a:rPr sz="1992" b="1" dirty="0">
                <a:solidFill>
                  <a:srgbClr val="0070BF"/>
                </a:solidFill>
                <a:latin typeface="Arial"/>
                <a:cs typeface="Arial"/>
              </a:rPr>
              <a:t>digital</a:t>
            </a:r>
            <a:r>
              <a:rPr sz="1992" b="1" spc="96" dirty="0">
                <a:solidFill>
                  <a:srgbClr val="0070BF"/>
                </a:solidFill>
                <a:latin typeface="Arial"/>
                <a:cs typeface="Arial"/>
              </a:rPr>
              <a:t> </a:t>
            </a:r>
            <a:r>
              <a:rPr sz="1992" b="1" dirty="0">
                <a:solidFill>
                  <a:srgbClr val="0070BF"/>
                </a:solidFill>
                <a:latin typeface="Arial"/>
                <a:cs typeface="Arial"/>
              </a:rPr>
              <a:t>solutions</a:t>
            </a:r>
            <a:r>
              <a:rPr sz="1992" b="1" spc="89" dirty="0">
                <a:solidFill>
                  <a:srgbClr val="0070BF"/>
                </a:solidFill>
                <a:latin typeface="Arial"/>
                <a:cs typeface="Arial"/>
              </a:rPr>
              <a:t> </a:t>
            </a:r>
            <a:r>
              <a:rPr sz="1992" b="1" dirty="0">
                <a:solidFill>
                  <a:srgbClr val="0070BF"/>
                </a:solidFill>
                <a:latin typeface="Arial"/>
                <a:cs typeface="Arial"/>
              </a:rPr>
              <a:t>and</a:t>
            </a:r>
            <a:r>
              <a:rPr sz="1992" b="1" spc="89" dirty="0">
                <a:solidFill>
                  <a:srgbClr val="0070BF"/>
                </a:solidFill>
                <a:latin typeface="Arial"/>
                <a:cs typeface="Arial"/>
              </a:rPr>
              <a:t> </a:t>
            </a:r>
            <a:r>
              <a:rPr sz="1992" b="1" spc="-14" dirty="0">
                <a:solidFill>
                  <a:srgbClr val="0070BF"/>
                </a:solidFill>
                <a:latin typeface="Arial"/>
                <a:cs typeface="Arial"/>
              </a:rPr>
              <a:t>innovations</a:t>
            </a:r>
            <a:endParaRPr sz="1992">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49669" y="6750734"/>
            <a:ext cx="1684936" cy="437034"/>
          </a:xfrm>
          <a:prstGeom prst="rect">
            <a:avLst/>
          </a:prstGeom>
        </p:spPr>
      </p:pic>
      <p:grpSp>
        <p:nvGrpSpPr>
          <p:cNvPr id="3" name="object 3"/>
          <p:cNvGrpSpPr/>
          <p:nvPr/>
        </p:nvGrpSpPr>
        <p:grpSpPr>
          <a:xfrm>
            <a:off x="7199807" y="1522553"/>
            <a:ext cx="6618316" cy="6251941"/>
            <a:chOff x="5241035" y="2165604"/>
            <a:chExt cx="4817745" cy="4551045"/>
          </a:xfrm>
        </p:grpSpPr>
        <p:pic>
          <p:nvPicPr>
            <p:cNvPr id="4" name="object 4"/>
            <p:cNvPicPr/>
            <p:nvPr/>
          </p:nvPicPr>
          <p:blipFill>
            <a:blip r:embed="rId3" cstate="print"/>
            <a:stretch>
              <a:fillRect/>
            </a:stretch>
          </p:blipFill>
          <p:spPr>
            <a:xfrm>
              <a:off x="6664034" y="3863340"/>
              <a:ext cx="3394365" cy="2852927"/>
            </a:xfrm>
            <a:prstGeom prst="rect">
              <a:avLst/>
            </a:prstGeom>
          </p:spPr>
        </p:pic>
        <p:sp>
          <p:nvSpPr>
            <p:cNvPr id="5" name="object 5"/>
            <p:cNvSpPr/>
            <p:nvPr/>
          </p:nvSpPr>
          <p:spPr>
            <a:xfrm>
              <a:off x="7525511" y="2180844"/>
              <a:ext cx="2125980" cy="4389120"/>
            </a:xfrm>
            <a:custGeom>
              <a:avLst/>
              <a:gdLst/>
              <a:ahLst/>
              <a:cxnLst/>
              <a:rect l="l" t="t" r="r" b="b"/>
              <a:pathLst>
                <a:path w="2125979" h="4389120">
                  <a:moveTo>
                    <a:pt x="1770887" y="4389119"/>
                  </a:moveTo>
                  <a:lnTo>
                    <a:pt x="355091" y="4389119"/>
                  </a:lnTo>
                  <a:lnTo>
                    <a:pt x="323087" y="4387596"/>
                  </a:lnTo>
                  <a:lnTo>
                    <a:pt x="260603" y="4373880"/>
                  </a:lnTo>
                  <a:lnTo>
                    <a:pt x="202691" y="4347972"/>
                  </a:lnTo>
                  <a:lnTo>
                    <a:pt x="150875" y="4311396"/>
                  </a:lnTo>
                  <a:lnTo>
                    <a:pt x="83820" y="4236719"/>
                  </a:lnTo>
                  <a:lnTo>
                    <a:pt x="48767" y="4175759"/>
                  </a:lnTo>
                  <a:lnTo>
                    <a:pt x="22859" y="4108703"/>
                  </a:lnTo>
                  <a:lnTo>
                    <a:pt x="6095" y="4037075"/>
                  </a:lnTo>
                  <a:lnTo>
                    <a:pt x="1524" y="3998975"/>
                  </a:lnTo>
                  <a:lnTo>
                    <a:pt x="0" y="3959351"/>
                  </a:lnTo>
                  <a:lnTo>
                    <a:pt x="0" y="429767"/>
                  </a:lnTo>
                  <a:lnTo>
                    <a:pt x="1524" y="390143"/>
                  </a:lnTo>
                  <a:lnTo>
                    <a:pt x="6095" y="352043"/>
                  </a:lnTo>
                  <a:lnTo>
                    <a:pt x="22859" y="278892"/>
                  </a:lnTo>
                  <a:lnTo>
                    <a:pt x="48767" y="211836"/>
                  </a:lnTo>
                  <a:lnTo>
                    <a:pt x="83820" y="152400"/>
                  </a:lnTo>
                  <a:lnTo>
                    <a:pt x="126491" y="100584"/>
                  </a:lnTo>
                  <a:lnTo>
                    <a:pt x="176783" y="57912"/>
                  </a:lnTo>
                  <a:lnTo>
                    <a:pt x="231647" y="25908"/>
                  </a:lnTo>
                  <a:lnTo>
                    <a:pt x="291083" y="6096"/>
                  </a:lnTo>
                  <a:lnTo>
                    <a:pt x="355091" y="0"/>
                  </a:lnTo>
                  <a:lnTo>
                    <a:pt x="1770887" y="0"/>
                  </a:lnTo>
                  <a:lnTo>
                    <a:pt x="1834895" y="6096"/>
                  </a:lnTo>
                  <a:lnTo>
                    <a:pt x="1894331" y="25908"/>
                  </a:lnTo>
                  <a:lnTo>
                    <a:pt x="1949195" y="57912"/>
                  </a:lnTo>
                  <a:lnTo>
                    <a:pt x="1999487" y="100584"/>
                  </a:lnTo>
                  <a:lnTo>
                    <a:pt x="2042159" y="152400"/>
                  </a:lnTo>
                  <a:lnTo>
                    <a:pt x="2077211" y="211836"/>
                  </a:lnTo>
                  <a:lnTo>
                    <a:pt x="2103119" y="278892"/>
                  </a:lnTo>
                  <a:lnTo>
                    <a:pt x="2119883" y="352043"/>
                  </a:lnTo>
                  <a:lnTo>
                    <a:pt x="2124455" y="390143"/>
                  </a:lnTo>
                  <a:lnTo>
                    <a:pt x="2125979" y="429767"/>
                  </a:lnTo>
                  <a:lnTo>
                    <a:pt x="2125979" y="3959351"/>
                  </a:lnTo>
                  <a:lnTo>
                    <a:pt x="2124455" y="3998975"/>
                  </a:lnTo>
                  <a:lnTo>
                    <a:pt x="2119883" y="4037075"/>
                  </a:lnTo>
                  <a:lnTo>
                    <a:pt x="2103119" y="4108703"/>
                  </a:lnTo>
                  <a:lnTo>
                    <a:pt x="2077211" y="4175759"/>
                  </a:lnTo>
                  <a:lnTo>
                    <a:pt x="2042159" y="4236719"/>
                  </a:lnTo>
                  <a:lnTo>
                    <a:pt x="1999487" y="4288535"/>
                  </a:lnTo>
                  <a:lnTo>
                    <a:pt x="1949195" y="4331208"/>
                  </a:lnTo>
                  <a:lnTo>
                    <a:pt x="1894331" y="4363211"/>
                  </a:lnTo>
                  <a:lnTo>
                    <a:pt x="1834895" y="4383024"/>
                  </a:lnTo>
                  <a:lnTo>
                    <a:pt x="1770887" y="4389119"/>
                  </a:lnTo>
                  <a:close/>
                </a:path>
              </a:pathLst>
            </a:custGeom>
            <a:solidFill>
              <a:srgbClr val="7E7E7E"/>
            </a:solidFill>
          </p:spPr>
          <p:txBody>
            <a:bodyPr wrap="square" lIns="0" tIns="0" rIns="0" bIns="0" rtlCol="0"/>
            <a:lstStyle/>
            <a:p>
              <a:endParaRPr/>
            </a:p>
          </p:txBody>
        </p:sp>
        <p:sp>
          <p:nvSpPr>
            <p:cNvPr id="6" name="object 6"/>
            <p:cNvSpPr/>
            <p:nvPr/>
          </p:nvSpPr>
          <p:spPr>
            <a:xfrm>
              <a:off x="7504175" y="2173224"/>
              <a:ext cx="2188845" cy="4008120"/>
            </a:xfrm>
            <a:custGeom>
              <a:avLst/>
              <a:gdLst/>
              <a:ahLst/>
              <a:cxnLst/>
              <a:rect l="l" t="t" r="r" b="b"/>
              <a:pathLst>
                <a:path w="2188845" h="4008120">
                  <a:moveTo>
                    <a:pt x="1824228" y="4008119"/>
                  </a:moveTo>
                  <a:lnTo>
                    <a:pt x="365760" y="4008119"/>
                  </a:lnTo>
                  <a:lnTo>
                    <a:pt x="332232" y="4006596"/>
                  </a:lnTo>
                  <a:lnTo>
                    <a:pt x="268224" y="3994403"/>
                  </a:lnTo>
                  <a:lnTo>
                    <a:pt x="208787" y="3971543"/>
                  </a:lnTo>
                  <a:lnTo>
                    <a:pt x="155448" y="3936491"/>
                  </a:lnTo>
                  <a:lnTo>
                    <a:pt x="106679" y="3893819"/>
                  </a:lnTo>
                  <a:lnTo>
                    <a:pt x="67056" y="3843527"/>
                  </a:lnTo>
                  <a:lnTo>
                    <a:pt x="35052" y="3785616"/>
                  </a:lnTo>
                  <a:lnTo>
                    <a:pt x="13716" y="3721608"/>
                  </a:lnTo>
                  <a:lnTo>
                    <a:pt x="1524" y="3653027"/>
                  </a:lnTo>
                  <a:lnTo>
                    <a:pt x="0" y="3617975"/>
                  </a:lnTo>
                  <a:lnTo>
                    <a:pt x="0" y="391667"/>
                  </a:lnTo>
                  <a:lnTo>
                    <a:pt x="6095" y="321563"/>
                  </a:lnTo>
                  <a:lnTo>
                    <a:pt x="22860" y="254507"/>
                  </a:lnTo>
                  <a:lnTo>
                    <a:pt x="50291" y="195072"/>
                  </a:lnTo>
                  <a:lnTo>
                    <a:pt x="86868" y="140208"/>
                  </a:lnTo>
                  <a:lnTo>
                    <a:pt x="131064" y="92964"/>
                  </a:lnTo>
                  <a:lnTo>
                    <a:pt x="181356" y="53339"/>
                  </a:lnTo>
                  <a:lnTo>
                    <a:pt x="237744" y="24384"/>
                  </a:lnTo>
                  <a:lnTo>
                    <a:pt x="300228" y="7620"/>
                  </a:lnTo>
                  <a:lnTo>
                    <a:pt x="365760" y="0"/>
                  </a:lnTo>
                  <a:lnTo>
                    <a:pt x="1824228" y="0"/>
                  </a:lnTo>
                  <a:lnTo>
                    <a:pt x="1889760" y="7620"/>
                  </a:lnTo>
                  <a:lnTo>
                    <a:pt x="1950720" y="24384"/>
                  </a:lnTo>
                  <a:lnTo>
                    <a:pt x="2007108" y="53339"/>
                  </a:lnTo>
                  <a:lnTo>
                    <a:pt x="2058924" y="92964"/>
                  </a:lnTo>
                  <a:lnTo>
                    <a:pt x="2101596" y="140208"/>
                  </a:lnTo>
                  <a:lnTo>
                    <a:pt x="2138172" y="195072"/>
                  </a:lnTo>
                  <a:lnTo>
                    <a:pt x="2165604" y="254507"/>
                  </a:lnTo>
                  <a:lnTo>
                    <a:pt x="2182368" y="321563"/>
                  </a:lnTo>
                  <a:lnTo>
                    <a:pt x="2188464" y="391667"/>
                  </a:lnTo>
                  <a:lnTo>
                    <a:pt x="2188464" y="3617975"/>
                  </a:lnTo>
                  <a:lnTo>
                    <a:pt x="2182368" y="3688080"/>
                  </a:lnTo>
                  <a:lnTo>
                    <a:pt x="2165604" y="3753611"/>
                  </a:lnTo>
                  <a:lnTo>
                    <a:pt x="2138172" y="3814572"/>
                  </a:lnTo>
                  <a:lnTo>
                    <a:pt x="2101596" y="3869435"/>
                  </a:lnTo>
                  <a:lnTo>
                    <a:pt x="2058924" y="3916680"/>
                  </a:lnTo>
                  <a:lnTo>
                    <a:pt x="2007108" y="3954780"/>
                  </a:lnTo>
                  <a:lnTo>
                    <a:pt x="1950720" y="3983735"/>
                  </a:lnTo>
                  <a:lnTo>
                    <a:pt x="1889760" y="4002024"/>
                  </a:lnTo>
                  <a:lnTo>
                    <a:pt x="1824228" y="4008119"/>
                  </a:lnTo>
                  <a:close/>
                </a:path>
              </a:pathLst>
            </a:custGeom>
            <a:solidFill>
              <a:srgbClr val="F4F4F4"/>
            </a:solidFill>
          </p:spPr>
          <p:txBody>
            <a:bodyPr wrap="square" lIns="0" tIns="0" rIns="0" bIns="0" rtlCol="0"/>
            <a:lstStyle/>
            <a:p>
              <a:endParaRPr/>
            </a:p>
          </p:txBody>
        </p:sp>
        <p:pic>
          <p:nvPicPr>
            <p:cNvPr id="7" name="object 7"/>
            <p:cNvPicPr/>
            <p:nvPr/>
          </p:nvPicPr>
          <p:blipFill>
            <a:blip r:embed="rId4" cstate="print"/>
            <a:stretch>
              <a:fillRect/>
            </a:stretch>
          </p:blipFill>
          <p:spPr>
            <a:xfrm>
              <a:off x="7748015" y="2974848"/>
              <a:ext cx="1662683" cy="1379219"/>
            </a:xfrm>
            <a:prstGeom prst="rect">
              <a:avLst/>
            </a:prstGeom>
          </p:spPr>
        </p:pic>
        <p:pic>
          <p:nvPicPr>
            <p:cNvPr id="8" name="object 8"/>
            <p:cNvPicPr/>
            <p:nvPr/>
          </p:nvPicPr>
          <p:blipFill>
            <a:blip r:embed="rId5" cstate="print"/>
            <a:stretch>
              <a:fillRect/>
            </a:stretch>
          </p:blipFill>
          <p:spPr>
            <a:xfrm>
              <a:off x="7805927" y="3048000"/>
              <a:ext cx="1546859" cy="874775"/>
            </a:xfrm>
            <a:prstGeom prst="rect">
              <a:avLst/>
            </a:prstGeom>
          </p:spPr>
        </p:pic>
        <p:sp>
          <p:nvSpPr>
            <p:cNvPr id="9" name="object 9"/>
            <p:cNvSpPr/>
            <p:nvPr/>
          </p:nvSpPr>
          <p:spPr>
            <a:xfrm>
              <a:off x="5241035" y="2168651"/>
              <a:ext cx="2125980" cy="4392295"/>
            </a:xfrm>
            <a:custGeom>
              <a:avLst/>
              <a:gdLst/>
              <a:ahLst/>
              <a:cxnLst/>
              <a:rect l="l" t="t" r="r" b="b"/>
              <a:pathLst>
                <a:path w="2125979" h="4392295">
                  <a:moveTo>
                    <a:pt x="1772412" y="4392167"/>
                  </a:moveTo>
                  <a:lnTo>
                    <a:pt x="355091" y="4392167"/>
                  </a:lnTo>
                  <a:lnTo>
                    <a:pt x="323087" y="4389119"/>
                  </a:lnTo>
                  <a:lnTo>
                    <a:pt x="260604" y="4375403"/>
                  </a:lnTo>
                  <a:lnTo>
                    <a:pt x="202691" y="4349496"/>
                  </a:lnTo>
                  <a:lnTo>
                    <a:pt x="150875" y="4312919"/>
                  </a:lnTo>
                  <a:lnTo>
                    <a:pt x="103632" y="4265675"/>
                  </a:lnTo>
                  <a:lnTo>
                    <a:pt x="65532" y="4209288"/>
                  </a:lnTo>
                  <a:lnTo>
                    <a:pt x="35052" y="4145280"/>
                  </a:lnTo>
                  <a:lnTo>
                    <a:pt x="13716" y="4075175"/>
                  </a:lnTo>
                  <a:lnTo>
                    <a:pt x="1524" y="4000500"/>
                  </a:lnTo>
                  <a:lnTo>
                    <a:pt x="0" y="3960875"/>
                  </a:lnTo>
                  <a:lnTo>
                    <a:pt x="0" y="429767"/>
                  </a:lnTo>
                  <a:lnTo>
                    <a:pt x="1524" y="391667"/>
                  </a:lnTo>
                  <a:lnTo>
                    <a:pt x="6096" y="353567"/>
                  </a:lnTo>
                  <a:lnTo>
                    <a:pt x="13716" y="315467"/>
                  </a:lnTo>
                  <a:lnTo>
                    <a:pt x="35052" y="245364"/>
                  </a:lnTo>
                  <a:lnTo>
                    <a:pt x="65532" y="182880"/>
                  </a:lnTo>
                  <a:lnTo>
                    <a:pt x="103632" y="126491"/>
                  </a:lnTo>
                  <a:lnTo>
                    <a:pt x="150875" y="79248"/>
                  </a:lnTo>
                  <a:lnTo>
                    <a:pt x="202691" y="41148"/>
                  </a:lnTo>
                  <a:lnTo>
                    <a:pt x="260604" y="15240"/>
                  </a:lnTo>
                  <a:lnTo>
                    <a:pt x="323087" y="1524"/>
                  </a:lnTo>
                  <a:lnTo>
                    <a:pt x="355091" y="0"/>
                  </a:lnTo>
                  <a:lnTo>
                    <a:pt x="1772412" y="0"/>
                  </a:lnTo>
                  <a:lnTo>
                    <a:pt x="1836420" y="7620"/>
                  </a:lnTo>
                  <a:lnTo>
                    <a:pt x="1895856" y="27432"/>
                  </a:lnTo>
                  <a:lnTo>
                    <a:pt x="1950720" y="59436"/>
                  </a:lnTo>
                  <a:lnTo>
                    <a:pt x="2001012" y="100584"/>
                  </a:lnTo>
                  <a:lnTo>
                    <a:pt x="2043684" y="153924"/>
                  </a:lnTo>
                  <a:lnTo>
                    <a:pt x="2078736" y="213359"/>
                  </a:lnTo>
                  <a:lnTo>
                    <a:pt x="2104644" y="280416"/>
                  </a:lnTo>
                  <a:lnTo>
                    <a:pt x="2121408" y="353567"/>
                  </a:lnTo>
                  <a:lnTo>
                    <a:pt x="2124456" y="391667"/>
                  </a:lnTo>
                  <a:lnTo>
                    <a:pt x="2125980" y="429767"/>
                  </a:lnTo>
                  <a:lnTo>
                    <a:pt x="2125980" y="3960875"/>
                  </a:lnTo>
                  <a:lnTo>
                    <a:pt x="2124456" y="4000500"/>
                  </a:lnTo>
                  <a:lnTo>
                    <a:pt x="2121408" y="4038600"/>
                  </a:lnTo>
                  <a:lnTo>
                    <a:pt x="2104644" y="4111751"/>
                  </a:lnTo>
                  <a:lnTo>
                    <a:pt x="2078736" y="4178808"/>
                  </a:lnTo>
                  <a:lnTo>
                    <a:pt x="2043684" y="4238243"/>
                  </a:lnTo>
                  <a:lnTo>
                    <a:pt x="2001012" y="4290059"/>
                  </a:lnTo>
                  <a:lnTo>
                    <a:pt x="1950720" y="4332732"/>
                  </a:lnTo>
                  <a:lnTo>
                    <a:pt x="1895856" y="4364735"/>
                  </a:lnTo>
                  <a:lnTo>
                    <a:pt x="1836420" y="4384548"/>
                  </a:lnTo>
                  <a:lnTo>
                    <a:pt x="1772412" y="4392167"/>
                  </a:lnTo>
                  <a:close/>
                </a:path>
              </a:pathLst>
            </a:custGeom>
            <a:solidFill>
              <a:srgbClr val="DF0152"/>
            </a:solidFill>
          </p:spPr>
          <p:txBody>
            <a:bodyPr wrap="square" lIns="0" tIns="0" rIns="0" bIns="0" rtlCol="0"/>
            <a:lstStyle/>
            <a:p>
              <a:endParaRPr/>
            </a:p>
          </p:txBody>
        </p:sp>
        <p:sp>
          <p:nvSpPr>
            <p:cNvPr id="10" name="object 10"/>
            <p:cNvSpPr/>
            <p:nvPr/>
          </p:nvSpPr>
          <p:spPr>
            <a:xfrm>
              <a:off x="5241035" y="2165604"/>
              <a:ext cx="2125980" cy="4008120"/>
            </a:xfrm>
            <a:custGeom>
              <a:avLst/>
              <a:gdLst/>
              <a:ahLst/>
              <a:cxnLst/>
              <a:rect l="l" t="t" r="r" b="b"/>
              <a:pathLst>
                <a:path w="2125979" h="4008120">
                  <a:moveTo>
                    <a:pt x="1772412" y="4008119"/>
                  </a:moveTo>
                  <a:lnTo>
                    <a:pt x="355091" y="4008119"/>
                  </a:lnTo>
                  <a:lnTo>
                    <a:pt x="323087" y="4006596"/>
                  </a:lnTo>
                  <a:lnTo>
                    <a:pt x="260604" y="3992880"/>
                  </a:lnTo>
                  <a:lnTo>
                    <a:pt x="202691" y="3970019"/>
                  </a:lnTo>
                  <a:lnTo>
                    <a:pt x="150875" y="3936491"/>
                  </a:lnTo>
                  <a:lnTo>
                    <a:pt x="103632" y="3893819"/>
                  </a:lnTo>
                  <a:lnTo>
                    <a:pt x="65532" y="3842003"/>
                  </a:lnTo>
                  <a:lnTo>
                    <a:pt x="35052" y="3784091"/>
                  </a:lnTo>
                  <a:lnTo>
                    <a:pt x="13716" y="3720083"/>
                  </a:lnTo>
                  <a:lnTo>
                    <a:pt x="1524" y="3651503"/>
                  </a:lnTo>
                  <a:lnTo>
                    <a:pt x="0" y="3616451"/>
                  </a:lnTo>
                  <a:lnTo>
                    <a:pt x="0" y="390143"/>
                  </a:lnTo>
                  <a:lnTo>
                    <a:pt x="6096" y="320039"/>
                  </a:lnTo>
                  <a:lnTo>
                    <a:pt x="22860" y="254507"/>
                  </a:lnTo>
                  <a:lnTo>
                    <a:pt x="48767" y="193548"/>
                  </a:lnTo>
                  <a:lnTo>
                    <a:pt x="83820" y="138684"/>
                  </a:lnTo>
                  <a:lnTo>
                    <a:pt x="126491" y="91439"/>
                  </a:lnTo>
                  <a:lnTo>
                    <a:pt x="202691" y="36576"/>
                  </a:lnTo>
                  <a:lnTo>
                    <a:pt x="260604" y="13716"/>
                  </a:lnTo>
                  <a:lnTo>
                    <a:pt x="323087" y="1524"/>
                  </a:lnTo>
                  <a:lnTo>
                    <a:pt x="355091" y="0"/>
                  </a:lnTo>
                  <a:lnTo>
                    <a:pt x="1772412" y="0"/>
                  </a:lnTo>
                  <a:lnTo>
                    <a:pt x="1836420" y="6096"/>
                  </a:lnTo>
                  <a:lnTo>
                    <a:pt x="1924812" y="36576"/>
                  </a:lnTo>
                  <a:lnTo>
                    <a:pt x="1976628" y="71628"/>
                  </a:lnTo>
                  <a:lnTo>
                    <a:pt x="2022348" y="114300"/>
                  </a:lnTo>
                  <a:lnTo>
                    <a:pt x="2061972" y="164592"/>
                  </a:lnTo>
                  <a:lnTo>
                    <a:pt x="2092452" y="222504"/>
                  </a:lnTo>
                  <a:lnTo>
                    <a:pt x="2113788" y="286512"/>
                  </a:lnTo>
                  <a:lnTo>
                    <a:pt x="2124456" y="355091"/>
                  </a:lnTo>
                  <a:lnTo>
                    <a:pt x="2125980" y="390143"/>
                  </a:lnTo>
                  <a:lnTo>
                    <a:pt x="2125980" y="3616451"/>
                  </a:lnTo>
                  <a:lnTo>
                    <a:pt x="2121408" y="3686556"/>
                  </a:lnTo>
                  <a:lnTo>
                    <a:pt x="2104644" y="3753611"/>
                  </a:lnTo>
                  <a:lnTo>
                    <a:pt x="2078736" y="3814572"/>
                  </a:lnTo>
                  <a:lnTo>
                    <a:pt x="2043684" y="3867911"/>
                  </a:lnTo>
                  <a:lnTo>
                    <a:pt x="2001012" y="3915156"/>
                  </a:lnTo>
                  <a:lnTo>
                    <a:pt x="1924812" y="3970019"/>
                  </a:lnTo>
                  <a:lnTo>
                    <a:pt x="1866900" y="3992880"/>
                  </a:lnTo>
                  <a:lnTo>
                    <a:pt x="1804416" y="4006596"/>
                  </a:lnTo>
                  <a:lnTo>
                    <a:pt x="1772412" y="4008119"/>
                  </a:lnTo>
                  <a:close/>
                </a:path>
              </a:pathLst>
            </a:custGeom>
            <a:solidFill>
              <a:srgbClr val="F4F4F4"/>
            </a:solidFill>
          </p:spPr>
          <p:txBody>
            <a:bodyPr wrap="square" lIns="0" tIns="0" rIns="0" bIns="0" rtlCol="0"/>
            <a:lstStyle/>
            <a:p>
              <a:endParaRPr/>
            </a:p>
          </p:txBody>
        </p:sp>
      </p:grpSp>
      <p:grpSp>
        <p:nvGrpSpPr>
          <p:cNvPr id="11" name="object 11"/>
          <p:cNvGrpSpPr/>
          <p:nvPr/>
        </p:nvGrpSpPr>
        <p:grpSpPr>
          <a:xfrm>
            <a:off x="4065725" y="1547676"/>
            <a:ext cx="2923155" cy="6038221"/>
            <a:chOff x="2959608" y="2183892"/>
            <a:chExt cx="2127885" cy="4395470"/>
          </a:xfrm>
        </p:grpSpPr>
        <p:sp>
          <p:nvSpPr>
            <p:cNvPr id="12" name="object 12"/>
            <p:cNvSpPr/>
            <p:nvPr/>
          </p:nvSpPr>
          <p:spPr>
            <a:xfrm>
              <a:off x="2961131" y="2186940"/>
              <a:ext cx="2125980" cy="4392295"/>
            </a:xfrm>
            <a:custGeom>
              <a:avLst/>
              <a:gdLst/>
              <a:ahLst/>
              <a:cxnLst/>
              <a:rect l="l" t="t" r="r" b="b"/>
              <a:pathLst>
                <a:path w="2125979" h="4392295">
                  <a:moveTo>
                    <a:pt x="1770887" y="4392167"/>
                  </a:moveTo>
                  <a:lnTo>
                    <a:pt x="353567" y="4392167"/>
                  </a:lnTo>
                  <a:lnTo>
                    <a:pt x="321563" y="4390643"/>
                  </a:lnTo>
                  <a:lnTo>
                    <a:pt x="260603" y="4376927"/>
                  </a:lnTo>
                  <a:lnTo>
                    <a:pt x="202691" y="4351019"/>
                  </a:lnTo>
                  <a:lnTo>
                    <a:pt x="149351" y="4312919"/>
                  </a:lnTo>
                  <a:lnTo>
                    <a:pt x="103632" y="4265675"/>
                  </a:lnTo>
                  <a:lnTo>
                    <a:pt x="64008" y="4209288"/>
                  </a:lnTo>
                  <a:lnTo>
                    <a:pt x="33528" y="4146803"/>
                  </a:lnTo>
                  <a:lnTo>
                    <a:pt x="12191" y="4076700"/>
                  </a:lnTo>
                  <a:lnTo>
                    <a:pt x="6095" y="4038600"/>
                  </a:lnTo>
                  <a:lnTo>
                    <a:pt x="1524" y="4000500"/>
                  </a:lnTo>
                  <a:lnTo>
                    <a:pt x="0" y="3962400"/>
                  </a:lnTo>
                  <a:lnTo>
                    <a:pt x="0" y="431291"/>
                  </a:lnTo>
                  <a:lnTo>
                    <a:pt x="1524" y="391667"/>
                  </a:lnTo>
                  <a:lnTo>
                    <a:pt x="6095" y="353567"/>
                  </a:lnTo>
                  <a:lnTo>
                    <a:pt x="21336" y="280416"/>
                  </a:lnTo>
                  <a:lnTo>
                    <a:pt x="48767" y="213359"/>
                  </a:lnTo>
                  <a:lnTo>
                    <a:pt x="83820" y="153924"/>
                  </a:lnTo>
                  <a:lnTo>
                    <a:pt x="126491" y="102108"/>
                  </a:lnTo>
                  <a:lnTo>
                    <a:pt x="175259" y="59436"/>
                  </a:lnTo>
                  <a:lnTo>
                    <a:pt x="230124" y="27432"/>
                  </a:lnTo>
                  <a:lnTo>
                    <a:pt x="291083" y="7620"/>
                  </a:lnTo>
                  <a:lnTo>
                    <a:pt x="353567" y="0"/>
                  </a:lnTo>
                  <a:lnTo>
                    <a:pt x="1770887" y="0"/>
                  </a:lnTo>
                  <a:lnTo>
                    <a:pt x="1834895" y="7620"/>
                  </a:lnTo>
                  <a:lnTo>
                    <a:pt x="1894331" y="27432"/>
                  </a:lnTo>
                  <a:lnTo>
                    <a:pt x="1950719" y="59436"/>
                  </a:lnTo>
                  <a:lnTo>
                    <a:pt x="1999487" y="102108"/>
                  </a:lnTo>
                  <a:lnTo>
                    <a:pt x="2042159" y="153924"/>
                  </a:lnTo>
                  <a:lnTo>
                    <a:pt x="2077211" y="213359"/>
                  </a:lnTo>
                  <a:lnTo>
                    <a:pt x="2103119" y="280416"/>
                  </a:lnTo>
                  <a:lnTo>
                    <a:pt x="2119883" y="353567"/>
                  </a:lnTo>
                  <a:lnTo>
                    <a:pt x="2124455" y="391667"/>
                  </a:lnTo>
                  <a:lnTo>
                    <a:pt x="2125979" y="431291"/>
                  </a:lnTo>
                  <a:lnTo>
                    <a:pt x="2125979" y="3962400"/>
                  </a:lnTo>
                  <a:lnTo>
                    <a:pt x="2124455" y="4000500"/>
                  </a:lnTo>
                  <a:lnTo>
                    <a:pt x="2119883" y="4038600"/>
                  </a:lnTo>
                  <a:lnTo>
                    <a:pt x="2112263" y="4076700"/>
                  </a:lnTo>
                  <a:lnTo>
                    <a:pt x="2090927" y="4146803"/>
                  </a:lnTo>
                  <a:lnTo>
                    <a:pt x="2060447" y="4209288"/>
                  </a:lnTo>
                  <a:lnTo>
                    <a:pt x="2022347" y="4265675"/>
                  </a:lnTo>
                  <a:lnTo>
                    <a:pt x="1975103" y="4312919"/>
                  </a:lnTo>
                  <a:lnTo>
                    <a:pt x="1923287" y="4351019"/>
                  </a:lnTo>
                  <a:lnTo>
                    <a:pt x="1865375" y="4376927"/>
                  </a:lnTo>
                  <a:lnTo>
                    <a:pt x="1802891" y="4390643"/>
                  </a:lnTo>
                  <a:lnTo>
                    <a:pt x="1770887" y="4392167"/>
                  </a:lnTo>
                  <a:close/>
                </a:path>
              </a:pathLst>
            </a:custGeom>
            <a:solidFill>
              <a:srgbClr val="FF0000"/>
            </a:solidFill>
          </p:spPr>
          <p:txBody>
            <a:bodyPr wrap="square" lIns="0" tIns="0" rIns="0" bIns="0" rtlCol="0"/>
            <a:lstStyle/>
            <a:p>
              <a:endParaRPr/>
            </a:p>
          </p:txBody>
        </p:sp>
        <p:sp>
          <p:nvSpPr>
            <p:cNvPr id="13" name="object 13"/>
            <p:cNvSpPr/>
            <p:nvPr/>
          </p:nvSpPr>
          <p:spPr>
            <a:xfrm>
              <a:off x="2959608" y="2183892"/>
              <a:ext cx="2125980" cy="3991610"/>
            </a:xfrm>
            <a:custGeom>
              <a:avLst/>
              <a:gdLst/>
              <a:ahLst/>
              <a:cxnLst/>
              <a:rect l="l" t="t" r="r" b="b"/>
              <a:pathLst>
                <a:path w="2125979" h="3991610">
                  <a:moveTo>
                    <a:pt x="1770887" y="3991356"/>
                  </a:moveTo>
                  <a:lnTo>
                    <a:pt x="355091" y="3991356"/>
                  </a:lnTo>
                  <a:lnTo>
                    <a:pt x="321563" y="3989832"/>
                  </a:lnTo>
                  <a:lnTo>
                    <a:pt x="260603" y="3977640"/>
                  </a:lnTo>
                  <a:lnTo>
                    <a:pt x="202691" y="3953256"/>
                  </a:lnTo>
                  <a:lnTo>
                    <a:pt x="149351" y="3919727"/>
                  </a:lnTo>
                  <a:lnTo>
                    <a:pt x="103632" y="3877056"/>
                  </a:lnTo>
                  <a:lnTo>
                    <a:pt x="65532" y="3826764"/>
                  </a:lnTo>
                  <a:lnTo>
                    <a:pt x="33528" y="3768851"/>
                  </a:lnTo>
                  <a:lnTo>
                    <a:pt x="12191" y="3704843"/>
                  </a:lnTo>
                  <a:lnTo>
                    <a:pt x="1524" y="3636264"/>
                  </a:lnTo>
                  <a:lnTo>
                    <a:pt x="0" y="3601211"/>
                  </a:lnTo>
                  <a:lnTo>
                    <a:pt x="0" y="391667"/>
                  </a:lnTo>
                  <a:lnTo>
                    <a:pt x="6095" y="320039"/>
                  </a:lnTo>
                  <a:lnTo>
                    <a:pt x="22859" y="254507"/>
                  </a:lnTo>
                  <a:lnTo>
                    <a:pt x="48767" y="193548"/>
                  </a:lnTo>
                  <a:lnTo>
                    <a:pt x="83820" y="138684"/>
                  </a:lnTo>
                  <a:lnTo>
                    <a:pt x="126491" y="91439"/>
                  </a:lnTo>
                  <a:lnTo>
                    <a:pt x="202691" y="38100"/>
                  </a:lnTo>
                  <a:lnTo>
                    <a:pt x="260603" y="13716"/>
                  </a:lnTo>
                  <a:lnTo>
                    <a:pt x="321563" y="1524"/>
                  </a:lnTo>
                  <a:lnTo>
                    <a:pt x="355091" y="0"/>
                  </a:lnTo>
                  <a:lnTo>
                    <a:pt x="1770887" y="0"/>
                  </a:lnTo>
                  <a:lnTo>
                    <a:pt x="1834895" y="6096"/>
                  </a:lnTo>
                  <a:lnTo>
                    <a:pt x="1923287" y="38100"/>
                  </a:lnTo>
                  <a:lnTo>
                    <a:pt x="1976627" y="71628"/>
                  </a:lnTo>
                  <a:lnTo>
                    <a:pt x="2022347" y="114300"/>
                  </a:lnTo>
                  <a:lnTo>
                    <a:pt x="2060447" y="166116"/>
                  </a:lnTo>
                  <a:lnTo>
                    <a:pt x="2092451" y="224028"/>
                  </a:lnTo>
                  <a:lnTo>
                    <a:pt x="2113787" y="286512"/>
                  </a:lnTo>
                  <a:lnTo>
                    <a:pt x="2124455" y="355091"/>
                  </a:lnTo>
                  <a:lnTo>
                    <a:pt x="2125979" y="391667"/>
                  </a:lnTo>
                  <a:lnTo>
                    <a:pt x="2125979" y="3601211"/>
                  </a:lnTo>
                  <a:lnTo>
                    <a:pt x="2119883" y="3671316"/>
                  </a:lnTo>
                  <a:lnTo>
                    <a:pt x="2092451" y="3768851"/>
                  </a:lnTo>
                  <a:lnTo>
                    <a:pt x="2060447" y="3826764"/>
                  </a:lnTo>
                  <a:lnTo>
                    <a:pt x="2022347" y="3877056"/>
                  </a:lnTo>
                  <a:lnTo>
                    <a:pt x="1976627" y="3919727"/>
                  </a:lnTo>
                  <a:lnTo>
                    <a:pt x="1923287" y="3953256"/>
                  </a:lnTo>
                  <a:lnTo>
                    <a:pt x="1865375" y="3977640"/>
                  </a:lnTo>
                  <a:lnTo>
                    <a:pt x="1804415" y="3989832"/>
                  </a:lnTo>
                  <a:lnTo>
                    <a:pt x="1770887" y="3991356"/>
                  </a:lnTo>
                  <a:close/>
                </a:path>
              </a:pathLst>
            </a:custGeom>
            <a:solidFill>
              <a:srgbClr val="F4F4F4"/>
            </a:solidFill>
          </p:spPr>
          <p:txBody>
            <a:bodyPr wrap="square" lIns="0" tIns="0" rIns="0" bIns="0" rtlCol="0"/>
            <a:lstStyle/>
            <a:p>
              <a:endParaRPr/>
            </a:p>
          </p:txBody>
        </p:sp>
      </p:grpSp>
      <p:grpSp>
        <p:nvGrpSpPr>
          <p:cNvPr id="14" name="object 14"/>
          <p:cNvGrpSpPr/>
          <p:nvPr/>
        </p:nvGrpSpPr>
        <p:grpSpPr>
          <a:xfrm>
            <a:off x="931640" y="1547677"/>
            <a:ext cx="2920538" cy="6032115"/>
            <a:chOff x="678179" y="2183892"/>
            <a:chExt cx="2125980" cy="4391025"/>
          </a:xfrm>
        </p:grpSpPr>
        <p:sp>
          <p:nvSpPr>
            <p:cNvPr id="15" name="object 15"/>
            <p:cNvSpPr/>
            <p:nvPr/>
          </p:nvSpPr>
          <p:spPr>
            <a:xfrm>
              <a:off x="678179" y="2183892"/>
              <a:ext cx="2125980" cy="4391025"/>
            </a:xfrm>
            <a:custGeom>
              <a:avLst/>
              <a:gdLst/>
              <a:ahLst/>
              <a:cxnLst/>
              <a:rect l="l" t="t" r="r" b="b"/>
              <a:pathLst>
                <a:path w="2125980" h="4391025">
                  <a:moveTo>
                    <a:pt x="1770887" y="4390643"/>
                  </a:moveTo>
                  <a:lnTo>
                    <a:pt x="355091" y="4390643"/>
                  </a:lnTo>
                  <a:lnTo>
                    <a:pt x="323087" y="4389119"/>
                  </a:lnTo>
                  <a:lnTo>
                    <a:pt x="260603" y="4375403"/>
                  </a:lnTo>
                  <a:lnTo>
                    <a:pt x="202691" y="4349496"/>
                  </a:lnTo>
                  <a:lnTo>
                    <a:pt x="150875" y="4312919"/>
                  </a:lnTo>
                  <a:lnTo>
                    <a:pt x="105155" y="4265675"/>
                  </a:lnTo>
                  <a:lnTo>
                    <a:pt x="65532" y="4209288"/>
                  </a:lnTo>
                  <a:lnTo>
                    <a:pt x="35051" y="4145280"/>
                  </a:lnTo>
                  <a:lnTo>
                    <a:pt x="13716" y="4075175"/>
                  </a:lnTo>
                  <a:lnTo>
                    <a:pt x="1524" y="4000500"/>
                  </a:lnTo>
                  <a:lnTo>
                    <a:pt x="0" y="3960875"/>
                  </a:lnTo>
                  <a:lnTo>
                    <a:pt x="0" y="429767"/>
                  </a:lnTo>
                  <a:lnTo>
                    <a:pt x="1524" y="391667"/>
                  </a:lnTo>
                  <a:lnTo>
                    <a:pt x="6095" y="353567"/>
                  </a:lnTo>
                  <a:lnTo>
                    <a:pt x="13716" y="315467"/>
                  </a:lnTo>
                  <a:lnTo>
                    <a:pt x="35051" y="245364"/>
                  </a:lnTo>
                  <a:lnTo>
                    <a:pt x="65532" y="181356"/>
                  </a:lnTo>
                  <a:lnTo>
                    <a:pt x="126491" y="100584"/>
                  </a:lnTo>
                  <a:lnTo>
                    <a:pt x="176783" y="59436"/>
                  </a:lnTo>
                  <a:lnTo>
                    <a:pt x="231647" y="27432"/>
                  </a:lnTo>
                  <a:lnTo>
                    <a:pt x="291083" y="7620"/>
                  </a:lnTo>
                  <a:lnTo>
                    <a:pt x="355091" y="0"/>
                  </a:lnTo>
                  <a:lnTo>
                    <a:pt x="1770887" y="0"/>
                  </a:lnTo>
                  <a:lnTo>
                    <a:pt x="1834895" y="7620"/>
                  </a:lnTo>
                  <a:lnTo>
                    <a:pt x="1894331" y="27432"/>
                  </a:lnTo>
                  <a:lnTo>
                    <a:pt x="1950719" y="59436"/>
                  </a:lnTo>
                  <a:lnTo>
                    <a:pt x="1999487" y="100584"/>
                  </a:lnTo>
                  <a:lnTo>
                    <a:pt x="2042159" y="152400"/>
                  </a:lnTo>
                  <a:lnTo>
                    <a:pt x="2077211" y="213359"/>
                  </a:lnTo>
                  <a:lnTo>
                    <a:pt x="2103119" y="280416"/>
                  </a:lnTo>
                  <a:lnTo>
                    <a:pt x="2119883" y="353567"/>
                  </a:lnTo>
                  <a:lnTo>
                    <a:pt x="2124455" y="391667"/>
                  </a:lnTo>
                  <a:lnTo>
                    <a:pt x="2125979" y="429767"/>
                  </a:lnTo>
                  <a:lnTo>
                    <a:pt x="2125979" y="3960875"/>
                  </a:lnTo>
                  <a:lnTo>
                    <a:pt x="2124455" y="4000500"/>
                  </a:lnTo>
                  <a:lnTo>
                    <a:pt x="2119883" y="4038600"/>
                  </a:lnTo>
                  <a:lnTo>
                    <a:pt x="2103119" y="4111751"/>
                  </a:lnTo>
                  <a:lnTo>
                    <a:pt x="2077211" y="4178808"/>
                  </a:lnTo>
                  <a:lnTo>
                    <a:pt x="2042159" y="4238243"/>
                  </a:lnTo>
                  <a:lnTo>
                    <a:pt x="1999487" y="4290059"/>
                  </a:lnTo>
                  <a:lnTo>
                    <a:pt x="1950719" y="4332732"/>
                  </a:lnTo>
                  <a:lnTo>
                    <a:pt x="1894331" y="4364735"/>
                  </a:lnTo>
                  <a:lnTo>
                    <a:pt x="1834895" y="4384548"/>
                  </a:lnTo>
                  <a:lnTo>
                    <a:pt x="1770887" y="4390643"/>
                  </a:lnTo>
                  <a:close/>
                </a:path>
              </a:pathLst>
            </a:custGeom>
            <a:solidFill>
              <a:srgbClr val="3F3F3F"/>
            </a:solidFill>
          </p:spPr>
          <p:txBody>
            <a:bodyPr wrap="square" lIns="0" tIns="0" rIns="0" bIns="0" rtlCol="0"/>
            <a:lstStyle/>
            <a:p>
              <a:endParaRPr/>
            </a:p>
          </p:txBody>
        </p:sp>
        <p:sp>
          <p:nvSpPr>
            <p:cNvPr id="16" name="object 16"/>
            <p:cNvSpPr/>
            <p:nvPr/>
          </p:nvSpPr>
          <p:spPr>
            <a:xfrm>
              <a:off x="678179" y="2183892"/>
              <a:ext cx="2125980" cy="3991610"/>
            </a:xfrm>
            <a:custGeom>
              <a:avLst/>
              <a:gdLst/>
              <a:ahLst/>
              <a:cxnLst/>
              <a:rect l="l" t="t" r="r" b="b"/>
              <a:pathLst>
                <a:path w="2125980" h="3991610">
                  <a:moveTo>
                    <a:pt x="1770887" y="3991356"/>
                  </a:moveTo>
                  <a:lnTo>
                    <a:pt x="353567" y="3991356"/>
                  </a:lnTo>
                  <a:lnTo>
                    <a:pt x="321563" y="3989832"/>
                  </a:lnTo>
                  <a:lnTo>
                    <a:pt x="259079" y="3977640"/>
                  </a:lnTo>
                  <a:lnTo>
                    <a:pt x="201167" y="3953256"/>
                  </a:lnTo>
                  <a:lnTo>
                    <a:pt x="149351" y="3919727"/>
                  </a:lnTo>
                  <a:lnTo>
                    <a:pt x="103632" y="3877056"/>
                  </a:lnTo>
                  <a:lnTo>
                    <a:pt x="64008" y="3826764"/>
                  </a:lnTo>
                  <a:lnTo>
                    <a:pt x="33528" y="3768851"/>
                  </a:lnTo>
                  <a:lnTo>
                    <a:pt x="12191" y="3704843"/>
                  </a:lnTo>
                  <a:lnTo>
                    <a:pt x="1524" y="3636264"/>
                  </a:lnTo>
                  <a:lnTo>
                    <a:pt x="0" y="3601211"/>
                  </a:lnTo>
                  <a:lnTo>
                    <a:pt x="0" y="391667"/>
                  </a:lnTo>
                  <a:lnTo>
                    <a:pt x="4571" y="320039"/>
                  </a:lnTo>
                  <a:lnTo>
                    <a:pt x="21336" y="254507"/>
                  </a:lnTo>
                  <a:lnTo>
                    <a:pt x="47243" y="193548"/>
                  </a:lnTo>
                  <a:lnTo>
                    <a:pt x="82295" y="138684"/>
                  </a:lnTo>
                  <a:lnTo>
                    <a:pt x="124967" y="91439"/>
                  </a:lnTo>
                  <a:lnTo>
                    <a:pt x="201167" y="38100"/>
                  </a:lnTo>
                  <a:lnTo>
                    <a:pt x="259079" y="13716"/>
                  </a:lnTo>
                  <a:lnTo>
                    <a:pt x="321563" y="1524"/>
                  </a:lnTo>
                  <a:lnTo>
                    <a:pt x="353567" y="0"/>
                  </a:lnTo>
                  <a:lnTo>
                    <a:pt x="1770887" y="0"/>
                  </a:lnTo>
                  <a:lnTo>
                    <a:pt x="1834895" y="6096"/>
                  </a:lnTo>
                  <a:lnTo>
                    <a:pt x="1923287" y="38100"/>
                  </a:lnTo>
                  <a:lnTo>
                    <a:pt x="1975103" y="71628"/>
                  </a:lnTo>
                  <a:lnTo>
                    <a:pt x="2020823" y="114300"/>
                  </a:lnTo>
                  <a:lnTo>
                    <a:pt x="2060447" y="166116"/>
                  </a:lnTo>
                  <a:lnTo>
                    <a:pt x="2090927" y="224028"/>
                  </a:lnTo>
                  <a:lnTo>
                    <a:pt x="2112263" y="286512"/>
                  </a:lnTo>
                  <a:lnTo>
                    <a:pt x="2124455" y="355091"/>
                  </a:lnTo>
                  <a:lnTo>
                    <a:pt x="2125979" y="391667"/>
                  </a:lnTo>
                  <a:lnTo>
                    <a:pt x="2125979" y="3601211"/>
                  </a:lnTo>
                  <a:lnTo>
                    <a:pt x="2119883" y="3671316"/>
                  </a:lnTo>
                  <a:lnTo>
                    <a:pt x="2103119" y="3736848"/>
                  </a:lnTo>
                  <a:lnTo>
                    <a:pt x="2077211" y="3797808"/>
                  </a:lnTo>
                  <a:lnTo>
                    <a:pt x="2042159" y="3852672"/>
                  </a:lnTo>
                  <a:lnTo>
                    <a:pt x="1999487" y="3899916"/>
                  </a:lnTo>
                  <a:lnTo>
                    <a:pt x="1923287" y="3953256"/>
                  </a:lnTo>
                  <a:lnTo>
                    <a:pt x="1865375" y="3977640"/>
                  </a:lnTo>
                  <a:lnTo>
                    <a:pt x="1802891" y="3989832"/>
                  </a:lnTo>
                  <a:lnTo>
                    <a:pt x="1770887" y="3991356"/>
                  </a:lnTo>
                  <a:close/>
                </a:path>
              </a:pathLst>
            </a:custGeom>
            <a:solidFill>
              <a:srgbClr val="F4F4F4"/>
            </a:solidFill>
          </p:spPr>
          <p:txBody>
            <a:bodyPr wrap="square" lIns="0" tIns="0" rIns="0" bIns="0" rtlCol="0"/>
            <a:lstStyle/>
            <a:p>
              <a:endParaRPr/>
            </a:p>
          </p:txBody>
        </p:sp>
      </p:grpSp>
      <p:sp>
        <p:nvSpPr>
          <p:cNvPr id="17" name="object 17"/>
          <p:cNvSpPr txBox="1"/>
          <p:nvPr/>
        </p:nvSpPr>
        <p:spPr>
          <a:xfrm>
            <a:off x="1588358" y="1936351"/>
            <a:ext cx="1543140" cy="260760"/>
          </a:xfrm>
          <a:prstGeom prst="rect">
            <a:avLst/>
          </a:prstGeom>
        </p:spPr>
        <p:txBody>
          <a:bodyPr vert="horz" wrap="square" lIns="0" tIns="17446" rIns="0" bIns="0" rtlCol="0">
            <a:spAutoFit/>
          </a:bodyPr>
          <a:lstStyle/>
          <a:p>
            <a:pPr marL="17446">
              <a:spcBef>
                <a:spcPts val="137"/>
              </a:spcBef>
            </a:pPr>
            <a:r>
              <a:rPr sz="1580" b="1" dirty="0">
                <a:solidFill>
                  <a:srgbClr val="242424"/>
                </a:solidFill>
                <a:latin typeface="Calibri"/>
                <a:cs typeface="Calibri"/>
              </a:rPr>
              <a:t>Telematics</a:t>
            </a:r>
            <a:r>
              <a:rPr sz="1580" b="1" spc="117" dirty="0">
                <a:solidFill>
                  <a:srgbClr val="242424"/>
                </a:solidFill>
                <a:latin typeface="Calibri"/>
                <a:cs typeface="Calibri"/>
              </a:rPr>
              <a:t> </a:t>
            </a:r>
            <a:r>
              <a:rPr sz="1580" b="1" spc="-14" dirty="0">
                <a:solidFill>
                  <a:srgbClr val="242424"/>
                </a:solidFill>
                <a:latin typeface="Calibri"/>
                <a:cs typeface="Calibri"/>
              </a:rPr>
              <a:t>Device</a:t>
            </a:r>
            <a:endParaRPr sz="1580">
              <a:latin typeface="Calibri"/>
              <a:cs typeface="Calibri"/>
            </a:endParaRPr>
          </a:p>
        </p:txBody>
      </p:sp>
      <p:sp>
        <p:nvSpPr>
          <p:cNvPr id="18" name="object 18"/>
          <p:cNvSpPr txBox="1"/>
          <p:nvPr/>
        </p:nvSpPr>
        <p:spPr>
          <a:xfrm>
            <a:off x="1148681" y="5153312"/>
            <a:ext cx="2437270" cy="500826"/>
          </a:xfrm>
          <a:prstGeom prst="rect">
            <a:avLst/>
          </a:prstGeom>
        </p:spPr>
        <p:txBody>
          <a:bodyPr vert="horz" wrap="square" lIns="0" tIns="17446" rIns="0" bIns="0" rtlCol="0">
            <a:spAutoFit/>
          </a:bodyPr>
          <a:lstStyle/>
          <a:p>
            <a:pPr marL="636779" marR="6978" indent="-620204">
              <a:lnSpc>
                <a:spcPct val="118000"/>
              </a:lnSpc>
              <a:spcBef>
                <a:spcPts val="137"/>
              </a:spcBef>
            </a:pPr>
            <a:r>
              <a:rPr sz="1374" spc="-14" dirty="0">
                <a:solidFill>
                  <a:srgbClr val="242424"/>
                </a:solidFill>
                <a:latin typeface="Calibri"/>
                <a:cs typeface="Calibri"/>
              </a:rPr>
              <a:t>Hardware</a:t>
            </a:r>
            <a:r>
              <a:rPr sz="1374" spc="-55" dirty="0">
                <a:solidFill>
                  <a:srgbClr val="242424"/>
                </a:solidFill>
                <a:latin typeface="Calibri"/>
                <a:cs typeface="Calibri"/>
              </a:rPr>
              <a:t> </a:t>
            </a:r>
            <a:r>
              <a:rPr sz="1374" dirty="0">
                <a:solidFill>
                  <a:srgbClr val="242424"/>
                </a:solidFill>
                <a:latin typeface="Calibri"/>
                <a:cs typeface="Calibri"/>
              </a:rPr>
              <a:t>to</a:t>
            </a:r>
            <a:r>
              <a:rPr sz="1374" spc="-7" dirty="0">
                <a:solidFill>
                  <a:srgbClr val="242424"/>
                </a:solidFill>
                <a:latin typeface="Calibri"/>
                <a:cs typeface="Calibri"/>
              </a:rPr>
              <a:t> </a:t>
            </a:r>
            <a:r>
              <a:rPr sz="1374" spc="-14" dirty="0">
                <a:solidFill>
                  <a:srgbClr val="242424"/>
                </a:solidFill>
                <a:latin typeface="Calibri"/>
                <a:cs typeface="Calibri"/>
              </a:rPr>
              <a:t>connect,</a:t>
            </a:r>
            <a:r>
              <a:rPr sz="1374" spc="-55" dirty="0">
                <a:solidFill>
                  <a:srgbClr val="242424"/>
                </a:solidFill>
                <a:latin typeface="Calibri"/>
                <a:cs typeface="Calibri"/>
              </a:rPr>
              <a:t> </a:t>
            </a:r>
            <a:r>
              <a:rPr sz="1374" spc="-14" dirty="0">
                <a:solidFill>
                  <a:srgbClr val="242424"/>
                </a:solidFill>
                <a:latin typeface="Calibri"/>
                <a:cs typeface="Calibri"/>
              </a:rPr>
              <a:t>protect,</a:t>
            </a:r>
            <a:r>
              <a:rPr sz="1374" spc="-55" dirty="0">
                <a:solidFill>
                  <a:srgbClr val="242424"/>
                </a:solidFill>
                <a:latin typeface="Calibri"/>
                <a:cs typeface="Calibri"/>
              </a:rPr>
              <a:t> </a:t>
            </a:r>
            <a:r>
              <a:rPr sz="1374" spc="-34" dirty="0">
                <a:solidFill>
                  <a:srgbClr val="242424"/>
                </a:solidFill>
                <a:latin typeface="Calibri"/>
                <a:cs typeface="Calibri"/>
              </a:rPr>
              <a:t>and </a:t>
            </a:r>
            <a:r>
              <a:rPr sz="1374" spc="-14" dirty="0">
                <a:solidFill>
                  <a:srgbClr val="242424"/>
                </a:solidFill>
                <a:latin typeface="Calibri"/>
                <a:cs typeface="Calibri"/>
              </a:rPr>
              <a:t>track</a:t>
            </a:r>
            <a:r>
              <a:rPr sz="1374" spc="-27" dirty="0">
                <a:solidFill>
                  <a:srgbClr val="242424"/>
                </a:solidFill>
                <a:latin typeface="Calibri"/>
                <a:cs typeface="Calibri"/>
              </a:rPr>
              <a:t> </a:t>
            </a:r>
            <a:r>
              <a:rPr sz="1374" spc="-14" dirty="0">
                <a:solidFill>
                  <a:srgbClr val="242424"/>
                </a:solidFill>
                <a:latin typeface="Calibri"/>
                <a:cs typeface="Calibri"/>
              </a:rPr>
              <a:t>tractor</a:t>
            </a:r>
            <a:r>
              <a:rPr sz="1374" spc="-55" dirty="0">
                <a:solidFill>
                  <a:srgbClr val="242424"/>
                </a:solidFill>
                <a:latin typeface="Calibri"/>
                <a:cs typeface="Calibri"/>
              </a:rPr>
              <a:t> </a:t>
            </a:r>
            <a:r>
              <a:rPr sz="1374" spc="-14" dirty="0">
                <a:solidFill>
                  <a:srgbClr val="242424"/>
                </a:solidFill>
                <a:latin typeface="Calibri"/>
                <a:cs typeface="Calibri"/>
              </a:rPr>
              <a:t>fleets</a:t>
            </a:r>
            <a:endParaRPr sz="1374">
              <a:latin typeface="Calibri"/>
              <a:cs typeface="Calibri"/>
            </a:endParaRPr>
          </a:p>
        </p:txBody>
      </p:sp>
      <p:sp>
        <p:nvSpPr>
          <p:cNvPr id="19" name="object 19"/>
          <p:cNvSpPr txBox="1"/>
          <p:nvPr/>
        </p:nvSpPr>
        <p:spPr>
          <a:xfrm>
            <a:off x="1703490" y="6106766"/>
            <a:ext cx="1329421" cy="228204"/>
          </a:xfrm>
          <a:prstGeom prst="rect">
            <a:avLst/>
          </a:prstGeom>
        </p:spPr>
        <p:txBody>
          <a:bodyPr vert="horz" wrap="square" lIns="0" tIns="16574" rIns="0" bIns="0" rtlCol="0">
            <a:spAutoFit/>
          </a:bodyPr>
          <a:lstStyle/>
          <a:p>
            <a:pPr marL="17446">
              <a:spcBef>
                <a:spcPts val="131"/>
              </a:spcBef>
            </a:pPr>
            <a:r>
              <a:rPr sz="1374" b="1" spc="-14" dirty="0">
                <a:solidFill>
                  <a:srgbClr val="242424"/>
                </a:solidFill>
                <a:latin typeface="Calibri"/>
                <a:cs typeface="Calibri"/>
              </a:rPr>
              <a:t>Device</a:t>
            </a:r>
            <a:r>
              <a:rPr sz="1374" b="1" spc="-41" dirty="0">
                <a:solidFill>
                  <a:srgbClr val="242424"/>
                </a:solidFill>
                <a:latin typeface="Calibri"/>
                <a:cs typeface="Calibri"/>
              </a:rPr>
              <a:t> </a:t>
            </a:r>
            <a:r>
              <a:rPr sz="1374" b="1" spc="-14" dirty="0">
                <a:solidFill>
                  <a:srgbClr val="242424"/>
                </a:solidFill>
                <a:latin typeface="Calibri"/>
                <a:cs typeface="Calibri"/>
              </a:rPr>
              <a:t>Price:</a:t>
            </a:r>
            <a:r>
              <a:rPr sz="1374" b="1" spc="-55" dirty="0">
                <a:solidFill>
                  <a:srgbClr val="242424"/>
                </a:solidFill>
                <a:latin typeface="Calibri"/>
                <a:cs typeface="Calibri"/>
              </a:rPr>
              <a:t> </a:t>
            </a:r>
            <a:r>
              <a:rPr sz="1374" b="1" spc="-27" dirty="0">
                <a:solidFill>
                  <a:srgbClr val="242424"/>
                </a:solidFill>
                <a:latin typeface="Calibri"/>
                <a:cs typeface="Calibri"/>
              </a:rPr>
              <a:t>$110</a:t>
            </a:r>
            <a:endParaRPr sz="1374">
              <a:latin typeface="Calibri"/>
              <a:cs typeface="Calibri"/>
            </a:endParaRPr>
          </a:p>
        </p:txBody>
      </p:sp>
      <p:sp>
        <p:nvSpPr>
          <p:cNvPr id="20" name="object 20"/>
          <p:cNvSpPr txBox="1"/>
          <p:nvPr/>
        </p:nvSpPr>
        <p:spPr>
          <a:xfrm>
            <a:off x="4209482" y="1936351"/>
            <a:ext cx="2564630" cy="260760"/>
          </a:xfrm>
          <a:prstGeom prst="rect">
            <a:avLst/>
          </a:prstGeom>
        </p:spPr>
        <p:txBody>
          <a:bodyPr vert="horz" wrap="square" lIns="0" tIns="17446" rIns="0" bIns="0" rtlCol="0">
            <a:spAutoFit/>
          </a:bodyPr>
          <a:lstStyle/>
          <a:p>
            <a:pPr marL="17446">
              <a:spcBef>
                <a:spcPts val="137"/>
              </a:spcBef>
            </a:pPr>
            <a:r>
              <a:rPr sz="1580" b="1" spc="-27" dirty="0">
                <a:solidFill>
                  <a:srgbClr val="242424"/>
                </a:solidFill>
                <a:latin typeface="Calibri"/>
                <a:cs typeface="Calibri"/>
              </a:rPr>
              <a:t>Tractor</a:t>
            </a:r>
            <a:r>
              <a:rPr sz="1580" b="1" spc="-62" dirty="0">
                <a:solidFill>
                  <a:srgbClr val="242424"/>
                </a:solidFill>
                <a:latin typeface="Calibri"/>
                <a:cs typeface="Calibri"/>
              </a:rPr>
              <a:t> </a:t>
            </a:r>
            <a:r>
              <a:rPr sz="1580" b="1" dirty="0">
                <a:solidFill>
                  <a:srgbClr val="242424"/>
                </a:solidFill>
                <a:latin typeface="Calibri"/>
                <a:cs typeface="Calibri"/>
              </a:rPr>
              <a:t>Contractor</a:t>
            </a:r>
            <a:r>
              <a:rPr sz="1580" b="1" spc="268" dirty="0">
                <a:solidFill>
                  <a:srgbClr val="242424"/>
                </a:solidFill>
                <a:latin typeface="Calibri"/>
                <a:cs typeface="Calibri"/>
              </a:rPr>
              <a:t> </a:t>
            </a:r>
            <a:r>
              <a:rPr sz="1580" b="1" spc="-14" dirty="0">
                <a:solidFill>
                  <a:srgbClr val="242424"/>
                </a:solidFill>
                <a:latin typeface="Calibri"/>
                <a:cs typeface="Calibri"/>
              </a:rPr>
              <a:t>Application</a:t>
            </a:r>
            <a:endParaRPr sz="1580">
              <a:latin typeface="Calibri"/>
              <a:cs typeface="Calibri"/>
            </a:endParaRPr>
          </a:p>
        </p:txBody>
      </p:sp>
      <p:sp>
        <p:nvSpPr>
          <p:cNvPr id="21" name="object 21"/>
          <p:cNvSpPr txBox="1"/>
          <p:nvPr/>
        </p:nvSpPr>
        <p:spPr>
          <a:xfrm>
            <a:off x="4406273" y="5153313"/>
            <a:ext cx="2227041" cy="500826"/>
          </a:xfrm>
          <a:prstGeom prst="rect">
            <a:avLst/>
          </a:prstGeom>
        </p:spPr>
        <p:txBody>
          <a:bodyPr vert="horz" wrap="square" lIns="0" tIns="17446" rIns="0" bIns="0" rtlCol="0">
            <a:spAutoFit/>
          </a:bodyPr>
          <a:lstStyle/>
          <a:p>
            <a:pPr marL="17446" marR="6978" indent="129100">
              <a:lnSpc>
                <a:spcPct val="118000"/>
              </a:lnSpc>
              <a:spcBef>
                <a:spcPts val="137"/>
              </a:spcBef>
            </a:pPr>
            <a:r>
              <a:rPr sz="1374" dirty="0">
                <a:solidFill>
                  <a:srgbClr val="242424"/>
                </a:solidFill>
                <a:latin typeface="Calibri"/>
                <a:cs typeface="Calibri"/>
              </a:rPr>
              <a:t>SaaS</a:t>
            </a:r>
            <a:r>
              <a:rPr sz="1374" spc="-55" dirty="0">
                <a:solidFill>
                  <a:srgbClr val="242424"/>
                </a:solidFill>
                <a:latin typeface="Calibri"/>
                <a:cs typeface="Calibri"/>
              </a:rPr>
              <a:t> </a:t>
            </a:r>
            <a:r>
              <a:rPr sz="1374" dirty="0">
                <a:solidFill>
                  <a:srgbClr val="242424"/>
                </a:solidFill>
                <a:latin typeface="Calibri"/>
                <a:cs typeface="Calibri"/>
              </a:rPr>
              <a:t>to</a:t>
            </a:r>
            <a:r>
              <a:rPr sz="1374" spc="-27" dirty="0">
                <a:solidFill>
                  <a:srgbClr val="242424"/>
                </a:solidFill>
                <a:latin typeface="Calibri"/>
                <a:cs typeface="Calibri"/>
              </a:rPr>
              <a:t> </a:t>
            </a:r>
            <a:r>
              <a:rPr sz="1374" spc="-14" dirty="0">
                <a:solidFill>
                  <a:srgbClr val="242424"/>
                </a:solidFill>
                <a:latin typeface="Calibri"/>
                <a:cs typeface="Calibri"/>
              </a:rPr>
              <a:t>manage</a:t>
            </a:r>
            <a:r>
              <a:rPr sz="1374" spc="-41" dirty="0">
                <a:solidFill>
                  <a:srgbClr val="242424"/>
                </a:solidFill>
                <a:latin typeface="Calibri"/>
                <a:cs typeface="Calibri"/>
              </a:rPr>
              <a:t> </a:t>
            </a:r>
            <a:r>
              <a:rPr sz="1374" spc="-14" dirty="0">
                <a:solidFill>
                  <a:srgbClr val="242424"/>
                </a:solidFill>
                <a:latin typeface="Calibri"/>
                <a:cs typeface="Calibri"/>
              </a:rPr>
              <a:t>equipment, </a:t>
            </a:r>
            <a:r>
              <a:rPr sz="1374" spc="-27" dirty="0">
                <a:solidFill>
                  <a:srgbClr val="242424"/>
                </a:solidFill>
                <a:latin typeface="Calibri"/>
                <a:cs typeface="Calibri"/>
              </a:rPr>
              <a:t>operators,</a:t>
            </a:r>
            <a:r>
              <a:rPr sz="1374" spc="-34" dirty="0">
                <a:solidFill>
                  <a:srgbClr val="242424"/>
                </a:solidFill>
                <a:latin typeface="Calibri"/>
                <a:cs typeface="Calibri"/>
              </a:rPr>
              <a:t> </a:t>
            </a:r>
            <a:r>
              <a:rPr sz="1374" dirty="0">
                <a:solidFill>
                  <a:srgbClr val="242424"/>
                </a:solidFill>
                <a:latin typeface="Calibri"/>
                <a:cs typeface="Calibri"/>
              </a:rPr>
              <a:t>and</a:t>
            </a:r>
            <a:r>
              <a:rPr sz="1374" spc="14" dirty="0">
                <a:solidFill>
                  <a:srgbClr val="242424"/>
                </a:solidFill>
                <a:latin typeface="Calibri"/>
                <a:cs typeface="Calibri"/>
              </a:rPr>
              <a:t> </a:t>
            </a:r>
            <a:r>
              <a:rPr sz="1374" spc="-27" dirty="0">
                <a:solidFill>
                  <a:srgbClr val="242424"/>
                </a:solidFill>
                <a:latin typeface="Calibri"/>
                <a:cs typeface="Calibri"/>
              </a:rPr>
              <a:t>farmer</a:t>
            </a:r>
            <a:r>
              <a:rPr sz="1374" dirty="0">
                <a:solidFill>
                  <a:srgbClr val="242424"/>
                </a:solidFill>
                <a:latin typeface="Calibri"/>
                <a:cs typeface="Calibri"/>
              </a:rPr>
              <a:t> </a:t>
            </a:r>
            <a:r>
              <a:rPr sz="1374" spc="-14" dirty="0">
                <a:solidFill>
                  <a:srgbClr val="242424"/>
                </a:solidFill>
                <a:latin typeface="Calibri"/>
                <a:cs typeface="Calibri"/>
              </a:rPr>
              <a:t>bookings</a:t>
            </a:r>
            <a:endParaRPr sz="1374">
              <a:latin typeface="Calibri"/>
              <a:cs typeface="Calibri"/>
            </a:endParaRPr>
          </a:p>
        </p:txBody>
      </p:sp>
      <p:sp>
        <p:nvSpPr>
          <p:cNvPr id="22" name="object 22"/>
          <p:cNvSpPr txBox="1"/>
          <p:nvPr/>
        </p:nvSpPr>
        <p:spPr>
          <a:xfrm>
            <a:off x="4837546" y="6106766"/>
            <a:ext cx="1369547" cy="228204"/>
          </a:xfrm>
          <a:prstGeom prst="rect">
            <a:avLst/>
          </a:prstGeom>
        </p:spPr>
        <p:txBody>
          <a:bodyPr vert="horz" wrap="square" lIns="0" tIns="16574" rIns="0" bIns="0" rtlCol="0">
            <a:spAutoFit/>
          </a:bodyPr>
          <a:lstStyle/>
          <a:p>
            <a:pPr marL="17446">
              <a:spcBef>
                <a:spcPts val="131"/>
              </a:spcBef>
            </a:pPr>
            <a:r>
              <a:rPr sz="1374" b="1" spc="-14" dirty="0">
                <a:solidFill>
                  <a:srgbClr val="242424"/>
                </a:solidFill>
                <a:latin typeface="Calibri"/>
                <a:cs typeface="Calibri"/>
              </a:rPr>
              <a:t>Annual</a:t>
            </a:r>
            <a:r>
              <a:rPr sz="1374" b="1" dirty="0">
                <a:solidFill>
                  <a:srgbClr val="242424"/>
                </a:solidFill>
                <a:latin typeface="Calibri"/>
                <a:cs typeface="Calibri"/>
              </a:rPr>
              <a:t> </a:t>
            </a:r>
            <a:r>
              <a:rPr sz="1374" b="1" spc="-14" dirty="0">
                <a:solidFill>
                  <a:srgbClr val="242424"/>
                </a:solidFill>
                <a:latin typeface="Calibri"/>
                <a:cs typeface="Calibri"/>
              </a:rPr>
              <a:t>Price:</a:t>
            </a:r>
            <a:r>
              <a:rPr sz="1374" b="1" spc="-27" dirty="0">
                <a:solidFill>
                  <a:srgbClr val="242424"/>
                </a:solidFill>
                <a:latin typeface="Calibri"/>
                <a:cs typeface="Calibri"/>
              </a:rPr>
              <a:t> $200</a:t>
            </a:r>
            <a:endParaRPr sz="1374">
              <a:latin typeface="Calibri"/>
              <a:cs typeface="Calibri"/>
            </a:endParaRPr>
          </a:p>
        </p:txBody>
      </p:sp>
      <p:sp>
        <p:nvSpPr>
          <p:cNvPr id="23" name="object 23"/>
          <p:cNvSpPr txBox="1"/>
          <p:nvPr/>
        </p:nvSpPr>
        <p:spPr>
          <a:xfrm>
            <a:off x="7456618" y="1936351"/>
            <a:ext cx="2362251" cy="260760"/>
          </a:xfrm>
          <a:prstGeom prst="rect">
            <a:avLst/>
          </a:prstGeom>
        </p:spPr>
        <p:txBody>
          <a:bodyPr vert="horz" wrap="square" lIns="0" tIns="17446" rIns="0" bIns="0" rtlCol="0">
            <a:spAutoFit/>
          </a:bodyPr>
          <a:lstStyle/>
          <a:p>
            <a:pPr marL="17446">
              <a:spcBef>
                <a:spcPts val="137"/>
              </a:spcBef>
            </a:pPr>
            <a:r>
              <a:rPr sz="1580" b="1" spc="-27" dirty="0">
                <a:solidFill>
                  <a:srgbClr val="242424"/>
                </a:solidFill>
                <a:latin typeface="Calibri"/>
                <a:cs typeface="Calibri"/>
              </a:rPr>
              <a:t>Tractor</a:t>
            </a:r>
            <a:r>
              <a:rPr sz="1580" b="1" spc="-41" dirty="0">
                <a:solidFill>
                  <a:srgbClr val="242424"/>
                </a:solidFill>
                <a:latin typeface="Calibri"/>
                <a:cs typeface="Calibri"/>
              </a:rPr>
              <a:t> </a:t>
            </a:r>
            <a:r>
              <a:rPr sz="1580" b="1" dirty="0">
                <a:solidFill>
                  <a:srgbClr val="242424"/>
                </a:solidFill>
                <a:latin typeface="Calibri"/>
                <a:cs typeface="Calibri"/>
              </a:rPr>
              <a:t>Booking</a:t>
            </a:r>
            <a:r>
              <a:rPr sz="1580" b="1" spc="378" dirty="0">
                <a:solidFill>
                  <a:srgbClr val="242424"/>
                </a:solidFill>
                <a:latin typeface="Calibri"/>
                <a:cs typeface="Calibri"/>
              </a:rPr>
              <a:t> </a:t>
            </a:r>
            <a:r>
              <a:rPr sz="1580" b="1" spc="-14" dirty="0">
                <a:solidFill>
                  <a:srgbClr val="242424"/>
                </a:solidFill>
                <a:latin typeface="Calibri"/>
                <a:cs typeface="Calibri"/>
              </a:rPr>
              <a:t>Application</a:t>
            </a:r>
            <a:endParaRPr sz="1580">
              <a:latin typeface="Calibri"/>
              <a:cs typeface="Calibri"/>
            </a:endParaRPr>
          </a:p>
        </p:txBody>
      </p:sp>
      <p:sp>
        <p:nvSpPr>
          <p:cNvPr id="24" name="object 24"/>
          <p:cNvSpPr txBox="1"/>
          <p:nvPr/>
        </p:nvSpPr>
        <p:spPr>
          <a:xfrm>
            <a:off x="7322504" y="5153313"/>
            <a:ext cx="2673671" cy="500826"/>
          </a:xfrm>
          <a:prstGeom prst="rect">
            <a:avLst/>
          </a:prstGeom>
        </p:spPr>
        <p:txBody>
          <a:bodyPr vert="horz" wrap="square" lIns="0" tIns="17446" rIns="0" bIns="0" rtlCol="0">
            <a:spAutoFit/>
          </a:bodyPr>
          <a:lstStyle/>
          <a:p>
            <a:pPr marL="1067695" marR="6978" indent="-1051121">
              <a:lnSpc>
                <a:spcPct val="118000"/>
              </a:lnSpc>
              <a:spcBef>
                <a:spcPts val="137"/>
              </a:spcBef>
            </a:pPr>
            <a:r>
              <a:rPr sz="1374" spc="-14" dirty="0">
                <a:solidFill>
                  <a:srgbClr val="242424"/>
                </a:solidFill>
                <a:latin typeface="Calibri"/>
                <a:cs typeface="Calibri"/>
              </a:rPr>
              <a:t>SaaS</a:t>
            </a:r>
            <a:r>
              <a:rPr sz="1374" spc="-69" dirty="0">
                <a:solidFill>
                  <a:srgbClr val="242424"/>
                </a:solidFill>
                <a:latin typeface="Calibri"/>
                <a:cs typeface="Calibri"/>
              </a:rPr>
              <a:t> </a:t>
            </a:r>
            <a:r>
              <a:rPr sz="1374" dirty="0">
                <a:solidFill>
                  <a:srgbClr val="242424"/>
                </a:solidFill>
                <a:latin typeface="Calibri"/>
                <a:cs typeface="Calibri"/>
              </a:rPr>
              <a:t>to</a:t>
            </a:r>
            <a:r>
              <a:rPr sz="1374" spc="-41" dirty="0">
                <a:solidFill>
                  <a:srgbClr val="242424"/>
                </a:solidFill>
                <a:latin typeface="Calibri"/>
                <a:cs typeface="Calibri"/>
              </a:rPr>
              <a:t> </a:t>
            </a:r>
            <a:r>
              <a:rPr sz="1374" dirty="0">
                <a:solidFill>
                  <a:srgbClr val="242424"/>
                </a:solidFill>
                <a:latin typeface="Calibri"/>
                <a:cs typeface="Calibri"/>
              </a:rPr>
              <a:t>book</a:t>
            </a:r>
            <a:r>
              <a:rPr sz="1374" spc="-55" dirty="0">
                <a:solidFill>
                  <a:srgbClr val="242424"/>
                </a:solidFill>
                <a:latin typeface="Calibri"/>
                <a:cs typeface="Calibri"/>
              </a:rPr>
              <a:t> </a:t>
            </a:r>
            <a:r>
              <a:rPr sz="1374" dirty="0">
                <a:solidFill>
                  <a:srgbClr val="242424"/>
                </a:solidFill>
                <a:latin typeface="Calibri"/>
                <a:cs typeface="Calibri"/>
              </a:rPr>
              <a:t>services</a:t>
            </a:r>
            <a:r>
              <a:rPr sz="1374" spc="-7" dirty="0">
                <a:solidFill>
                  <a:srgbClr val="242424"/>
                </a:solidFill>
                <a:latin typeface="Calibri"/>
                <a:cs typeface="Calibri"/>
              </a:rPr>
              <a:t> </a:t>
            </a:r>
            <a:r>
              <a:rPr sz="1374" spc="-14" dirty="0">
                <a:solidFill>
                  <a:srgbClr val="242424"/>
                </a:solidFill>
                <a:latin typeface="Calibri"/>
                <a:cs typeface="Calibri"/>
              </a:rPr>
              <a:t>from</a:t>
            </a:r>
            <a:r>
              <a:rPr sz="1374" spc="-62" dirty="0">
                <a:solidFill>
                  <a:srgbClr val="242424"/>
                </a:solidFill>
                <a:latin typeface="Calibri"/>
                <a:cs typeface="Calibri"/>
              </a:rPr>
              <a:t> </a:t>
            </a:r>
            <a:r>
              <a:rPr sz="1374" spc="-14" dirty="0">
                <a:solidFill>
                  <a:srgbClr val="242424"/>
                </a:solidFill>
                <a:latin typeface="Calibri"/>
                <a:cs typeface="Calibri"/>
              </a:rPr>
              <a:t>connected tractors</a:t>
            </a:r>
            <a:endParaRPr sz="1374">
              <a:latin typeface="Calibri"/>
              <a:cs typeface="Calibri"/>
            </a:endParaRPr>
          </a:p>
        </p:txBody>
      </p:sp>
      <p:grpSp>
        <p:nvGrpSpPr>
          <p:cNvPr id="25" name="object 25"/>
          <p:cNvGrpSpPr/>
          <p:nvPr/>
        </p:nvGrpSpPr>
        <p:grpSpPr>
          <a:xfrm>
            <a:off x="1228927" y="2611212"/>
            <a:ext cx="5914352" cy="2603011"/>
            <a:chOff x="894587" y="2958083"/>
            <a:chExt cx="4305300" cy="1894839"/>
          </a:xfrm>
        </p:grpSpPr>
        <p:pic>
          <p:nvPicPr>
            <p:cNvPr id="26" name="object 26"/>
            <p:cNvPicPr/>
            <p:nvPr/>
          </p:nvPicPr>
          <p:blipFill>
            <a:blip r:embed="rId6" cstate="print"/>
            <a:stretch>
              <a:fillRect/>
            </a:stretch>
          </p:blipFill>
          <p:spPr>
            <a:xfrm>
              <a:off x="2843783" y="2958083"/>
              <a:ext cx="2356103" cy="1894332"/>
            </a:xfrm>
            <a:prstGeom prst="rect">
              <a:avLst/>
            </a:prstGeom>
          </p:spPr>
        </p:pic>
        <p:pic>
          <p:nvPicPr>
            <p:cNvPr id="27" name="object 27"/>
            <p:cNvPicPr/>
            <p:nvPr/>
          </p:nvPicPr>
          <p:blipFill>
            <a:blip r:embed="rId7" cstate="print"/>
            <a:stretch>
              <a:fillRect/>
            </a:stretch>
          </p:blipFill>
          <p:spPr>
            <a:xfrm>
              <a:off x="894587" y="3261359"/>
              <a:ext cx="1816608" cy="1301495"/>
            </a:xfrm>
            <a:prstGeom prst="rect">
              <a:avLst/>
            </a:prstGeom>
          </p:spPr>
        </p:pic>
      </p:grpSp>
      <p:sp>
        <p:nvSpPr>
          <p:cNvPr id="28" name="object 28"/>
          <p:cNvSpPr txBox="1"/>
          <p:nvPr/>
        </p:nvSpPr>
        <p:spPr>
          <a:xfrm>
            <a:off x="7906672" y="6100455"/>
            <a:ext cx="1441078" cy="228204"/>
          </a:xfrm>
          <a:prstGeom prst="rect">
            <a:avLst/>
          </a:prstGeom>
        </p:spPr>
        <p:txBody>
          <a:bodyPr vert="horz" wrap="square" lIns="0" tIns="16574" rIns="0" bIns="0" rtlCol="0">
            <a:spAutoFit/>
          </a:bodyPr>
          <a:lstStyle/>
          <a:p>
            <a:pPr marL="17446">
              <a:spcBef>
                <a:spcPts val="131"/>
              </a:spcBef>
            </a:pPr>
            <a:r>
              <a:rPr sz="1374" b="1" spc="-27" dirty="0">
                <a:solidFill>
                  <a:srgbClr val="242424"/>
                </a:solidFill>
                <a:latin typeface="Calibri"/>
                <a:cs typeface="Calibri"/>
              </a:rPr>
              <a:t>Transaction</a:t>
            </a:r>
            <a:r>
              <a:rPr sz="1374" b="1" spc="-21" dirty="0">
                <a:solidFill>
                  <a:srgbClr val="242424"/>
                </a:solidFill>
                <a:latin typeface="Calibri"/>
                <a:cs typeface="Calibri"/>
              </a:rPr>
              <a:t> </a:t>
            </a:r>
            <a:r>
              <a:rPr sz="1374" b="1" spc="-14" dirty="0">
                <a:solidFill>
                  <a:srgbClr val="242424"/>
                </a:solidFill>
                <a:latin typeface="Calibri"/>
                <a:cs typeface="Calibri"/>
              </a:rPr>
              <a:t>Fee:</a:t>
            </a:r>
            <a:r>
              <a:rPr sz="1374" b="1" dirty="0">
                <a:solidFill>
                  <a:srgbClr val="242424"/>
                </a:solidFill>
                <a:latin typeface="Calibri"/>
                <a:cs typeface="Calibri"/>
              </a:rPr>
              <a:t> </a:t>
            </a:r>
            <a:r>
              <a:rPr sz="1374" b="1" spc="-34" dirty="0">
                <a:solidFill>
                  <a:srgbClr val="242424"/>
                </a:solidFill>
                <a:latin typeface="Calibri"/>
                <a:cs typeface="Calibri"/>
              </a:rPr>
              <a:t>5%</a:t>
            </a:r>
            <a:endParaRPr sz="1374">
              <a:latin typeface="Calibri"/>
              <a:cs typeface="Calibri"/>
            </a:endParaRPr>
          </a:p>
        </p:txBody>
      </p:sp>
      <p:sp>
        <p:nvSpPr>
          <p:cNvPr id="29" name="object 29"/>
          <p:cNvSpPr txBox="1"/>
          <p:nvPr/>
        </p:nvSpPr>
        <p:spPr>
          <a:xfrm>
            <a:off x="10804235" y="1936351"/>
            <a:ext cx="1944408" cy="260760"/>
          </a:xfrm>
          <a:prstGeom prst="rect">
            <a:avLst/>
          </a:prstGeom>
        </p:spPr>
        <p:txBody>
          <a:bodyPr vert="horz" wrap="square" lIns="0" tIns="17446" rIns="0" bIns="0" rtlCol="0">
            <a:spAutoFit/>
          </a:bodyPr>
          <a:lstStyle/>
          <a:p>
            <a:pPr marL="17446">
              <a:spcBef>
                <a:spcPts val="137"/>
              </a:spcBef>
            </a:pPr>
            <a:r>
              <a:rPr sz="1580" b="1" dirty="0">
                <a:solidFill>
                  <a:srgbClr val="242424"/>
                </a:solidFill>
                <a:latin typeface="Calibri"/>
                <a:cs typeface="Calibri"/>
              </a:rPr>
              <a:t>Enterprise</a:t>
            </a:r>
            <a:r>
              <a:rPr sz="1580" b="1" spc="-69" dirty="0">
                <a:solidFill>
                  <a:srgbClr val="242424"/>
                </a:solidFill>
                <a:latin typeface="Calibri"/>
                <a:cs typeface="Calibri"/>
              </a:rPr>
              <a:t> </a:t>
            </a:r>
            <a:r>
              <a:rPr sz="1580" b="1" spc="-14" dirty="0">
                <a:solidFill>
                  <a:srgbClr val="242424"/>
                </a:solidFill>
                <a:latin typeface="Calibri"/>
                <a:cs typeface="Calibri"/>
              </a:rPr>
              <a:t>Applications</a:t>
            </a:r>
            <a:endParaRPr sz="1580">
              <a:latin typeface="Calibri"/>
              <a:cs typeface="Calibri"/>
            </a:endParaRPr>
          </a:p>
        </p:txBody>
      </p:sp>
      <p:sp>
        <p:nvSpPr>
          <p:cNvPr id="30" name="object 30"/>
          <p:cNvSpPr txBox="1"/>
          <p:nvPr/>
        </p:nvSpPr>
        <p:spPr>
          <a:xfrm>
            <a:off x="10686927" y="5153313"/>
            <a:ext cx="2161617" cy="500826"/>
          </a:xfrm>
          <a:prstGeom prst="rect">
            <a:avLst/>
          </a:prstGeom>
        </p:spPr>
        <p:txBody>
          <a:bodyPr vert="horz" wrap="square" lIns="0" tIns="17446" rIns="0" bIns="0" rtlCol="0">
            <a:spAutoFit/>
          </a:bodyPr>
          <a:lstStyle/>
          <a:p>
            <a:pPr marL="780708" marR="6978" indent="-764134">
              <a:lnSpc>
                <a:spcPct val="118000"/>
              </a:lnSpc>
              <a:spcBef>
                <a:spcPts val="137"/>
              </a:spcBef>
            </a:pPr>
            <a:r>
              <a:rPr sz="1374" dirty="0">
                <a:solidFill>
                  <a:srgbClr val="3F3F3F"/>
                </a:solidFill>
                <a:latin typeface="Calibri"/>
                <a:cs typeface="Calibri"/>
              </a:rPr>
              <a:t>SaaS</a:t>
            </a:r>
            <a:r>
              <a:rPr sz="1374" spc="-55" dirty="0">
                <a:solidFill>
                  <a:srgbClr val="3F3F3F"/>
                </a:solidFill>
                <a:latin typeface="Calibri"/>
                <a:cs typeface="Calibri"/>
              </a:rPr>
              <a:t> </a:t>
            </a:r>
            <a:r>
              <a:rPr sz="1374" spc="-14" dirty="0">
                <a:solidFill>
                  <a:srgbClr val="3F3F3F"/>
                </a:solidFill>
                <a:latin typeface="Calibri"/>
                <a:cs typeface="Calibri"/>
              </a:rPr>
              <a:t>for</a:t>
            </a:r>
            <a:r>
              <a:rPr sz="1374" spc="-34" dirty="0">
                <a:solidFill>
                  <a:srgbClr val="3F3F3F"/>
                </a:solidFill>
                <a:latin typeface="Calibri"/>
                <a:cs typeface="Calibri"/>
              </a:rPr>
              <a:t> </a:t>
            </a:r>
            <a:r>
              <a:rPr sz="1374" spc="-14" dirty="0">
                <a:solidFill>
                  <a:srgbClr val="3F3F3F"/>
                </a:solidFill>
                <a:latin typeface="Calibri"/>
                <a:cs typeface="Calibri"/>
              </a:rPr>
              <a:t>banks</a:t>
            </a:r>
            <a:r>
              <a:rPr sz="1374" spc="-48" dirty="0">
                <a:solidFill>
                  <a:srgbClr val="3F3F3F"/>
                </a:solidFill>
                <a:latin typeface="Calibri"/>
                <a:cs typeface="Calibri"/>
              </a:rPr>
              <a:t> </a:t>
            </a:r>
            <a:r>
              <a:rPr sz="1374" dirty="0">
                <a:solidFill>
                  <a:srgbClr val="3F3F3F"/>
                </a:solidFill>
                <a:latin typeface="Calibri"/>
                <a:cs typeface="Calibri"/>
              </a:rPr>
              <a:t>and</a:t>
            </a:r>
            <a:r>
              <a:rPr sz="1374" spc="-69" dirty="0">
                <a:solidFill>
                  <a:srgbClr val="3F3F3F"/>
                </a:solidFill>
                <a:latin typeface="Calibri"/>
                <a:cs typeface="Calibri"/>
              </a:rPr>
              <a:t> </a:t>
            </a:r>
            <a:r>
              <a:rPr sz="1374" spc="-27" dirty="0">
                <a:solidFill>
                  <a:srgbClr val="3F3F3F"/>
                </a:solidFill>
                <a:latin typeface="Calibri"/>
                <a:cs typeface="Calibri"/>
              </a:rPr>
              <a:t>customized </a:t>
            </a:r>
            <a:r>
              <a:rPr sz="1374" spc="-14" dirty="0">
                <a:solidFill>
                  <a:srgbClr val="3F3F3F"/>
                </a:solidFill>
                <a:latin typeface="Calibri"/>
                <a:cs typeface="Calibri"/>
              </a:rPr>
              <a:t>solutions</a:t>
            </a:r>
            <a:endParaRPr sz="1374">
              <a:latin typeface="Calibri"/>
              <a:cs typeface="Calibri"/>
            </a:endParaRPr>
          </a:p>
        </p:txBody>
      </p:sp>
      <p:sp>
        <p:nvSpPr>
          <p:cNvPr id="31" name="object 31"/>
          <p:cNvSpPr txBox="1"/>
          <p:nvPr/>
        </p:nvSpPr>
        <p:spPr>
          <a:xfrm>
            <a:off x="11256351" y="6125591"/>
            <a:ext cx="1069468" cy="228204"/>
          </a:xfrm>
          <a:prstGeom prst="rect">
            <a:avLst/>
          </a:prstGeom>
        </p:spPr>
        <p:txBody>
          <a:bodyPr vert="horz" wrap="square" lIns="0" tIns="16574" rIns="0" bIns="0" rtlCol="0">
            <a:spAutoFit/>
          </a:bodyPr>
          <a:lstStyle/>
          <a:p>
            <a:pPr marL="17446">
              <a:spcBef>
                <a:spcPts val="131"/>
              </a:spcBef>
            </a:pPr>
            <a:r>
              <a:rPr sz="1374" b="1" spc="-14" dirty="0">
                <a:latin typeface="Calibri"/>
                <a:cs typeface="Calibri"/>
              </a:rPr>
              <a:t>Price:</a:t>
            </a:r>
            <a:r>
              <a:rPr sz="1374" b="1" spc="-41" dirty="0">
                <a:latin typeface="Calibri"/>
                <a:cs typeface="Calibri"/>
              </a:rPr>
              <a:t> </a:t>
            </a:r>
            <a:r>
              <a:rPr sz="1374" b="1" spc="-14" dirty="0">
                <a:latin typeface="Calibri"/>
                <a:cs typeface="Calibri"/>
              </a:rPr>
              <a:t>Bespoke</a:t>
            </a:r>
            <a:endParaRPr sz="1374">
              <a:latin typeface="Calibri"/>
              <a:cs typeface="Calibri"/>
            </a:endParaRPr>
          </a:p>
        </p:txBody>
      </p:sp>
      <p:grpSp>
        <p:nvGrpSpPr>
          <p:cNvPr id="32" name="object 32"/>
          <p:cNvGrpSpPr/>
          <p:nvPr/>
        </p:nvGrpSpPr>
        <p:grpSpPr>
          <a:xfrm>
            <a:off x="8131447" y="2617493"/>
            <a:ext cx="1120063" cy="2238381"/>
            <a:chOff x="5919215" y="2962656"/>
            <a:chExt cx="815340" cy="1629410"/>
          </a:xfrm>
        </p:grpSpPr>
        <p:pic>
          <p:nvPicPr>
            <p:cNvPr id="33" name="object 33"/>
            <p:cNvPicPr/>
            <p:nvPr/>
          </p:nvPicPr>
          <p:blipFill>
            <a:blip r:embed="rId8" cstate="print"/>
            <a:stretch>
              <a:fillRect/>
            </a:stretch>
          </p:blipFill>
          <p:spPr>
            <a:xfrm>
              <a:off x="5919215" y="2962656"/>
              <a:ext cx="815339" cy="1629155"/>
            </a:xfrm>
            <a:prstGeom prst="rect">
              <a:avLst/>
            </a:prstGeom>
          </p:spPr>
        </p:pic>
        <p:pic>
          <p:nvPicPr>
            <p:cNvPr id="34" name="object 34"/>
            <p:cNvPicPr/>
            <p:nvPr/>
          </p:nvPicPr>
          <p:blipFill>
            <a:blip r:embed="rId9" cstate="print"/>
            <a:stretch>
              <a:fillRect/>
            </a:stretch>
          </p:blipFill>
          <p:spPr>
            <a:xfrm>
              <a:off x="5992367" y="3128772"/>
              <a:ext cx="664464" cy="1271016"/>
            </a:xfrm>
            <a:prstGeom prst="rect">
              <a:avLst/>
            </a:prstGeom>
          </p:spPr>
        </p:pic>
      </p:grpSp>
      <p:sp>
        <p:nvSpPr>
          <p:cNvPr id="35" name="object 35"/>
          <p:cNvSpPr txBox="1"/>
          <p:nvPr/>
        </p:nvSpPr>
        <p:spPr>
          <a:xfrm>
            <a:off x="2143080" y="7126247"/>
            <a:ext cx="485012" cy="228204"/>
          </a:xfrm>
          <a:prstGeom prst="rect">
            <a:avLst/>
          </a:prstGeom>
        </p:spPr>
        <p:txBody>
          <a:bodyPr vert="horz" wrap="square" lIns="0" tIns="16574" rIns="0" bIns="0" rtlCol="0">
            <a:spAutoFit/>
          </a:bodyPr>
          <a:lstStyle/>
          <a:p>
            <a:pPr marL="17446">
              <a:spcBef>
                <a:spcPts val="131"/>
              </a:spcBef>
            </a:pPr>
            <a:r>
              <a:rPr sz="1374" spc="-14" dirty="0">
                <a:solidFill>
                  <a:srgbClr val="FFFFFF"/>
                </a:solidFill>
                <a:latin typeface="Calibri"/>
                <a:cs typeface="Calibri"/>
              </a:rPr>
              <a:t>TRACK</a:t>
            </a:r>
            <a:endParaRPr sz="1374">
              <a:latin typeface="Calibri"/>
              <a:cs typeface="Calibri"/>
            </a:endParaRPr>
          </a:p>
        </p:txBody>
      </p:sp>
      <p:sp>
        <p:nvSpPr>
          <p:cNvPr id="36" name="object 36"/>
          <p:cNvSpPr txBox="1"/>
          <p:nvPr/>
        </p:nvSpPr>
        <p:spPr>
          <a:xfrm>
            <a:off x="5170398" y="7132558"/>
            <a:ext cx="679540" cy="228204"/>
          </a:xfrm>
          <a:prstGeom prst="rect">
            <a:avLst/>
          </a:prstGeom>
        </p:spPr>
        <p:txBody>
          <a:bodyPr vert="horz" wrap="square" lIns="0" tIns="16574" rIns="0" bIns="0" rtlCol="0">
            <a:spAutoFit/>
          </a:bodyPr>
          <a:lstStyle/>
          <a:p>
            <a:pPr marL="17446">
              <a:spcBef>
                <a:spcPts val="131"/>
              </a:spcBef>
            </a:pPr>
            <a:r>
              <a:rPr sz="1374" spc="-14" dirty="0">
                <a:solidFill>
                  <a:srgbClr val="FFFFFF"/>
                </a:solidFill>
                <a:latin typeface="Calibri"/>
                <a:cs typeface="Calibri"/>
              </a:rPr>
              <a:t>MANAGE</a:t>
            </a:r>
            <a:endParaRPr sz="1374">
              <a:latin typeface="Calibri"/>
              <a:cs typeface="Calibri"/>
            </a:endParaRPr>
          </a:p>
        </p:txBody>
      </p:sp>
      <p:sp>
        <p:nvSpPr>
          <p:cNvPr id="37" name="object 37"/>
          <p:cNvSpPr txBox="1"/>
          <p:nvPr/>
        </p:nvSpPr>
        <p:spPr>
          <a:xfrm>
            <a:off x="8283495" y="7107423"/>
            <a:ext cx="714433" cy="228204"/>
          </a:xfrm>
          <a:prstGeom prst="rect">
            <a:avLst/>
          </a:prstGeom>
        </p:spPr>
        <p:txBody>
          <a:bodyPr vert="horz" wrap="square" lIns="0" tIns="16574" rIns="0" bIns="0" rtlCol="0">
            <a:spAutoFit/>
          </a:bodyPr>
          <a:lstStyle/>
          <a:p>
            <a:pPr marL="17446">
              <a:spcBef>
                <a:spcPts val="131"/>
              </a:spcBef>
            </a:pPr>
            <a:r>
              <a:rPr sz="1374" spc="-14" dirty="0">
                <a:solidFill>
                  <a:srgbClr val="FFFFFF"/>
                </a:solidFill>
                <a:latin typeface="Calibri"/>
                <a:cs typeface="Calibri"/>
              </a:rPr>
              <a:t>CONNECT</a:t>
            </a:r>
            <a:endParaRPr sz="1374">
              <a:latin typeface="Calibri"/>
              <a:cs typeface="Calibri"/>
            </a:endParaRPr>
          </a:p>
        </p:txBody>
      </p:sp>
      <p:sp>
        <p:nvSpPr>
          <p:cNvPr id="38" name="object 38"/>
          <p:cNvSpPr txBox="1"/>
          <p:nvPr/>
        </p:nvSpPr>
        <p:spPr>
          <a:xfrm>
            <a:off x="11003085" y="7122111"/>
            <a:ext cx="1526566" cy="228204"/>
          </a:xfrm>
          <a:prstGeom prst="rect">
            <a:avLst/>
          </a:prstGeom>
        </p:spPr>
        <p:txBody>
          <a:bodyPr vert="horz" wrap="square" lIns="0" tIns="16574" rIns="0" bIns="0" rtlCol="0">
            <a:spAutoFit/>
          </a:bodyPr>
          <a:lstStyle/>
          <a:p>
            <a:pPr marL="17446">
              <a:spcBef>
                <a:spcPts val="131"/>
              </a:spcBef>
            </a:pPr>
            <a:r>
              <a:rPr sz="1374" spc="-14" dirty="0">
                <a:solidFill>
                  <a:srgbClr val="FFFFFF"/>
                </a:solidFill>
                <a:latin typeface="Calibri"/>
                <a:cs typeface="Calibri"/>
              </a:rPr>
              <a:t>CUSTOMIZE</a:t>
            </a:r>
            <a:r>
              <a:rPr sz="1374" spc="-48" dirty="0">
                <a:solidFill>
                  <a:srgbClr val="FFFFFF"/>
                </a:solidFill>
                <a:latin typeface="Calibri"/>
                <a:cs typeface="Calibri"/>
              </a:rPr>
              <a:t> </a:t>
            </a:r>
            <a:r>
              <a:rPr sz="1374" dirty="0">
                <a:solidFill>
                  <a:srgbClr val="FFFFFF"/>
                </a:solidFill>
                <a:latin typeface="Calibri"/>
                <a:cs typeface="Calibri"/>
              </a:rPr>
              <a:t>&amp;</a:t>
            </a:r>
            <a:r>
              <a:rPr sz="1374" spc="-27" dirty="0">
                <a:solidFill>
                  <a:srgbClr val="FFFFFF"/>
                </a:solidFill>
                <a:latin typeface="Calibri"/>
                <a:cs typeface="Calibri"/>
              </a:rPr>
              <a:t> GROW</a:t>
            </a:r>
            <a:endParaRPr sz="1374">
              <a:latin typeface="Calibri"/>
              <a:cs typeface="Calibri"/>
            </a:endParaRPr>
          </a:p>
        </p:txBody>
      </p:sp>
      <p:sp>
        <p:nvSpPr>
          <p:cNvPr id="39" name="object 39"/>
          <p:cNvSpPr txBox="1">
            <a:spLocks noGrp="1"/>
          </p:cNvSpPr>
          <p:nvPr>
            <p:ph type="title"/>
          </p:nvPr>
        </p:nvSpPr>
        <p:spPr>
          <a:xfrm>
            <a:off x="119694" y="-98565"/>
            <a:ext cx="17597668" cy="1254153"/>
          </a:xfrm>
          <a:prstGeom prst="rect">
            <a:avLst/>
          </a:prstGeom>
        </p:spPr>
        <p:txBody>
          <a:bodyPr vert="horz" wrap="square" lIns="0" tIns="488406" rIns="0" bIns="0" rtlCol="0">
            <a:spAutoFit/>
          </a:bodyPr>
          <a:lstStyle/>
          <a:p>
            <a:pPr marL="188417">
              <a:spcBef>
                <a:spcPts val="185"/>
              </a:spcBef>
            </a:pPr>
            <a:r>
              <a:rPr sz="4945" dirty="0">
                <a:latin typeface="Arial"/>
                <a:cs typeface="Arial"/>
              </a:rPr>
              <a:t>Hello</a:t>
            </a:r>
            <a:r>
              <a:rPr sz="4945" spc="96" dirty="0">
                <a:latin typeface="Arial"/>
                <a:cs typeface="Arial"/>
              </a:rPr>
              <a:t> </a:t>
            </a:r>
            <a:r>
              <a:rPr sz="4945" spc="-14" dirty="0">
                <a:latin typeface="Arial"/>
                <a:cs typeface="Arial"/>
              </a:rPr>
              <a:t>Tractor</a:t>
            </a:r>
            <a:endParaRPr sz="4945">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49670" y="6750734"/>
            <a:ext cx="1685328" cy="437034"/>
            <a:chOff x="1055274" y="5971412"/>
            <a:chExt cx="1226820" cy="318135"/>
          </a:xfrm>
        </p:grpSpPr>
        <p:pic>
          <p:nvPicPr>
            <p:cNvPr id="3" name="object 3"/>
            <p:cNvPicPr/>
            <p:nvPr/>
          </p:nvPicPr>
          <p:blipFill>
            <a:blip r:embed="rId2" cstate="print"/>
            <a:stretch>
              <a:fillRect/>
            </a:stretch>
          </p:blipFill>
          <p:spPr>
            <a:xfrm>
              <a:off x="1055274" y="5971412"/>
              <a:ext cx="792860" cy="318135"/>
            </a:xfrm>
            <a:prstGeom prst="rect">
              <a:avLst/>
            </a:prstGeom>
          </p:spPr>
        </p:pic>
        <p:sp>
          <p:nvSpPr>
            <p:cNvPr id="4" name="object 4"/>
            <p:cNvSpPr/>
            <p:nvPr/>
          </p:nvSpPr>
          <p:spPr>
            <a:xfrm>
              <a:off x="1853933" y="6000559"/>
              <a:ext cx="427990" cy="127635"/>
            </a:xfrm>
            <a:custGeom>
              <a:avLst/>
              <a:gdLst/>
              <a:ahLst/>
              <a:cxnLst/>
              <a:rect l="l" t="t" r="r" b="b"/>
              <a:pathLst>
                <a:path w="427989" h="127635">
                  <a:moveTo>
                    <a:pt x="94678" y="3086"/>
                  </a:moveTo>
                  <a:lnTo>
                    <a:pt x="0" y="3086"/>
                  </a:lnTo>
                  <a:lnTo>
                    <a:pt x="0" y="20866"/>
                  </a:lnTo>
                  <a:lnTo>
                    <a:pt x="37909" y="20866"/>
                  </a:lnTo>
                  <a:lnTo>
                    <a:pt x="37909" y="125006"/>
                  </a:lnTo>
                  <a:lnTo>
                    <a:pt x="56769" y="125006"/>
                  </a:lnTo>
                  <a:lnTo>
                    <a:pt x="56769" y="20866"/>
                  </a:lnTo>
                  <a:lnTo>
                    <a:pt x="94678" y="20866"/>
                  </a:lnTo>
                  <a:lnTo>
                    <a:pt x="94678" y="3086"/>
                  </a:lnTo>
                  <a:close/>
                </a:path>
                <a:path w="427989" h="127635">
                  <a:moveTo>
                    <a:pt x="188887" y="105727"/>
                  </a:moveTo>
                  <a:lnTo>
                    <a:pt x="126022" y="105727"/>
                  </a:lnTo>
                  <a:lnTo>
                    <a:pt x="126022" y="71437"/>
                  </a:lnTo>
                  <a:lnTo>
                    <a:pt x="181838" y="71437"/>
                  </a:lnTo>
                  <a:lnTo>
                    <a:pt x="181838" y="53657"/>
                  </a:lnTo>
                  <a:lnTo>
                    <a:pt x="126022" y="53657"/>
                  </a:lnTo>
                  <a:lnTo>
                    <a:pt x="126022" y="20637"/>
                  </a:lnTo>
                  <a:lnTo>
                    <a:pt x="186029" y="20637"/>
                  </a:lnTo>
                  <a:lnTo>
                    <a:pt x="186029" y="2857"/>
                  </a:lnTo>
                  <a:lnTo>
                    <a:pt x="107061" y="2857"/>
                  </a:lnTo>
                  <a:lnTo>
                    <a:pt x="107061" y="20637"/>
                  </a:lnTo>
                  <a:lnTo>
                    <a:pt x="107061" y="53657"/>
                  </a:lnTo>
                  <a:lnTo>
                    <a:pt x="107061" y="71437"/>
                  </a:lnTo>
                  <a:lnTo>
                    <a:pt x="107061" y="105727"/>
                  </a:lnTo>
                  <a:lnTo>
                    <a:pt x="107061" y="124777"/>
                  </a:lnTo>
                  <a:lnTo>
                    <a:pt x="188887" y="124777"/>
                  </a:lnTo>
                  <a:lnTo>
                    <a:pt x="188887" y="105727"/>
                  </a:lnTo>
                  <a:close/>
                </a:path>
                <a:path w="427989" h="127635">
                  <a:moveTo>
                    <a:pt x="331571" y="2870"/>
                  </a:moveTo>
                  <a:lnTo>
                    <a:pt x="305181" y="2870"/>
                  </a:lnTo>
                  <a:lnTo>
                    <a:pt x="268897" y="90779"/>
                  </a:lnTo>
                  <a:lnTo>
                    <a:pt x="232029" y="2870"/>
                  </a:lnTo>
                  <a:lnTo>
                    <a:pt x="205740" y="2870"/>
                  </a:lnTo>
                  <a:lnTo>
                    <a:pt x="205740" y="124409"/>
                  </a:lnTo>
                  <a:lnTo>
                    <a:pt x="224701" y="124409"/>
                  </a:lnTo>
                  <a:lnTo>
                    <a:pt x="224701" y="32486"/>
                  </a:lnTo>
                  <a:lnTo>
                    <a:pt x="262318" y="124409"/>
                  </a:lnTo>
                  <a:lnTo>
                    <a:pt x="274993" y="124409"/>
                  </a:lnTo>
                  <a:lnTo>
                    <a:pt x="312610" y="32486"/>
                  </a:lnTo>
                  <a:lnTo>
                    <a:pt x="312610" y="124409"/>
                  </a:lnTo>
                  <a:lnTo>
                    <a:pt x="331571" y="124409"/>
                  </a:lnTo>
                  <a:lnTo>
                    <a:pt x="331571" y="2870"/>
                  </a:lnTo>
                  <a:close/>
                </a:path>
                <a:path w="427989" h="127635">
                  <a:moveTo>
                    <a:pt x="427863" y="81724"/>
                  </a:moveTo>
                  <a:lnTo>
                    <a:pt x="426250" y="75920"/>
                  </a:lnTo>
                  <a:lnTo>
                    <a:pt x="423100" y="71437"/>
                  </a:lnTo>
                  <a:lnTo>
                    <a:pt x="420243" y="67157"/>
                  </a:lnTo>
                  <a:lnTo>
                    <a:pt x="416534" y="63728"/>
                  </a:lnTo>
                  <a:lnTo>
                    <a:pt x="407581" y="58966"/>
                  </a:lnTo>
                  <a:lnTo>
                    <a:pt x="402818" y="56870"/>
                  </a:lnTo>
                  <a:lnTo>
                    <a:pt x="392620" y="54203"/>
                  </a:lnTo>
                  <a:lnTo>
                    <a:pt x="379666" y="49441"/>
                  </a:lnTo>
                  <a:lnTo>
                    <a:pt x="376237" y="47345"/>
                  </a:lnTo>
                  <a:lnTo>
                    <a:pt x="371005" y="42583"/>
                  </a:lnTo>
                  <a:lnTo>
                    <a:pt x="369671" y="39154"/>
                  </a:lnTo>
                  <a:lnTo>
                    <a:pt x="369671" y="32766"/>
                  </a:lnTo>
                  <a:lnTo>
                    <a:pt x="370243" y="31153"/>
                  </a:lnTo>
                  <a:lnTo>
                    <a:pt x="370713" y="29057"/>
                  </a:lnTo>
                  <a:lnTo>
                    <a:pt x="387096" y="18008"/>
                  </a:lnTo>
                  <a:lnTo>
                    <a:pt x="395478" y="18008"/>
                  </a:lnTo>
                  <a:lnTo>
                    <a:pt x="399389" y="18770"/>
                  </a:lnTo>
                  <a:lnTo>
                    <a:pt x="406247" y="22479"/>
                  </a:lnTo>
                  <a:lnTo>
                    <a:pt x="408914" y="24866"/>
                  </a:lnTo>
                  <a:lnTo>
                    <a:pt x="410718" y="27724"/>
                  </a:lnTo>
                  <a:lnTo>
                    <a:pt x="411772" y="29057"/>
                  </a:lnTo>
                  <a:lnTo>
                    <a:pt x="427291" y="15049"/>
                  </a:lnTo>
                  <a:lnTo>
                    <a:pt x="426250" y="14008"/>
                  </a:lnTo>
                  <a:lnTo>
                    <a:pt x="421767" y="8191"/>
                  </a:lnTo>
                  <a:lnTo>
                    <a:pt x="416242" y="4483"/>
                  </a:lnTo>
                  <a:lnTo>
                    <a:pt x="404152" y="762"/>
                  </a:lnTo>
                  <a:lnTo>
                    <a:pt x="397865" y="0"/>
                  </a:lnTo>
                  <a:lnTo>
                    <a:pt x="383857" y="0"/>
                  </a:lnTo>
                  <a:lnTo>
                    <a:pt x="350520" y="26962"/>
                  </a:lnTo>
                  <a:lnTo>
                    <a:pt x="349669" y="30962"/>
                  </a:lnTo>
                  <a:lnTo>
                    <a:pt x="349669" y="42583"/>
                  </a:lnTo>
                  <a:lnTo>
                    <a:pt x="351282" y="48958"/>
                  </a:lnTo>
                  <a:lnTo>
                    <a:pt x="357289" y="58204"/>
                  </a:lnTo>
                  <a:lnTo>
                    <a:pt x="360997" y="62204"/>
                  </a:lnTo>
                  <a:lnTo>
                    <a:pt x="365480" y="64770"/>
                  </a:lnTo>
                  <a:lnTo>
                    <a:pt x="369951" y="67729"/>
                  </a:lnTo>
                  <a:lnTo>
                    <a:pt x="374713" y="69824"/>
                  </a:lnTo>
                  <a:lnTo>
                    <a:pt x="379958" y="71437"/>
                  </a:lnTo>
                  <a:lnTo>
                    <a:pt x="384911" y="72771"/>
                  </a:lnTo>
                  <a:lnTo>
                    <a:pt x="397865" y="77533"/>
                  </a:lnTo>
                  <a:lnTo>
                    <a:pt x="401294" y="79349"/>
                  </a:lnTo>
                  <a:lnTo>
                    <a:pt x="403860" y="81724"/>
                  </a:lnTo>
                  <a:lnTo>
                    <a:pt x="406527" y="83921"/>
                  </a:lnTo>
                  <a:lnTo>
                    <a:pt x="407860" y="86779"/>
                  </a:lnTo>
                  <a:lnTo>
                    <a:pt x="407860" y="93916"/>
                  </a:lnTo>
                  <a:lnTo>
                    <a:pt x="386245" y="110299"/>
                  </a:lnTo>
                  <a:lnTo>
                    <a:pt x="379196" y="109258"/>
                  </a:lnTo>
                  <a:lnTo>
                    <a:pt x="372618" y="106400"/>
                  </a:lnTo>
                  <a:lnTo>
                    <a:pt x="368338" y="104305"/>
                  </a:lnTo>
                  <a:lnTo>
                    <a:pt x="364998" y="101346"/>
                  </a:lnTo>
                  <a:lnTo>
                    <a:pt x="362331" y="97066"/>
                  </a:lnTo>
                  <a:lnTo>
                    <a:pt x="361289" y="95821"/>
                  </a:lnTo>
                  <a:lnTo>
                    <a:pt x="345757" y="109258"/>
                  </a:lnTo>
                  <a:lnTo>
                    <a:pt x="350710" y="116205"/>
                  </a:lnTo>
                  <a:lnTo>
                    <a:pt x="356235" y="120396"/>
                  </a:lnTo>
                  <a:lnTo>
                    <a:pt x="363385" y="123355"/>
                  </a:lnTo>
                  <a:lnTo>
                    <a:pt x="370243" y="125920"/>
                  </a:lnTo>
                  <a:lnTo>
                    <a:pt x="377571" y="127254"/>
                  </a:lnTo>
                  <a:lnTo>
                    <a:pt x="391287" y="127254"/>
                  </a:lnTo>
                  <a:lnTo>
                    <a:pt x="396811" y="126492"/>
                  </a:lnTo>
                  <a:lnTo>
                    <a:pt x="407098" y="123063"/>
                  </a:lnTo>
                  <a:lnTo>
                    <a:pt x="411581" y="120688"/>
                  </a:lnTo>
                  <a:lnTo>
                    <a:pt x="415201" y="117259"/>
                  </a:lnTo>
                  <a:lnTo>
                    <a:pt x="419201" y="114020"/>
                  </a:lnTo>
                  <a:lnTo>
                    <a:pt x="422059" y="110109"/>
                  </a:lnTo>
                  <a:lnTo>
                    <a:pt x="426821" y="100584"/>
                  </a:lnTo>
                  <a:lnTo>
                    <a:pt x="427863" y="94970"/>
                  </a:lnTo>
                  <a:lnTo>
                    <a:pt x="427863" y="81724"/>
                  </a:lnTo>
                  <a:close/>
                </a:path>
              </a:pathLst>
            </a:custGeom>
            <a:solidFill>
              <a:srgbClr val="115D69"/>
            </a:solidFill>
          </p:spPr>
          <p:txBody>
            <a:bodyPr wrap="square" lIns="0" tIns="0" rIns="0" bIns="0" rtlCol="0"/>
            <a:lstStyle/>
            <a:p>
              <a:endParaRPr/>
            </a:p>
          </p:txBody>
        </p:sp>
      </p:grpSp>
      <p:grpSp>
        <p:nvGrpSpPr>
          <p:cNvPr id="5" name="object 5"/>
          <p:cNvGrpSpPr/>
          <p:nvPr/>
        </p:nvGrpSpPr>
        <p:grpSpPr>
          <a:xfrm>
            <a:off x="724377" y="522"/>
            <a:ext cx="13093572" cy="7774145"/>
            <a:chOff x="527304" y="1057655"/>
            <a:chExt cx="9531350" cy="5659120"/>
          </a:xfrm>
        </p:grpSpPr>
        <p:pic>
          <p:nvPicPr>
            <p:cNvPr id="6" name="object 6"/>
            <p:cNvPicPr/>
            <p:nvPr/>
          </p:nvPicPr>
          <p:blipFill>
            <a:blip r:embed="rId3" cstate="print"/>
            <a:stretch>
              <a:fillRect/>
            </a:stretch>
          </p:blipFill>
          <p:spPr>
            <a:xfrm>
              <a:off x="6664034" y="3863339"/>
              <a:ext cx="3394365" cy="2852927"/>
            </a:xfrm>
            <a:prstGeom prst="rect">
              <a:avLst/>
            </a:prstGeom>
          </p:spPr>
        </p:pic>
        <p:pic>
          <p:nvPicPr>
            <p:cNvPr id="7" name="object 7"/>
            <p:cNvPicPr/>
            <p:nvPr/>
          </p:nvPicPr>
          <p:blipFill>
            <a:blip r:embed="rId4" cstate="print"/>
            <a:stretch>
              <a:fillRect/>
            </a:stretch>
          </p:blipFill>
          <p:spPr>
            <a:xfrm>
              <a:off x="527304" y="1057655"/>
              <a:ext cx="7331963" cy="5614415"/>
            </a:xfrm>
            <a:prstGeom prst="rect">
              <a:avLst/>
            </a:prstGeom>
          </p:spPr>
        </p:pic>
        <p:pic>
          <p:nvPicPr>
            <p:cNvPr id="8" name="object 8"/>
            <p:cNvPicPr/>
            <p:nvPr/>
          </p:nvPicPr>
          <p:blipFill>
            <a:blip r:embed="rId5" cstate="print"/>
            <a:stretch>
              <a:fillRect/>
            </a:stretch>
          </p:blipFill>
          <p:spPr>
            <a:xfrm>
              <a:off x="4003548" y="1179575"/>
              <a:ext cx="5984748" cy="4649724"/>
            </a:xfrm>
            <a:prstGeom prst="rect">
              <a:avLst/>
            </a:prstGeom>
          </p:spPr>
        </p:pic>
        <p:pic>
          <p:nvPicPr>
            <p:cNvPr id="9" name="object 9"/>
            <p:cNvPicPr/>
            <p:nvPr/>
          </p:nvPicPr>
          <p:blipFill>
            <a:blip r:embed="rId6" cstate="print"/>
            <a:stretch>
              <a:fillRect/>
            </a:stretch>
          </p:blipFill>
          <p:spPr>
            <a:xfrm>
              <a:off x="3488435" y="4623815"/>
              <a:ext cx="4375403" cy="524255"/>
            </a:xfrm>
            <a:prstGeom prst="rect">
              <a:avLst/>
            </a:prstGeom>
          </p:spPr>
        </p:pic>
        <p:pic>
          <p:nvPicPr>
            <p:cNvPr id="10" name="object 10"/>
            <p:cNvPicPr/>
            <p:nvPr/>
          </p:nvPicPr>
          <p:blipFill>
            <a:blip r:embed="rId7" cstate="print"/>
            <a:stretch>
              <a:fillRect/>
            </a:stretch>
          </p:blipFill>
          <p:spPr>
            <a:xfrm>
              <a:off x="565404" y="1179575"/>
              <a:ext cx="3869435" cy="1263395"/>
            </a:xfrm>
            <a:prstGeom prst="rect">
              <a:avLst/>
            </a:prstGeom>
          </p:spPr>
        </p:pic>
        <p:pic>
          <p:nvPicPr>
            <p:cNvPr id="11" name="object 11"/>
            <p:cNvPicPr/>
            <p:nvPr/>
          </p:nvPicPr>
          <p:blipFill>
            <a:blip r:embed="rId8" cstate="print"/>
            <a:stretch>
              <a:fillRect/>
            </a:stretch>
          </p:blipFill>
          <p:spPr>
            <a:xfrm>
              <a:off x="1351787" y="5846064"/>
              <a:ext cx="5311139" cy="524255"/>
            </a:xfrm>
            <a:prstGeom prst="rect">
              <a:avLst/>
            </a:prstGeom>
          </p:spPr>
        </p:pic>
      </p:grpSp>
      <p:sp>
        <p:nvSpPr>
          <p:cNvPr id="12" name="object 12"/>
          <p:cNvSpPr txBox="1"/>
          <p:nvPr/>
        </p:nvSpPr>
        <p:spPr>
          <a:xfrm>
            <a:off x="1948414" y="5099702"/>
            <a:ext cx="10427752" cy="2020243"/>
          </a:xfrm>
          <a:prstGeom prst="rect">
            <a:avLst/>
          </a:prstGeom>
        </p:spPr>
        <p:txBody>
          <a:bodyPr vert="horz" wrap="square" lIns="0" tIns="22680" rIns="0" bIns="0" rtlCol="0">
            <a:spAutoFit/>
          </a:bodyPr>
          <a:lstStyle/>
          <a:p>
            <a:pPr marL="2951862">
              <a:spcBef>
                <a:spcPts val="179"/>
              </a:spcBef>
            </a:pPr>
            <a:r>
              <a:rPr sz="2679" b="1" i="1" dirty="0">
                <a:solidFill>
                  <a:srgbClr val="FFFFFF"/>
                </a:solidFill>
                <a:latin typeface="Calibri"/>
                <a:cs typeface="Calibri"/>
              </a:rPr>
              <a:t>10,000 farmers</a:t>
            </a:r>
            <a:r>
              <a:rPr sz="2679" b="1" i="1" spc="69" dirty="0">
                <a:solidFill>
                  <a:srgbClr val="FFFFFF"/>
                </a:solidFill>
                <a:latin typeface="Calibri"/>
                <a:cs typeface="Calibri"/>
              </a:rPr>
              <a:t> </a:t>
            </a:r>
            <a:r>
              <a:rPr sz="2679" b="1" i="1" dirty="0">
                <a:solidFill>
                  <a:srgbClr val="FFFFFF"/>
                </a:solidFill>
                <a:latin typeface="Calibri"/>
                <a:cs typeface="Calibri"/>
              </a:rPr>
              <a:t>accessing</a:t>
            </a:r>
            <a:r>
              <a:rPr sz="2679" b="1" i="1" spc="48" dirty="0">
                <a:solidFill>
                  <a:srgbClr val="FFFFFF"/>
                </a:solidFill>
                <a:latin typeface="Calibri"/>
                <a:cs typeface="Calibri"/>
              </a:rPr>
              <a:t> </a:t>
            </a:r>
            <a:r>
              <a:rPr sz="2679" b="1" i="1" spc="-14" dirty="0">
                <a:solidFill>
                  <a:srgbClr val="FFFFFF"/>
                </a:solidFill>
                <a:latin typeface="Calibri"/>
                <a:cs typeface="Calibri"/>
              </a:rPr>
              <a:t>services</a:t>
            </a:r>
            <a:endParaRPr sz="2679">
              <a:latin typeface="Calibri"/>
              <a:cs typeface="Calibri"/>
            </a:endParaRPr>
          </a:p>
          <a:p>
            <a:pPr marL="17446" marR="6978" indent="3734314">
              <a:lnSpc>
                <a:spcPct val="199500"/>
              </a:lnSpc>
              <a:spcBef>
                <a:spcPts val="392"/>
              </a:spcBef>
            </a:pPr>
            <a:r>
              <a:rPr sz="2679" b="1" i="1" dirty="0">
                <a:solidFill>
                  <a:srgbClr val="FFFFFF"/>
                </a:solidFill>
                <a:latin typeface="Calibri"/>
                <a:cs typeface="Calibri"/>
              </a:rPr>
              <a:t>Affordable</a:t>
            </a:r>
            <a:r>
              <a:rPr sz="2679" b="1" i="1" spc="-7" dirty="0">
                <a:solidFill>
                  <a:srgbClr val="FFFFFF"/>
                </a:solidFill>
                <a:latin typeface="Calibri"/>
                <a:cs typeface="Calibri"/>
              </a:rPr>
              <a:t> </a:t>
            </a:r>
            <a:r>
              <a:rPr sz="2679" b="1" i="1" dirty="0">
                <a:solidFill>
                  <a:srgbClr val="FFFFFF"/>
                </a:solidFill>
                <a:latin typeface="Calibri"/>
                <a:cs typeface="Calibri"/>
              </a:rPr>
              <a:t>Vet</a:t>
            </a:r>
            <a:r>
              <a:rPr sz="2679" b="1" i="1" spc="14" dirty="0">
                <a:solidFill>
                  <a:srgbClr val="FFFFFF"/>
                </a:solidFill>
                <a:latin typeface="Calibri"/>
                <a:cs typeface="Calibri"/>
              </a:rPr>
              <a:t> </a:t>
            </a:r>
            <a:r>
              <a:rPr sz="2679" b="1" i="1" dirty="0">
                <a:solidFill>
                  <a:srgbClr val="FFFFFF"/>
                </a:solidFill>
                <a:latin typeface="Calibri"/>
                <a:cs typeface="Calibri"/>
              </a:rPr>
              <a:t>services</a:t>
            </a:r>
            <a:r>
              <a:rPr sz="2679" b="1" i="1" spc="48" dirty="0">
                <a:solidFill>
                  <a:srgbClr val="FFFFFF"/>
                </a:solidFill>
                <a:latin typeface="Calibri"/>
                <a:cs typeface="Calibri"/>
              </a:rPr>
              <a:t> </a:t>
            </a:r>
            <a:r>
              <a:rPr sz="2679" b="1" i="1" dirty="0">
                <a:solidFill>
                  <a:srgbClr val="FFFFFF"/>
                </a:solidFill>
                <a:latin typeface="Calibri"/>
                <a:cs typeface="Calibri"/>
              </a:rPr>
              <a:t>available within</a:t>
            </a:r>
            <a:r>
              <a:rPr sz="2679" b="1" i="1" spc="14" dirty="0">
                <a:solidFill>
                  <a:srgbClr val="FFFFFF"/>
                </a:solidFill>
                <a:latin typeface="Calibri"/>
                <a:cs typeface="Calibri"/>
              </a:rPr>
              <a:t> </a:t>
            </a:r>
            <a:r>
              <a:rPr sz="2679" b="1" i="1" dirty="0">
                <a:solidFill>
                  <a:srgbClr val="FFFFFF"/>
                </a:solidFill>
                <a:latin typeface="Calibri"/>
                <a:cs typeface="Calibri"/>
              </a:rPr>
              <a:t>1</a:t>
            </a:r>
            <a:r>
              <a:rPr sz="2679" b="1" i="1" spc="41" dirty="0">
                <a:solidFill>
                  <a:srgbClr val="FFFFFF"/>
                </a:solidFill>
                <a:latin typeface="Calibri"/>
                <a:cs typeface="Calibri"/>
              </a:rPr>
              <a:t> </a:t>
            </a:r>
            <a:r>
              <a:rPr sz="2679" b="1" i="1" spc="-27" dirty="0">
                <a:solidFill>
                  <a:srgbClr val="FFFFFF"/>
                </a:solidFill>
                <a:latin typeface="Calibri"/>
                <a:cs typeface="Calibri"/>
              </a:rPr>
              <a:t>hour </a:t>
            </a:r>
            <a:r>
              <a:rPr sz="2679" b="1" i="1" dirty="0">
                <a:solidFill>
                  <a:srgbClr val="FFFFFF"/>
                </a:solidFill>
                <a:latin typeface="Calibri"/>
                <a:cs typeface="Calibri"/>
              </a:rPr>
              <a:t>An average</a:t>
            </a:r>
            <a:r>
              <a:rPr sz="2679" b="1" i="1" spc="41" dirty="0">
                <a:solidFill>
                  <a:srgbClr val="FFFFFF"/>
                </a:solidFill>
                <a:latin typeface="Calibri"/>
                <a:cs typeface="Calibri"/>
              </a:rPr>
              <a:t> </a:t>
            </a:r>
            <a:r>
              <a:rPr sz="2679" b="1" i="1" dirty="0">
                <a:solidFill>
                  <a:srgbClr val="FFFFFF"/>
                </a:solidFill>
                <a:latin typeface="Calibri"/>
                <a:cs typeface="Calibri"/>
              </a:rPr>
              <a:t>increase</a:t>
            </a:r>
            <a:r>
              <a:rPr sz="2679" b="1" i="1" spc="14" dirty="0">
                <a:solidFill>
                  <a:srgbClr val="FFFFFF"/>
                </a:solidFill>
                <a:latin typeface="Calibri"/>
                <a:cs typeface="Calibri"/>
              </a:rPr>
              <a:t> </a:t>
            </a:r>
            <a:r>
              <a:rPr sz="2679" b="1" i="1" dirty="0">
                <a:solidFill>
                  <a:srgbClr val="FFFFFF"/>
                </a:solidFill>
                <a:latin typeface="Calibri"/>
                <a:cs typeface="Calibri"/>
              </a:rPr>
              <a:t>by</a:t>
            </a:r>
            <a:r>
              <a:rPr sz="2679" b="1" i="1" spc="14" dirty="0">
                <a:solidFill>
                  <a:srgbClr val="FFFFFF"/>
                </a:solidFill>
                <a:latin typeface="Calibri"/>
                <a:cs typeface="Calibri"/>
              </a:rPr>
              <a:t> </a:t>
            </a:r>
            <a:r>
              <a:rPr sz="2679" b="1" i="1" dirty="0">
                <a:solidFill>
                  <a:srgbClr val="FFFFFF"/>
                </a:solidFill>
                <a:latin typeface="Calibri"/>
                <a:cs typeface="Calibri"/>
              </a:rPr>
              <a:t>4</a:t>
            </a:r>
            <a:r>
              <a:rPr sz="2679" b="1" i="1" spc="27" dirty="0">
                <a:solidFill>
                  <a:srgbClr val="FFFFFF"/>
                </a:solidFill>
                <a:latin typeface="Calibri"/>
                <a:cs typeface="Calibri"/>
              </a:rPr>
              <a:t> </a:t>
            </a:r>
            <a:r>
              <a:rPr sz="2679" b="1" i="1" dirty="0">
                <a:solidFill>
                  <a:srgbClr val="FFFFFF"/>
                </a:solidFill>
                <a:latin typeface="Calibri"/>
                <a:cs typeface="Calibri"/>
              </a:rPr>
              <a:t>liters</a:t>
            </a:r>
            <a:r>
              <a:rPr sz="2679" b="1" i="1" spc="7" dirty="0">
                <a:solidFill>
                  <a:srgbClr val="FFFFFF"/>
                </a:solidFill>
                <a:latin typeface="Calibri"/>
                <a:cs typeface="Calibri"/>
              </a:rPr>
              <a:t> </a:t>
            </a:r>
            <a:r>
              <a:rPr sz="2679" b="1" i="1" dirty="0">
                <a:solidFill>
                  <a:srgbClr val="FFFFFF"/>
                </a:solidFill>
                <a:latin typeface="Calibri"/>
                <a:cs typeface="Calibri"/>
              </a:rPr>
              <a:t>per</a:t>
            </a:r>
            <a:r>
              <a:rPr sz="2679" b="1" i="1" spc="48" dirty="0">
                <a:solidFill>
                  <a:srgbClr val="FFFFFF"/>
                </a:solidFill>
                <a:latin typeface="Calibri"/>
                <a:cs typeface="Calibri"/>
              </a:rPr>
              <a:t> </a:t>
            </a:r>
            <a:r>
              <a:rPr sz="2679" b="1" i="1" dirty="0">
                <a:solidFill>
                  <a:srgbClr val="FFFFFF"/>
                </a:solidFill>
                <a:latin typeface="Calibri"/>
                <a:cs typeface="Calibri"/>
              </a:rPr>
              <a:t>cow</a:t>
            </a:r>
            <a:r>
              <a:rPr sz="2679" b="1" i="1" spc="27" dirty="0">
                <a:solidFill>
                  <a:srgbClr val="FFFFFF"/>
                </a:solidFill>
                <a:latin typeface="Calibri"/>
                <a:cs typeface="Calibri"/>
              </a:rPr>
              <a:t> </a:t>
            </a:r>
            <a:r>
              <a:rPr sz="2679" b="1" i="1" dirty="0">
                <a:solidFill>
                  <a:srgbClr val="FFFFFF"/>
                </a:solidFill>
                <a:latin typeface="Calibri"/>
                <a:cs typeface="Calibri"/>
              </a:rPr>
              <a:t>per</a:t>
            </a:r>
            <a:r>
              <a:rPr sz="2679" b="1" i="1" spc="14" dirty="0">
                <a:solidFill>
                  <a:srgbClr val="FFFFFF"/>
                </a:solidFill>
                <a:latin typeface="Calibri"/>
                <a:cs typeface="Calibri"/>
              </a:rPr>
              <a:t> </a:t>
            </a:r>
            <a:r>
              <a:rPr sz="2679" b="1" i="1" spc="-34" dirty="0">
                <a:solidFill>
                  <a:srgbClr val="FFFFFF"/>
                </a:solidFill>
                <a:latin typeface="Calibri"/>
                <a:cs typeface="Calibri"/>
              </a:rPr>
              <a:t>day</a:t>
            </a:r>
            <a:endParaRPr sz="2679">
              <a:latin typeface="Calibri"/>
              <a:cs typeface="Calibri"/>
            </a:endParaRPr>
          </a:p>
        </p:txBody>
      </p:sp>
      <p:sp>
        <p:nvSpPr>
          <p:cNvPr id="13" name="object 13"/>
          <p:cNvSpPr txBox="1">
            <a:spLocks noGrp="1"/>
          </p:cNvSpPr>
          <p:nvPr>
            <p:ph type="title"/>
          </p:nvPr>
        </p:nvSpPr>
        <p:spPr>
          <a:xfrm>
            <a:off x="943532" y="-46891"/>
            <a:ext cx="4912052" cy="1735669"/>
          </a:xfrm>
          <a:prstGeom prst="rect">
            <a:avLst/>
          </a:prstGeom>
        </p:spPr>
        <p:txBody>
          <a:bodyPr vert="horz" wrap="square" lIns="0" tIns="169229" rIns="0" bIns="0" rtlCol="0">
            <a:spAutoFit/>
          </a:bodyPr>
          <a:lstStyle/>
          <a:p>
            <a:pPr marL="17446">
              <a:spcBef>
                <a:spcPts val="1331"/>
              </a:spcBef>
            </a:pPr>
            <a:r>
              <a:rPr sz="3640" spc="-14" dirty="0">
                <a:solidFill>
                  <a:srgbClr val="00AFEF"/>
                </a:solidFill>
                <a:latin typeface="Calibri"/>
                <a:cs typeface="Calibri"/>
              </a:rPr>
              <a:t>Peninah</a:t>
            </a:r>
            <a:r>
              <a:rPr sz="3640" spc="-124" dirty="0">
                <a:solidFill>
                  <a:srgbClr val="00AFEF"/>
                </a:solidFill>
                <a:latin typeface="Calibri"/>
                <a:cs typeface="Calibri"/>
              </a:rPr>
              <a:t> </a:t>
            </a:r>
            <a:r>
              <a:rPr sz="3640" spc="-27" dirty="0">
                <a:solidFill>
                  <a:srgbClr val="00AFEF"/>
                </a:solidFill>
                <a:latin typeface="Calibri"/>
                <a:cs typeface="Calibri"/>
              </a:rPr>
              <a:t>Wanja</a:t>
            </a:r>
            <a:endParaRPr sz="3640">
              <a:latin typeface="Calibri"/>
              <a:cs typeface="Calibri"/>
            </a:endParaRPr>
          </a:p>
          <a:p>
            <a:pPr marL="17446" marR="6978">
              <a:lnSpc>
                <a:spcPct val="123500"/>
              </a:lnSpc>
              <a:spcBef>
                <a:spcPts val="124"/>
              </a:spcBef>
            </a:pPr>
            <a:r>
              <a:rPr sz="2267" dirty="0">
                <a:solidFill>
                  <a:srgbClr val="FFFFFF"/>
                </a:solidFill>
                <a:latin typeface="Calibri"/>
                <a:cs typeface="Calibri"/>
              </a:rPr>
              <a:t>Founder</a:t>
            </a:r>
            <a:r>
              <a:rPr sz="2267" spc="-48" dirty="0">
                <a:solidFill>
                  <a:srgbClr val="FFFFFF"/>
                </a:solidFill>
                <a:latin typeface="Calibri"/>
                <a:cs typeface="Calibri"/>
              </a:rPr>
              <a:t> </a:t>
            </a:r>
            <a:r>
              <a:rPr sz="2267" dirty="0">
                <a:solidFill>
                  <a:srgbClr val="FFFFFF"/>
                </a:solidFill>
                <a:latin typeface="Calibri"/>
                <a:cs typeface="Calibri"/>
              </a:rPr>
              <a:t>&amp;</a:t>
            </a:r>
            <a:r>
              <a:rPr sz="2267" spc="-69" dirty="0">
                <a:solidFill>
                  <a:srgbClr val="FFFFFF"/>
                </a:solidFill>
                <a:latin typeface="Calibri"/>
                <a:cs typeface="Calibri"/>
              </a:rPr>
              <a:t> </a:t>
            </a:r>
            <a:r>
              <a:rPr sz="2267" dirty="0">
                <a:solidFill>
                  <a:srgbClr val="FFFFFF"/>
                </a:solidFill>
                <a:latin typeface="Calibri"/>
                <a:cs typeface="Calibri"/>
              </a:rPr>
              <a:t>Managing</a:t>
            </a:r>
            <a:r>
              <a:rPr sz="2267" spc="-89" dirty="0">
                <a:solidFill>
                  <a:srgbClr val="FFFFFF"/>
                </a:solidFill>
                <a:latin typeface="Calibri"/>
                <a:cs typeface="Calibri"/>
              </a:rPr>
              <a:t> </a:t>
            </a:r>
            <a:r>
              <a:rPr sz="2267" dirty="0">
                <a:solidFill>
                  <a:srgbClr val="FFFFFF"/>
                </a:solidFill>
                <a:latin typeface="Calibri"/>
                <a:cs typeface="Calibri"/>
              </a:rPr>
              <a:t>Director</a:t>
            </a:r>
            <a:r>
              <a:rPr sz="2267" spc="-62" dirty="0">
                <a:solidFill>
                  <a:srgbClr val="FFFFFF"/>
                </a:solidFill>
                <a:latin typeface="Calibri"/>
                <a:cs typeface="Calibri"/>
              </a:rPr>
              <a:t> </a:t>
            </a:r>
            <a:r>
              <a:rPr sz="2267" spc="-14" dirty="0">
                <a:solidFill>
                  <a:srgbClr val="FFFFFF"/>
                </a:solidFill>
                <a:latin typeface="Calibri"/>
                <a:cs typeface="Calibri"/>
              </a:rPr>
              <a:t>DigiCow </a:t>
            </a:r>
            <a:r>
              <a:rPr sz="2267" dirty="0">
                <a:solidFill>
                  <a:srgbClr val="FFFFFF"/>
                </a:solidFill>
                <a:latin typeface="Calibri"/>
                <a:cs typeface="Calibri"/>
              </a:rPr>
              <a:t>“</a:t>
            </a:r>
            <a:r>
              <a:rPr sz="3160" dirty="0">
                <a:solidFill>
                  <a:srgbClr val="FFFFFF"/>
                </a:solidFill>
                <a:latin typeface="Calibri"/>
                <a:cs typeface="Calibri"/>
              </a:rPr>
              <a:t>Uber”</a:t>
            </a:r>
            <a:r>
              <a:rPr sz="3160" spc="-27" dirty="0">
                <a:solidFill>
                  <a:srgbClr val="FFFFFF"/>
                </a:solidFill>
                <a:latin typeface="Calibri"/>
                <a:cs typeface="Calibri"/>
              </a:rPr>
              <a:t> </a:t>
            </a:r>
            <a:r>
              <a:rPr sz="3160" dirty="0">
                <a:solidFill>
                  <a:srgbClr val="FFFFFF"/>
                </a:solidFill>
                <a:latin typeface="Calibri"/>
                <a:cs typeface="Calibri"/>
              </a:rPr>
              <a:t>of </a:t>
            </a:r>
            <a:r>
              <a:rPr sz="3160" spc="-14" dirty="0">
                <a:solidFill>
                  <a:srgbClr val="FFFFFF"/>
                </a:solidFill>
                <a:latin typeface="Calibri"/>
                <a:cs typeface="Calibri"/>
              </a:rPr>
              <a:t>Veterinary Services</a:t>
            </a:r>
            <a:endParaRPr sz="316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49670" y="6750734"/>
            <a:ext cx="1685328" cy="437034"/>
            <a:chOff x="1055274" y="5971412"/>
            <a:chExt cx="1226820" cy="318135"/>
          </a:xfrm>
        </p:grpSpPr>
        <p:pic>
          <p:nvPicPr>
            <p:cNvPr id="3" name="object 3"/>
            <p:cNvPicPr/>
            <p:nvPr/>
          </p:nvPicPr>
          <p:blipFill>
            <a:blip r:embed="rId2" cstate="print"/>
            <a:stretch>
              <a:fillRect/>
            </a:stretch>
          </p:blipFill>
          <p:spPr>
            <a:xfrm>
              <a:off x="1055274" y="5971412"/>
              <a:ext cx="792860" cy="318135"/>
            </a:xfrm>
            <a:prstGeom prst="rect">
              <a:avLst/>
            </a:prstGeom>
          </p:spPr>
        </p:pic>
        <p:sp>
          <p:nvSpPr>
            <p:cNvPr id="4" name="object 4"/>
            <p:cNvSpPr/>
            <p:nvPr/>
          </p:nvSpPr>
          <p:spPr>
            <a:xfrm>
              <a:off x="1853933" y="6000559"/>
              <a:ext cx="427990" cy="127635"/>
            </a:xfrm>
            <a:custGeom>
              <a:avLst/>
              <a:gdLst/>
              <a:ahLst/>
              <a:cxnLst/>
              <a:rect l="l" t="t" r="r" b="b"/>
              <a:pathLst>
                <a:path w="427989" h="127635">
                  <a:moveTo>
                    <a:pt x="94678" y="3086"/>
                  </a:moveTo>
                  <a:lnTo>
                    <a:pt x="0" y="3086"/>
                  </a:lnTo>
                  <a:lnTo>
                    <a:pt x="0" y="20866"/>
                  </a:lnTo>
                  <a:lnTo>
                    <a:pt x="37909" y="20866"/>
                  </a:lnTo>
                  <a:lnTo>
                    <a:pt x="37909" y="125006"/>
                  </a:lnTo>
                  <a:lnTo>
                    <a:pt x="56769" y="125006"/>
                  </a:lnTo>
                  <a:lnTo>
                    <a:pt x="56769" y="20866"/>
                  </a:lnTo>
                  <a:lnTo>
                    <a:pt x="94678" y="20866"/>
                  </a:lnTo>
                  <a:lnTo>
                    <a:pt x="94678" y="3086"/>
                  </a:lnTo>
                  <a:close/>
                </a:path>
                <a:path w="427989" h="127635">
                  <a:moveTo>
                    <a:pt x="188887" y="105727"/>
                  </a:moveTo>
                  <a:lnTo>
                    <a:pt x="126022" y="105727"/>
                  </a:lnTo>
                  <a:lnTo>
                    <a:pt x="126022" y="71437"/>
                  </a:lnTo>
                  <a:lnTo>
                    <a:pt x="181838" y="71437"/>
                  </a:lnTo>
                  <a:lnTo>
                    <a:pt x="181838" y="53657"/>
                  </a:lnTo>
                  <a:lnTo>
                    <a:pt x="126022" y="53657"/>
                  </a:lnTo>
                  <a:lnTo>
                    <a:pt x="126022" y="20637"/>
                  </a:lnTo>
                  <a:lnTo>
                    <a:pt x="186029" y="20637"/>
                  </a:lnTo>
                  <a:lnTo>
                    <a:pt x="186029" y="2857"/>
                  </a:lnTo>
                  <a:lnTo>
                    <a:pt x="107061" y="2857"/>
                  </a:lnTo>
                  <a:lnTo>
                    <a:pt x="107061" y="20637"/>
                  </a:lnTo>
                  <a:lnTo>
                    <a:pt x="107061" y="53657"/>
                  </a:lnTo>
                  <a:lnTo>
                    <a:pt x="107061" y="71437"/>
                  </a:lnTo>
                  <a:lnTo>
                    <a:pt x="107061" y="105727"/>
                  </a:lnTo>
                  <a:lnTo>
                    <a:pt x="107061" y="124777"/>
                  </a:lnTo>
                  <a:lnTo>
                    <a:pt x="188887" y="124777"/>
                  </a:lnTo>
                  <a:lnTo>
                    <a:pt x="188887" y="105727"/>
                  </a:lnTo>
                  <a:close/>
                </a:path>
                <a:path w="427989" h="127635">
                  <a:moveTo>
                    <a:pt x="331571" y="2870"/>
                  </a:moveTo>
                  <a:lnTo>
                    <a:pt x="305181" y="2870"/>
                  </a:lnTo>
                  <a:lnTo>
                    <a:pt x="268897" y="90779"/>
                  </a:lnTo>
                  <a:lnTo>
                    <a:pt x="232029" y="2870"/>
                  </a:lnTo>
                  <a:lnTo>
                    <a:pt x="205740" y="2870"/>
                  </a:lnTo>
                  <a:lnTo>
                    <a:pt x="205740" y="124409"/>
                  </a:lnTo>
                  <a:lnTo>
                    <a:pt x="224701" y="124409"/>
                  </a:lnTo>
                  <a:lnTo>
                    <a:pt x="224701" y="32486"/>
                  </a:lnTo>
                  <a:lnTo>
                    <a:pt x="262318" y="124409"/>
                  </a:lnTo>
                  <a:lnTo>
                    <a:pt x="274993" y="124409"/>
                  </a:lnTo>
                  <a:lnTo>
                    <a:pt x="312610" y="32486"/>
                  </a:lnTo>
                  <a:lnTo>
                    <a:pt x="312610" y="124409"/>
                  </a:lnTo>
                  <a:lnTo>
                    <a:pt x="331571" y="124409"/>
                  </a:lnTo>
                  <a:lnTo>
                    <a:pt x="331571" y="2870"/>
                  </a:lnTo>
                  <a:close/>
                </a:path>
                <a:path w="427989" h="127635">
                  <a:moveTo>
                    <a:pt x="427863" y="81724"/>
                  </a:moveTo>
                  <a:lnTo>
                    <a:pt x="426250" y="75920"/>
                  </a:lnTo>
                  <a:lnTo>
                    <a:pt x="423100" y="71437"/>
                  </a:lnTo>
                  <a:lnTo>
                    <a:pt x="420243" y="67157"/>
                  </a:lnTo>
                  <a:lnTo>
                    <a:pt x="416534" y="63728"/>
                  </a:lnTo>
                  <a:lnTo>
                    <a:pt x="407581" y="58966"/>
                  </a:lnTo>
                  <a:lnTo>
                    <a:pt x="402818" y="56870"/>
                  </a:lnTo>
                  <a:lnTo>
                    <a:pt x="392620" y="54203"/>
                  </a:lnTo>
                  <a:lnTo>
                    <a:pt x="379666" y="49441"/>
                  </a:lnTo>
                  <a:lnTo>
                    <a:pt x="376237" y="47345"/>
                  </a:lnTo>
                  <a:lnTo>
                    <a:pt x="371005" y="42583"/>
                  </a:lnTo>
                  <a:lnTo>
                    <a:pt x="369671" y="39154"/>
                  </a:lnTo>
                  <a:lnTo>
                    <a:pt x="369671" y="32766"/>
                  </a:lnTo>
                  <a:lnTo>
                    <a:pt x="370243" y="31153"/>
                  </a:lnTo>
                  <a:lnTo>
                    <a:pt x="370713" y="29057"/>
                  </a:lnTo>
                  <a:lnTo>
                    <a:pt x="387096" y="18008"/>
                  </a:lnTo>
                  <a:lnTo>
                    <a:pt x="395478" y="18008"/>
                  </a:lnTo>
                  <a:lnTo>
                    <a:pt x="399389" y="18770"/>
                  </a:lnTo>
                  <a:lnTo>
                    <a:pt x="406247" y="22479"/>
                  </a:lnTo>
                  <a:lnTo>
                    <a:pt x="408914" y="24866"/>
                  </a:lnTo>
                  <a:lnTo>
                    <a:pt x="410718" y="27724"/>
                  </a:lnTo>
                  <a:lnTo>
                    <a:pt x="411772" y="29057"/>
                  </a:lnTo>
                  <a:lnTo>
                    <a:pt x="427291" y="15049"/>
                  </a:lnTo>
                  <a:lnTo>
                    <a:pt x="426250" y="14008"/>
                  </a:lnTo>
                  <a:lnTo>
                    <a:pt x="421767" y="8191"/>
                  </a:lnTo>
                  <a:lnTo>
                    <a:pt x="416242" y="4483"/>
                  </a:lnTo>
                  <a:lnTo>
                    <a:pt x="404152" y="762"/>
                  </a:lnTo>
                  <a:lnTo>
                    <a:pt x="397865" y="0"/>
                  </a:lnTo>
                  <a:lnTo>
                    <a:pt x="383857" y="0"/>
                  </a:lnTo>
                  <a:lnTo>
                    <a:pt x="350520" y="26962"/>
                  </a:lnTo>
                  <a:lnTo>
                    <a:pt x="349669" y="30962"/>
                  </a:lnTo>
                  <a:lnTo>
                    <a:pt x="349669" y="42583"/>
                  </a:lnTo>
                  <a:lnTo>
                    <a:pt x="351282" y="48958"/>
                  </a:lnTo>
                  <a:lnTo>
                    <a:pt x="357289" y="58204"/>
                  </a:lnTo>
                  <a:lnTo>
                    <a:pt x="360997" y="62204"/>
                  </a:lnTo>
                  <a:lnTo>
                    <a:pt x="365480" y="64770"/>
                  </a:lnTo>
                  <a:lnTo>
                    <a:pt x="369951" y="67729"/>
                  </a:lnTo>
                  <a:lnTo>
                    <a:pt x="374713" y="69824"/>
                  </a:lnTo>
                  <a:lnTo>
                    <a:pt x="379958" y="71437"/>
                  </a:lnTo>
                  <a:lnTo>
                    <a:pt x="384911" y="72771"/>
                  </a:lnTo>
                  <a:lnTo>
                    <a:pt x="397865" y="77533"/>
                  </a:lnTo>
                  <a:lnTo>
                    <a:pt x="401294" y="79349"/>
                  </a:lnTo>
                  <a:lnTo>
                    <a:pt x="403860" y="81724"/>
                  </a:lnTo>
                  <a:lnTo>
                    <a:pt x="406527" y="83921"/>
                  </a:lnTo>
                  <a:lnTo>
                    <a:pt x="407860" y="86779"/>
                  </a:lnTo>
                  <a:lnTo>
                    <a:pt x="407860" y="93916"/>
                  </a:lnTo>
                  <a:lnTo>
                    <a:pt x="386245" y="110299"/>
                  </a:lnTo>
                  <a:lnTo>
                    <a:pt x="379196" y="109258"/>
                  </a:lnTo>
                  <a:lnTo>
                    <a:pt x="372618" y="106400"/>
                  </a:lnTo>
                  <a:lnTo>
                    <a:pt x="368338" y="104305"/>
                  </a:lnTo>
                  <a:lnTo>
                    <a:pt x="364998" y="101346"/>
                  </a:lnTo>
                  <a:lnTo>
                    <a:pt x="362331" y="97066"/>
                  </a:lnTo>
                  <a:lnTo>
                    <a:pt x="361289" y="95821"/>
                  </a:lnTo>
                  <a:lnTo>
                    <a:pt x="345757" y="109258"/>
                  </a:lnTo>
                  <a:lnTo>
                    <a:pt x="350710" y="116205"/>
                  </a:lnTo>
                  <a:lnTo>
                    <a:pt x="356235" y="120396"/>
                  </a:lnTo>
                  <a:lnTo>
                    <a:pt x="363385" y="123355"/>
                  </a:lnTo>
                  <a:lnTo>
                    <a:pt x="370243" y="125920"/>
                  </a:lnTo>
                  <a:lnTo>
                    <a:pt x="377571" y="127254"/>
                  </a:lnTo>
                  <a:lnTo>
                    <a:pt x="391287" y="127254"/>
                  </a:lnTo>
                  <a:lnTo>
                    <a:pt x="396811" y="126492"/>
                  </a:lnTo>
                  <a:lnTo>
                    <a:pt x="407098" y="123063"/>
                  </a:lnTo>
                  <a:lnTo>
                    <a:pt x="411581" y="120688"/>
                  </a:lnTo>
                  <a:lnTo>
                    <a:pt x="415201" y="117259"/>
                  </a:lnTo>
                  <a:lnTo>
                    <a:pt x="419201" y="114020"/>
                  </a:lnTo>
                  <a:lnTo>
                    <a:pt x="422059" y="110109"/>
                  </a:lnTo>
                  <a:lnTo>
                    <a:pt x="426821" y="100584"/>
                  </a:lnTo>
                  <a:lnTo>
                    <a:pt x="427863" y="94970"/>
                  </a:lnTo>
                  <a:lnTo>
                    <a:pt x="427863" y="81724"/>
                  </a:lnTo>
                  <a:close/>
                </a:path>
              </a:pathLst>
            </a:custGeom>
            <a:solidFill>
              <a:srgbClr val="115D69"/>
            </a:solidFill>
          </p:spPr>
          <p:txBody>
            <a:bodyPr wrap="square" lIns="0" tIns="0" rIns="0" bIns="0" rtlCol="0"/>
            <a:lstStyle/>
            <a:p>
              <a:endParaRPr/>
            </a:p>
          </p:txBody>
        </p:sp>
      </p:grpSp>
      <p:grpSp>
        <p:nvGrpSpPr>
          <p:cNvPr id="5" name="object 5"/>
          <p:cNvGrpSpPr/>
          <p:nvPr/>
        </p:nvGrpSpPr>
        <p:grpSpPr>
          <a:xfrm>
            <a:off x="7485580" y="3854797"/>
            <a:ext cx="6332194" cy="3919348"/>
            <a:chOff x="5449061" y="3863340"/>
            <a:chExt cx="4609465" cy="2853055"/>
          </a:xfrm>
        </p:grpSpPr>
        <p:pic>
          <p:nvPicPr>
            <p:cNvPr id="6" name="object 6"/>
            <p:cNvPicPr/>
            <p:nvPr/>
          </p:nvPicPr>
          <p:blipFill>
            <a:blip r:embed="rId3" cstate="print"/>
            <a:stretch>
              <a:fillRect/>
            </a:stretch>
          </p:blipFill>
          <p:spPr>
            <a:xfrm>
              <a:off x="6664034" y="3863340"/>
              <a:ext cx="3394365" cy="2852927"/>
            </a:xfrm>
            <a:prstGeom prst="rect">
              <a:avLst/>
            </a:prstGeom>
          </p:spPr>
        </p:pic>
        <p:pic>
          <p:nvPicPr>
            <p:cNvPr id="7" name="object 7"/>
            <p:cNvPicPr/>
            <p:nvPr/>
          </p:nvPicPr>
          <p:blipFill>
            <a:blip r:embed="rId4" cstate="print"/>
            <a:stretch>
              <a:fillRect/>
            </a:stretch>
          </p:blipFill>
          <p:spPr>
            <a:xfrm>
              <a:off x="5455920" y="4782311"/>
              <a:ext cx="2005583" cy="1333499"/>
            </a:xfrm>
            <a:prstGeom prst="rect">
              <a:avLst/>
            </a:prstGeom>
          </p:spPr>
        </p:pic>
        <p:sp>
          <p:nvSpPr>
            <p:cNvPr id="8" name="object 8"/>
            <p:cNvSpPr/>
            <p:nvPr/>
          </p:nvSpPr>
          <p:spPr>
            <a:xfrm>
              <a:off x="5452871" y="4777740"/>
              <a:ext cx="2013585" cy="1341120"/>
            </a:xfrm>
            <a:custGeom>
              <a:avLst/>
              <a:gdLst/>
              <a:ahLst/>
              <a:cxnLst/>
              <a:rect l="l" t="t" r="r" b="b"/>
              <a:pathLst>
                <a:path w="2013584" h="1341120">
                  <a:moveTo>
                    <a:pt x="0" y="0"/>
                  </a:moveTo>
                  <a:lnTo>
                    <a:pt x="2013204" y="0"/>
                  </a:lnTo>
                  <a:lnTo>
                    <a:pt x="2013204" y="1341120"/>
                  </a:lnTo>
                  <a:lnTo>
                    <a:pt x="0" y="1341120"/>
                  </a:lnTo>
                  <a:lnTo>
                    <a:pt x="0" y="0"/>
                  </a:lnTo>
                  <a:close/>
                </a:path>
              </a:pathLst>
            </a:custGeom>
            <a:ln w="7620">
              <a:solidFill>
                <a:srgbClr val="000000"/>
              </a:solidFill>
            </a:ln>
          </p:spPr>
          <p:txBody>
            <a:bodyPr wrap="square" lIns="0" tIns="0" rIns="0" bIns="0" rtlCol="0"/>
            <a:lstStyle/>
            <a:p>
              <a:endParaRPr/>
            </a:p>
          </p:txBody>
        </p:sp>
        <p:pic>
          <p:nvPicPr>
            <p:cNvPr id="9" name="object 9"/>
            <p:cNvPicPr/>
            <p:nvPr/>
          </p:nvPicPr>
          <p:blipFill>
            <a:blip r:embed="rId5" cstate="print"/>
            <a:stretch>
              <a:fillRect/>
            </a:stretch>
          </p:blipFill>
          <p:spPr>
            <a:xfrm>
              <a:off x="7639812" y="4716780"/>
              <a:ext cx="2415540" cy="1685543"/>
            </a:xfrm>
            <a:prstGeom prst="rect">
              <a:avLst/>
            </a:prstGeom>
          </p:spPr>
        </p:pic>
      </p:grpSp>
      <p:grpSp>
        <p:nvGrpSpPr>
          <p:cNvPr id="10" name="object 10"/>
          <p:cNvGrpSpPr/>
          <p:nvPr/>
        </p:nvGrpSpPr>
        <p:grpSpPr>
          <a:xfrm>
            <a:off x="4184011" y="1697366"/>
            <a:ext cx="5889926" cy="2280252"/>
            <a:chOff x="3045714" y="2292857"/>
            <a:chExt cx="4287520" cy="1659889"/>
          </a:xfrm>
        </p:grpSpPr>
        <p:pic>
          <p:nvPicPr>
            <p:cNvPr id="11" name="object 11"/>
            <p:cNvPicPr/>
            <p:nvPr/>
          </p:nvPicPr>
          <p:blipFill>
            <a:blip r:embed="rId6" cstate="print"/>
            <a:stretch>
              <a:fillRect/>
            </a:stretch>
          </p:blipFill>
          <p:spPr>
            <a:xfrm>
              <a:off x="3054096" y="2299715"/>
              <a:ext cx="2089403" cy="1645919"/>
            </a:xfrm>
            <a:prstGeom prst="rect">
              <a:avLst/>
            </a:prstGeom>
          </p:spPr>
        </p:pic>
        <p:sp>
          <p:nvSpPr>
            <p:cNvPr id="12" name="object 12"/>
            <p:cNvSpPr/>
            <p:nvPr/>
          </p:nvSpPr>
          <p:spPr>
            <a:xfrm>
              <a:off x="3049524" y="2296667"/>
              <a:ext cx="2098675" cy="1652270"/>
            </a:xfrm>
            <a:custGeom>
              <a:avLst/>
              <a:gdLst/>
              <a:ahLst/>
              <a:cxnLst/>
              <a:rect l="l" t="t" r="r" b="b"/>
              <a:pathLst>
                <a:path w="2098675" h="1652270">
                  <a:moveTo>
                    <a:pt x="0" y="0"/>
                  </a:moveTo>
                  <a:lnTo>
                    <a:pt x="2098547" y="0"/>
                  </a:lnTo>
                  <a:lnTo>
                    <a:pt x="2098547" y="1652016"/>
                  </a:lnTo>
                  <a:lnTo>
                    <a:pt x="0" y="1652016"/>
                  </a:lnTo>
                  <a:lnTo>
                    <a:pt x="0" y="0"/>
                  </a:lnTo>
                  <a:close/>
                </a:path>
              </a:pathLst>
            </a:custGeom>
            <a:ln w="7620">
              <a:solidFill>
                <a:srgbClr val="000000"/>
              </a:solidFill>
            </a:ln>
          </p:spPr>
          <p:txBody>
            <a:bodyPr wrap="square" lIns="0" tIns="0" rIns="0" bIns="0" rtlCol="0"/>
            <a:lstStyle/>
            <a:p>
              <a:endParaRPr/>
            </a:p>
          </p:txBody>
        </p:sp>
        <p:pic>
          <p:nvPicPr>
            <p:cNvPr id="13" name="object 13"/>
            <p:cNvPicPr/>
            <p:nvPr/>
          </p:nvPicPr>
          <p:blipFill>
            <a:blip r:embed="rId7" cstate="print"/>
            <a:stretch>
              <a:fillRect/>
            </a:stretch>
          </p:blipFill>
          <p:spPr>
            <a:xfrm>
              <a:off x="5138928" y="2299715"/>
              <a:ext cx="2186939" cy="1645919"/>
            </a:xfrm>
            <a:prstGeom prst="rect">
              <a:avLst/>
            </a:prstGeom>
          </p:spPr>
        </p:pic>
        <p:sp>
          <p:nvSpPr>
            <p:cNvPr id="14" name="object 14"/>
            <p:cNvSpPr/>
            <p:nvPr/>
          </p:nvSpPr>
          <p:spPr>
            <a:xfrm>
              <a:off x="5135880" y="2296667"/>
              <a:ext cx="2193290" cy="1652270"/>
            </a:xfrm>
            <a:custGeom>
              <a:avLst/>
              <a:gdLst/>
              <a:ahLst/>
              <a:cxnLst/>
              <a:rect l="l" t="t" r="r" b="b"/>
              <a:pathLst>
                <a:path w="2193290" h="1652270">
                  <a:moveTo>
                    <a:pt x="0" y="0"/>
                  </a:moveTo>
                  <a:lnTo>
                    <a:pt x="2193035" y="0"/>
                  </a:lnTo>
                  <a:lnTo>
                    <a:pt x="2193035" y="1652016"/>
                  </a:lnTo>
                  <a:lnTo>
                    <a:pt x="0" y="1652016"/>
                  </a:lnTo>
                  <a:lnTo>
                    <a:pt x="0" y="0"/>
                  </a:lnTo>
                  <a:close/>
                </a:path>
              </a:pathLst>
            </a:custGeom>
            <a:ln w="7620">
              <a:solidFill>
                <a:srgbClr val="000000"/>
              </a:solidFill>
            </a:ln>
          </p:spPr>
          <p:txBody>
            <a:bodyPr wrap="square" lIns="0" tIns="0" rIns="0" bIns="0" rtlCol="0"/>
            <a:lstStyle/>
            <a:p>
              <a:endParaRPr/>
            </a:p>
          </p:txBody>
        </p:sp>
      </p:grpSp>
      <p:grpSp>
        <p:nvGrpSpPr>
          <p:cNvPr id="15" name="object 15"/>
          <p:cNvGrpSpPr/>
          <p:nvPr/>
        </p:nvGrpSpPr>
        <p:grpSpPr>
          <a:xfrm>
            <a:off x="174814" y="4837730"/>
            <a:ext cx="3521569" cy="2730372"/>
            <a:chOff x="127254" y="4578858"/>
            <a:chExt cx="2563495" cy="1987550"/>
          </a:xfrm>
        </p:grpSpPr>
        <p:pic>
          <p:nvPicPr>
            <p:cNvPr id="16" name="object 16"/>
            <p:cNvPicPr/>
            <p:nvPr/>
          </p:nvPicPr>
          <p:blipFill>
            <a:blip r:embed="rId8" cstate="print"/>
            <a:stretch>
              <a:fillRect/>
            </a:stretch>
          </p:blipFill>
          <p:spPr>
            <a:xfrm>
              <a:off x="134112" y="4587240"/>
              <a:ext cx="2549651" cy="1972055"/>
            </a:xfrm>
            <a:prstGeom prst="rect">
              <a:avLst/>
            </a:prstGeom>
          </p:spPr>
        </p:pic>
        <p:sp>
          <p:nvSpPr>
            <p:cNvPr id="17" name="object 17"/>
            <p:cNvSpPr/>
            <p:nvPr/>
          </p:nvSpPr>
          <p:spPr>
            <a:xfrm>
              <a:off x="131064" y="4582668"/>
              <a:ext cx="2555875" cy="1979930"/>
            </a:xfrm>
            <a:custGeom>
              <a:avLst/>
              <a:gdLst/>
              <a:ahLst/>
              <a:cxnLst/>
              <a:rect l="l" t="t" r="r" b="b"/>
              <a:pathLst>
                <a:path w="2555875" h="1979929">
                  <a:moveTo>
                    <a:pt x="0" y="0"/>
                  </a:moveTo>
                  <a:lnTo>
                    <a:pt x="2555747" y="0"/>
                  </a:lnTo>
                  <a:lnTo>
                    <a:pt x="2555747" y="1979676"/>
                  </a:lnTo>
                  <a:lnTo>
                    <a:pt x="0" y="1979676"/>
                  </a:lnTo>
                  <a:lnTo>
                    <a:pt x="0" y="0"/>
                  </a:lnTo>
                  <a:close/>
                </a:path>
              </a:pathLst>
            </a:custGeom>
            <a:ln w="7620">
              <a:solidFill>
                <a:srgbClr val="000000"/>
              </a:solidFill>
            </a:ln>
          </p:spPr>
          <p:txBody>
            <a:bodyPr wrap="square" lIns="0" tIns="0" rIns="0" bIns="0" rtlCol="0"/>
            <a:lstStyle/>
            <a:p>
              <a:endParaRPr/>
            </a:p>
          </p:txBody>
        </p:sp>
      </p:grpSp>
      <p:grpSp>
        <p:nvGrpSpPr>
          <p:cNvPr id="18" name="object 18"/>
          <p:cNvGrpSpPr/>
          <p:nvPr/>
        </p:nvGrpSpPr>
        <p:grpSpPr>
          <a:xfrm>
            <a:off x="10113019" y="1967439"/>
            <a:ext cx="3573908" cy="1981046"/>
            <a:chOff x="7361682" y="2489454"/>
            <a:chExt cx="2601595" cy="1442085"/>
          </a:xfrm>
        </p:grpSpPr>
        <p:pic>
          <p:nvPicPr>
            <p:cNvPr id="19" name="object 19"/>
            <p:cNvPicPr/>
            <p:nvPr/>
          </p:nvPicPr>
          <p:blipFill>
            <a:blip r:embed="rId9" cstate="print"/>
            <a:stretch>
              <a:fillRect/>
            </a:stretch>
          </p:blipFill>
          <p:spPr>
            <a:xfrm>
              <a:off x="7368539" y="2497835"/>
              <a:ext cx="2586227" cy="1424940"/>
            </a:xfrm>
            <a:prstGeom prst="rect">
              <a:avLst/>
            </a:prstGeom>
          </p:spPr>
        </p:pic>
        <p:sp>
          <p:nvSpPr>
            <p:cNvPr id="20" name="object 20"/>
            <p:cNvSpPr/>
            <p:nvPr/>
          </p:nvSpPr>
          <p:spPr>
            <a:xfrm>
              <a:off x="7365492" y="2493264"/>
              <a:ext cx="2593975" cy="1434465"/>
            </a:xfrm>
            <a:custGeom>
              <a:avLst/>
              <a:gdLst/>
              <a:ahLst/>
              <a:cxnLst/>
              <a:rect l="l" t="t" r="r" b="b"/>
              <a:pathLst>
                <a:path w="2593975" h="1434464">
                  <a:moveTo>
                    <a:pt x="0" y="0"/>
                  </a:moveTo>
                  <a:lnTo>
                    <a:pt x="2593847" y="0"/>
                  </a:lnTo>
                  <a:lnTo>
                    <a:pt x="2593847" y="1434083"/>
                  </a:lnTo>
                  <a:lnTo>
                    <a:pt x="0" y="1434083"/>
                  </a:lnTo>
                  <a:lnTo>
                    <a:pt x="0" y="0"/>
                  </a:lnTo>
                  <a:close/>
                </a:path>
              </a:pathLst>
            </a:custGeom>
            <a:ln w="7620">
              <a:solidFill>
                <a:srgbClr val="000000"/>
              </a:solidFill>
            </a:ln>
          </p:spPr>
          <p:txBody>
            <a:bodyPr wrap="square" lIns="0" tIns="0" rIns="0" bIns="0" rtlCol="0"/>
            <a:lstStyle/>
            <a:p>
              <a:endParaRPr/>
            </a:p>
          </p:txBody>
        </p:sp>
      </p:grpSp>
      <p:grpSp>
        <p:nvGrpSpPr>
          <p:cNvPr id="21" name="object 21"/>
          <p:cNvGrpSpPr/>
          <p:nvPr/>
        </p:nvGrpSpPr>
        <p:grpSpPr>
          <a:xfrm>
            <a:off x="24075" y="1703648"/>
            <a:ext cx="4058048" cy="2295082"/>
            <a:chOff x="17525" y="2297430"/>
            <a:chExt cx="2954020" cy="1670685"/>
          </a:xfrm>
        </p:grpSpPr>
        <p:pic>
          <p:nvPicPr>
            <p:cNvPr id="22" name="object 22"/>
            <p:cNvPicPr/>
            <p:nvPr/>
          </p:nvPicPr>
          <p:blipFill>
            <a:blip r:embed="rId10" cstate="print"/>
            <a:stretch>
              <a:fillRect/>
            </a:stretch>
          </p:blipFill>
          <p:spPr>
            <a:xfrm>
              <a:off x="134075" y="2305812"/>
              <a:ext cx="2828580" cy="1655063"/>
            </a:xfrm>
            <a:prstGeom prst="rect">
              <a:avLst/>
            </a:prstGeom>
          </p:spPr>
        </p:pic>
        <p:sp>
          <p:nvSpPr>
            <p:cNvPr id="23" name="object 23"/>
            <p:cNvSpPr/>
            <p:nvPr/>
          </p:nvSpPr>
          <p:spPr>
            <a:xfrm>
              <a:off x="21336" y="2301240"/>
              <a:ext cx="2946400" cy="1663064"/>
            </a:xfrm>
            <a:custGeom>
              <a:avLst/>
              <a:gdLst/>
              <a:ahLst/>
              <a:cxnLst/>
              <a:rect l="l" t="t" r="r" b="b"/>
              <a:pathLst>
                <a:path w="2946400" h="1663064">
                  <a:moveTo>
                    <a:pt x="0" y="0"/>
                  </a:moveTo>
                  <a:lnTo>
                    <a:pt x="2945891" y="0"/>
                  </a:lnTo>
                  <a:lnTo>
                    <a:pt x="2945891" y="1662683"/>
                  </a:lnTo>
                  <a:lnTo>
                    <a:pt x="0" y="1662683"/>
                  </a:lnTo>
                  <a:lnTo>
                    <a:pt x="0" y="0"/>
                  </a:lnTo>
                  <a:close/>
                </a:path>
              </a:pathLst>
            </a:custGeom>
            <a:ln w="7620">
              <a:solidFill>
                <a:srgbClr val="000000"/>
              </a:solidFill>
            </a:ln>
          </p:spPr>
          <p:txBody>
            <a:bodyPr wrap="square" lIns="0" tIns="0" rIns="0" bIns="0" rtlCol="0"/>
            <a:lstStyle/>
            <a:p>
              <a:endParaRPr/>
            </a:p>
          </p:txBody>
        </p:sp>
      </p:grpSp>
      <p:sp>
        <p:nvSpPr>
          <p:cNvPr id="24" name="object 24"/>
          <p:cNvSpPr txBox="1"/>
          <p:nvPr/>
        </p:nvSpPr>
        <p:spPr>
          <a:xfrm>
            <a:off x="7238966" y="1314573"/>
            <a:ext cx="1530927" cy="295959"/>
          </a:xfrm>
          <a:prstGeom prst="rect">
            <a:avLst/>
          </a:prstGeom>
        </p:spPr>
        <p:txBody>
          <a:bodyPr vert="horz" wrap="square" lIns="0" tIns="20936" rIns="0" bIns="0" rtlCol="0">
            <a:spAutoFit/>
          </a:bodyPr>
          <a:lstStyle/>
          <a:p>
            <a:pPr marL="17446">
              <a:spcBef>
                <a:spcPts val="165"/>
              </a:spcBef>
            </a:pPr>
            <a:r>
              <a:rPr sz="1786" b="1" dirty="0">
                <a:latin typeface="Arial"/>
                <a:cs typeface="Arial"/>
              </a:rPr>
              <a:t>and</a:t>
            </a:r>
            <a:r>
              <a:rPr sz="1786" b="1" spc="14" dirty="0">
                <a:latin typeface="Arial"/>
                <a:cs typeface="Arial"/>
              </a:rPr>
              <a:t> </a:t>
            </a:r>
            <a:r>
              <a:rPr sz="1786" b="1" spc="-14" dirty="0">
                <a:latin typeface="Arial"/>
                <a:cs typeface="Arial"/>
              </a:rPr>
              <a:t>response</a:t>
            </a:r>
            <a:endParaRPr sz="1786">
              <a:latin typeface="Arial"/>
              <a:cs typeface="Arial"/>
            </a:endParaRPr>
          </a:p>
        </p:txBody>
      </p:sp>
      <p:sp>
        <p:nvSpPr>
          <p:cNvPr id="25" name="object 25"/>
          <p:cNvSpPr txBox="1"/>
          <p:nvPr/>
        </p:nvSpPr>
        <p:spPr>
          <a:xfrm>
            <a:off x="4065733" y="1209884"/>
            <a:ext cx="5859395" cy="295959"/>
          </a:xfrm>
          <a:prstGeom prst="rect">
            <a:avLst/>
          </a:prstGeom>
        </p:spPr>
        <p:txBody>
          <a:bodyPr vert="horz" wrap="square" lIns="0" tIns="20936" rIns="0" bIns="0" rtlCol="0">
            <a:spAutoFit/>
          </a:bodyPr>
          <a:lstStyle/>
          <a:p>
            <a:pPr marL="52338">
              <a:spcBef>
                <a:spcPts val="165"/>
              </a:spcBef>
            </a:pPr>
            <a:r>
              <a:rPr sz="1786" b="1" dirty="0">
                <a:latin typeface="Arial"/>
                <a:cs typeface="Arial"/>
              </a:rPr>
              <a:t>Micro</a:t>
            </a:r>
            <a:r>
              <a:rPr sz="1786" b="1" spc="55" dirty="0">
                <a:latin typeface="Arial"/>
                <a:cs typeface="Arial"/>
              </a:rPr>
              <a:t> </a:t>
            </a:r>
            <a:r>
              <a:rPr sz="1786" b="1" dirty="0">
                <a:latin typeface="Arial"/>
                <a:cs typeface="Arial"/>
              </a:rPr>
              <a:t>Weather</a:t>
            </a:r>
            <a:r>
              <a:rPr sz="1786" b="1" spc="34" dirty="0">
                <a:latin typeface="Arial"/>
                <a:cs typeface="Arial"/>
              </a:rPr>
              <a:t> </a:t>
            </a:r>
            <a:r>
              <a:rPr sz="1786" b="1" dirty="0">
                <a:latin typeface="Arial"/>
                <a:cs typeface="Arial"/>
              </a:rPr>
              <a:t>Observatory</a:t>
            </a:r>
            <a:r>
              <a:rPr sz="1786" b="1" spc="618" dirty="0">
                <a:latin typeface="Arial"/>
                <a:cs typeface="Arial"/>
              </a:rPr>
              <a:t> </a:t>
            </a:r>
            <a:r>
              <a:rPr sz="2679" b="1" baseline="40598" dirty="0">
                <a:latin typeface="Arial"/>
                <a:cs typeface="Arial"/>
              </a:rPr>
              <a:t>Desert</a:t>
            </a:r>
            <a:r>
              <a:rPr sz="2679" b="1" spc="82" baseline="40598" dirty="0">
                <a:latin typeface="Arial"/>
                <a:cs typeface="Arial"/>
              </a:rPr>
              <a:t> </a:t>
            </a:r>
            <a:r>
              <a:rPr sz="2679" b="1" baseline="40598" dirty="0">
                <a:latin typeface="Arial"/>
                <a:cs typeface="Arial"/>
              </a:rPr>
              <a:t>Locusts</a:t>
            </a:r>
            <a:r>
              <a:rPr sz="2679" b="1" spc="60" baseline="40598" dirty="0">
                <a:latin typeface="Arial"/>
                <a:cs typeface="Arial"/>
              </a:rPr>
              <a:t> </a:t>
            </a:r>
            <a:r>
              <a:rPr sz="2679" b="1" spc="-21" baseline="40598" dirty="0">
                <a:latin typeface="Arial"/>
                <a:cs typeface="Arial"/>
              </a:rPr>
              <a:t>warning</a:t>
            </a:r>
            <a:endParaRPr sz="2679" baseline="40598">
              <a:latin typeface="Arial"/>
              <a:cs typeface="Arial"/>
            </a:endParaRPr>
          </a:p>
        </p:txBody>
      </p:sp>
      <p:sp>
        <p:nvSpPr>
          <p:cNvPr id="26" name="object 26"/>
          <p:cNvSpPr txBox="1"/>
          <p:nvPr/>
        </p:nvSpPr>
        <p:spPr>
          <a:xfrm>
            <a:off x="857623" y="1228775"/>
            <a:ext cx="2515779" cy="295959"/>
          </a:xfrm>
          <a:prstGeom prst="rect">
            <a:avLst/>
          </a:prstGeom>
        </p:spPr>
        <p:txBody>
          <a:bodyPr vert="horz" wrap="square" lIns="0" tIns="20936" rIns="0" bIns="0" rtlCol="0">
            <a:spAutoFit/>
          </a:bodyPr>
          <a:lstStyle/>
          <a:p>
            <a:pPr marL="17446">
              <a:spcBef>
                <a:spcPts val="165"/>
              </a:spcBef>
            </a:pPr>
            <a:r>
              <a:rPr sz="1786" b="1" dirty="0">
                <a:latin typeface="Arial"/>
                <a:cs typeface="Arial"/>
              </a:rPr>
              <a:t>Kenya</a:t>
            </a:r>
            <a:r>
              <a:rPr sz="1786" b="1" spc="48" dirty="0">
                <a:latin typeface="Arial"/>
                <a:cs typeface="Arial"/>
              </a:rPr>
              <a:t> </a:t>
            </a:r>
            <a:r>
              <a:rPr sz="1786" b="1" dirty="0">
                <a:latin typeface="Arial"/>
                <a:cs typeface="Arial"/>
              </a:rPr>
              <a:t>Big</a:t>
            </a:r>
            <a:r>
              <a:rPr sz="1786" b="1" spc="21" dirty="0">
                <a:latin typeface="Arial"/>
                <a:cs typeface="Arial"/>
              </a:rPr>
              <a:t> </a:t>
            </a:r>
            <a:r>
              <a:rPr sz="1786" b="1" dirty="0">
                <a:latin typeface="Arial"/>
                <a:cs typeface="Arial"/>
              </a:rPr>
              <a:t>Data</a:t>
            </a:r>
            <a:r>
              <a:rPr sz="1786" b="1" spc="27" dirty="0">
                <a:latin typeface="Arial"/>
                <a:cs typeface="Arial"/>
              </a:rPr>
              <a:t> </a:t>
            </a:r>
            <a:r>
              <a:rPr sz="1786" b="1" spc="-14" dirty="0">
                <a:latin typeface="Arial"/>
                <a:cs typeface="Arial"/>
              </a:rPr>
              <a:t>Center</a:t>
            </a:r>
            <a:endParaRPr sz="1786">
              <a:latin typeface="Arial"/>
              <a:cs typeface="Arial"/>
            </a:endParaRPr>
          </a:p>
        </p:txBody>
      </p:sp>
      <p:sp>
        <p:nvSpPr>
          <p:cNvPr id="27" name="object 27"/>
          <p:cNvSpPr txBox="1"/>
          <p:nvPr/>
        </p:nvSpPr>
        <p:spPr>
          <a:xfrm>
            <a:off x="10320677" y="1142866"/>
            <a:ext cx="3174384" cy="570320"/>
          </a:xfrm>
          <a:prstGeom prst="rect">
            <a:avLst/>
          </a:prstGeom>
        </p:spPr>
        <p:txBody>
          <a:bodyPr vert="horz" wrap="square" lIns="0" tIns="31404" rIns="0" bIns="0" rtlCol="0">
            <a:spAutoFit/>
          </a:bodyPr>
          <a:lstStyle/>
          <a:p>
            <a:pPr marL="17446" marR="6978">
              <a:lnSpc>
                <a:spcPts val="2129"/>
              </a:lnSpc>
              <a:spcBef>
                <a:spcPts val="247"/>
              </a:spcBef>
            </a:pPr>
            <a:r>
              <a:rPr sz="1786" b="1" dirty="0">
                <a:latin typeface="Arial"/>
                <a:cs typeface="Arial"/>
              </a:rPr>
              <a:t>Farmers</a:t>
            </a:r>
            <a:r>
              <a:rPr sz="1786" b="1" spc="62" dirty="0">
                <a:latin typeface="Arial"/>
                <a:cs typeface="Arial"/>
              </a:rPr>
              <a:t> </a:t>
            </a:r>
            <a:r>
              <a:rPr sz="1786" b="1" dirty="0">
                <a:latin typeface="Arial"/>
                <a:cs typeface="Arial"/>
              </a:rPr>
              <a:t>Digital</a:t>
            </a:r>
            <a:r>
              <a:rPr sz="1786" b="1" spc="69" dirty="0">
                <a:latin typeface="Arial"/>
                <a:cs typeface="Arial"/>
              </a:rPr>
              <a:t> </a:t>
            </a:r>
            <a:r>
              <a:rPr sz="1786" b="1" dirty="0">
                <a:latin typeface="Arial"/>
                <a:cs typeface="Arial"/>
              </a:rPr>
              <a:t>Registry</a:t>
            </a:r>
            <a:r>
              <a:rPr sz="1786" b="1" spc="48" dirty="0">
                <a:latin typeface="Arial"/>
                <a:cs typeface="Arial"/>
              </a:rPr>
              <a:t> </a:t>
            </a:r>
            <a:r>
              <a:rPr sz="1786" b="1" spc="-34" dirty="0">
                <a:latin typeface="Arial"/>
                <a:cs typeface="Arial"/>
              </a:rPr>
              <a:t>and </a:t>
            </a:r>
            <a:r>
              <a:rPr sz="1786" b="1" dirty="0">
                <a:latin typeface="Arial"/>
                <a:cs typeface="Arial"/>
              </a:rPr>
              <a:t>Farm</a:t>
            </a:r>
            <a:r>
              <a:rPr sz="1786" b="1" spc="48" dirty="0">
                <a:latin typeface="Arial"/>
                <a:cs typeface="Arial"/>
              </a:rPr>
              <a:t> </a:t>
            </a:r>
            <a:r>
              <a:rPr sz="1786" b="1" spc="-14" dirty="0">
                <a:latin typeface="Arial"/>
                <a:cs typeface="Arial"/>
              </a:rPr>
              <a:t>Geotagging</a:t>
            </a:r>
            <a:endParaRPr sz="1786">
              <a:latin typeface="Arial"/>
              <a:cs typeface="Arial"/>
            </a:endParaRPr>
          </a:p>
        </p:txBody>
      </p:sp>
      <p:sp>
        <p:nvSpPr>
          <p:cNvPr id="28" name="object 28"/>
          <p:cNvSpPr txBox="1"/>
          <p:nvPr/>
        </p:nvSpPr>
        <p:spPr>
          <a:xfrm>
            <a:off x="10230628" y="4429800"/>
            <a:ext cx="3276446" cy="260760"/>
          </a:xfrm>
          <a:prstGeom prst="rect">
            <a:avLst/>
          </a:prstGeom>
        </p:spPr>
        <p:txBody>
          <a:bodyPr vert="horz" wrap="square" lIns="0" tIns="17446" rIns="0" bIns="0" rtlCol="0">
            <a:spAutoFit/>
          </a:bodyPr>
          <a:lstStyle/>
          <a:p>
            <a:pPr marL="17446">
              <a:spcBef>
                <a:spcPts val="137"/>
              </a:spcBef>
            </a:pPr>
            <a:r>
              <a:rPr sz="1580" b="1" dirty="0">
                <a:latin typeface="Arial"/>
                <a:cs typeface="Arial"/>
              </a:rPr>
              <a:t>Digitizing</a:t>
            </a:r>
            <a:r>
              <a:rPr sz="1580" b="1" spc="-62" dirty="0">
                <a:latin typeface="Arial"/>
                <a:cs typeface="Arial"/>
              </a:rPr>
              <a:t> </a:t>
            </a:r>
            <a:r>
              <a:rPr sz="1580" b="1" dirty="0">
                <a:latin typeface="Arial"/>
                <a:cs typeface="Arial"/>
              </a:rPr>
              <a:t>Producer</a:t>
            </a:r>
            <a:r>
              <a:rPr sz="1580" b="1" spc="14" dirty="0">
                <a:latin typeface="Arial"/>
                <a:cs typeface="Arial"/>
              </a:rPr>
              <a:t> </a:t>
            </a:r>
            <a:r>
              <a:rPr sz="1580" b="1" spc="-14" dirty="0">
                <a:latin typeface="Arial"/>
                <a:cs typeface="Arial"/>
              </a:rPr>
              <a:t>Organizations</a:t>
            </a:r>
            <a:endParaRPr sz="1580">
              <a:latin typeface="Arial"/>
              <a:cs typeface="Arial"/>
            </a:endParaRPr>
          </a:p>
        </p:txBody>
      </p:sp>
      <p:sp>
        <p:nvSpPr>
          <p:cNvPr id="29" name="object 29"/>
          <p:cNvSpPr txBox="1">
            <a:spLocks noGrp="1"/>
          </p:cNvSpPr>
          <p:nvPr>
            <p:ph type="title"/>
          </p:nvPr>
        </p:nvSpPr>
        <p:spPr>
          <a:xfrm>
            <a:off x="3773937" y="255334"/>
            <a:ext cx="7360663" cy="645590"/>
          </a:xfrm>
          <a:prstGeom prst="rect">
            <a:avLst/>
          </a:prstGeom>
        </p:spPr>
        <p:txBody>
          <a:bodyPr vert="horz" wrap="square" lIns="0" tIns="21808" rIns="0" bIns="0" rtlCol="0">
            <a:spAutoFit/>
          </a:bodyPr>
          <a:lstStyle/>
          <a:p>
            <a:pPr marL="17446">
              <a:spcBef>
                <a:spcPts val="172"/>
              </a:spcBef>
            </a:pPr>
            <a:r>
              <a:rPr sz="4052" dirty="0">
                <a:solidFill>
                  <a:srgbClr val="003F26"/>
                </a:solidFill>
                <a:latin typeface="Calibri"/>
                <a:cs typeface="Calibri"/>
              </a:rPr>
              <a:t>Key</a:t>
            </a:r>
            <a:r>
              <a:rPr sz="4052" spc="-124" dirty="0">
                <a:solidFill>
                  <a:srgbClr val="003F26"/>
                </a:solidFill>
                <a:latin typeface="Calibri"/>
                <a:cs typeface="Calibri"/>
              </a:rPr>
              <a:t> </a:t>
            </a:r>
            <a:r>
              <a:rPr sz="4052" dirty="0">
                <a:solidFill>
                  <a:srgbClr val="003F26"/>
                </a:solidFill>
                <a:latin typeface="Calibri"/>
                <a:cs typeface="Calibri"/>
              </a:rPr>
              <a:t>Data</a:t>
            </a:r>
            <a:r>
              <a:rPr sz="4052" spc="-62" dirty="0">
                <a:solidFill>
                  <a:srgbClr val="003F26"/>
                </a:solidFill>
                <a:latin typeface="Calibri"/>
                <a:cs typeface="Calibri"/>
              </a:rPr>
              <a:t> </a:t>
            </a:r>
            <a:r>
              <a:rPr sz="4052" dirty="0">
                <a:solidFill>
                  <a:srgbClr val="003F26"/>
                </a:solidFill>
                <a:latin typeface="Calibri"/>
                <a:cs typeface="Calibri"/>
              </a:rPr>
              <a:t>and</a:t>
            </a:r>
            <a:r>
              <a:rPr sz="4052" spc="-82" dirty="0">
                <a:solidFill>
                  <a:srgbClr val="003F26"/>
                </a:solidFill>
                <a:latin typeface="Calibri"/>
                <a:cs typeface="Calibri"/>
              </a:rPr>
              <a:t> </a:t>
            </a:r>
            <a:r>
              <a:rPr sz="4052" dirty="0">
                <a:solidFill>
                  <a:srgbClr val="003F26"/>
                </a:solidFill>
                <a:latin typeface="Calibri"/>
                <a:cs typeface="Calibri"/>
              </a:rPr>
              <a:t>Digital</a:t>
            </a:r>
            <a:r>
              <a:rPr sz="4052" spc="-27" dirty="0">
                <a:solidFill>
                  <a:srgbClr val="003F26"/>
                </a:solidFill>
                <a:latin typeface="Calibri"/>
                <a:cs typeface="Calibri"/>
              </a:rPr>
              <a:t> </a:t>
            </a:r>
            <a:r>
              <a:rPr sz="4052" spc="-14" dirty="0">
                <a:solidFill>
                  <a:srgbClr val="003F26"/>
                </a:solidFill>
                <a:latin typeface="Calibri"/>
                <a:cs typeface="Calibri"/>
              </a:rPr>
              <a:t>interventions</a:t>
            </a:r>
            <a:endParaRPr sz="4052">
              <a:latin typeface="Calibri"/>
              <a:cs typeface="Calibri"/>
            </a:endParaRPr>
          </a:p>
        </p:txBody>
      </p:sp>
      <p:sp>
        <p:nvSpPr>
          <p:cNvPr id="30" name="object 30"/>
          <p:cNvSpPr txBox="1"/>
          <p:nvPr/>
        </p:nvSpPr>
        <p:spPr>
          <a:xfrm>
            <a:off x="371960" y="4352357"/>
            <a:ext cx="3002537" cy="295959"/>
          </a:xfrm>
          <a:prstGeom prst="rect">
            <a:avLst/>
          </a:prstGeom>
        </p:spPr>
        <p:txBody>
          <a:bodyPr vert="horz" wrap="square" lIns="0" tIns="20936" rIns="0" bIns="0" rtlCol="0">
            <a:spAutoFit/>
          </a:bodyPr>
          <a:lstStyle/>
          <a:p>
            <a:pPr marL="17446">
              <a:spcBef>
                <a:spcPts val="165"/>
              </a:spcBef>
            </a:pPr>
            <a:r>
              <a:rPr sz="1786" b="1" dirty="0">
                <a:latin typeface="Arial"/>
                <a:cs typeface="Arial"/>
              </a:rPr>
              <a:t>Digital</a:t>
            </a:r>
            <a:r>
              <a:rPr sz="1786" b="1" spc="55" dirty="0">
                <a:latin typeface="Arial"/>
                <a:cs typeface="Arial"/>
              </a:rPr>
              <a:t> </a:t>
            </a:r>
            <a:r>
              <a:rPr sz="1786" b="1" dirty="0">
                <a:latin typeface="Arial"/>
                <a:cs typeface="Arial"/>
              </a:rPr>
              <a:t>Food</a:t>
            </a:r>
            <a:r>
              <a:rPr sz="1786" b="1" spc="41" dirty="0">
                <a:latin typeface="Arial"/>
                <a:cs typeface="Arial"/>
              </a:rPr>
              <a:t> </a:t>
            </a:r>
            <a:r>
              <a:rPr sz="1786" b="1" dirty="0">
                <a:latin typeface="Arial"/>
                <a:cs typeface="Arial"/>
              </a:rPr>
              <a:t>Balance</a:t>
            </a:r>
            <a:r>
              <a:rPr sz="1786" b="1" spc="34" dirty="0">
                <a:latin typeface="Arial"/>
                <a:cs typeface="Arial"/>
              </a:rPr>
              <a:t> </a:t>
            </a:r>
            <a:r>
              <a:rPr sz="1786" b="1" spc="-27" dirty="0">
                <a:latin typeface="Arial"/>
                <a:cs typeface="Arial"/>
              </a:rPr>
              <a:t>Sheet</a:t>
            </a:r>
            <a:endParaRPr sz="1786">
              <a:latin typeface="Arial"/>
              <a:cs typeface="Arial"/>
            </a:endParaRPr>
          </a:p>
        </p:txBody>
      </p:sp>
      <p:pic>
        <p:nvPicPr>
          <p:cNvPr id="31" name="object 31"/>
          <p:cNvPicPr/>
          <p:nvPr/>
        </p:nvPicPr>
        <p:blipFill>
          <a:blip r:embed="rId11" cstate="print"/>
          <a:stretch>
            <a:fillRect/>
          </a:stretch>
        </p:blipFill>
        <p:spPr>
          <a:xfrm>
            <a:off x="3753782" y="4876462"/>
            <a:ext cx="3182188" cy="2652559"/>
          </a:xfrm>
          <a:prstGeom prst="rect">
            <a:avLst/>
          </a:prstGeom>
        </p:spPr>
      </p:pic>
      <p:sp>
        <p:nvSpPr>
          <p:cNvPr id="32" name="object 32"/>
          <p:cNvSpPr txBox="1"/>
          <p:nvPr/>
        </p:nvSpPr>
        <p:spPr>
          <a:xfrm>
            <a:off x="3709082" y="4377546"/>
            <a:ext cx="3254638" cy="295959"/>
          </a:xfrm>
          <a:prstGeom prst="rect">
            <a:avLst/>
          </a:prstGeom>
        </p:spPr>
        <p:txBody>
          <a:bodyPr vert="horz" wrap="square" lIns="0" tIns="20936" rIns="0" bIns="0" rtlCol="0">
            <a:spAutoFit/>
          </a:bodyPr>
          <a:lstStyle/>
          <a:p>
            <a:pPr marL="17446">
              <a:spcBef>
                <a:spcPts val="165"/>
              </a:spcBef>
            </a:pPr>
            <a:r>
              <a:rPr sz="1786" b="1" dirty="0">
                <a:latin typeface="Arial"/>
                <a:cs typeface="Arial"/>
              </a:rPr>
              <a:t>One</a:t>
            </a:r>
            <a:r>
              <a:rPr sz="1786" b="1" spc="48" dirty="0">
                <a:latin typeface="Arial"/>
                <a:cs typeface="Arial"/>
              </a:rPr>
              <a:t> </a:t>
            </a:r>
            <a:r>
              <a:rPr sz="1786" b="1" dirty="0">
                <a:latin typeface="Arial"/>
                <a:cs typeface="Arial"/>
              </a:rPr>
              <a:t>Million</a:t>
            </a:r>
            <a:r>
              <a:rPr sz="1786" b="1" spc="69" dirty="0">
                <a:latin typeface="Arial"/>
                <a:cs typeface="Arial"/>
              </a:rPr>
              <a:t> </a:t>
            </a:r>
            <a:r>
              <a:rPr sz="1786" b="1" dirty="0">
                <a:latin typeface="Arial"/>
                <a:cs typeface="Arial"/>
              </a:rPr>
              <a:t>Farmers</a:t>
            </a:r>
            <a:r>
              <a:rPr sz="1786" b="1" spc="55" dirty="0">
                <a:latin typeface="Arial"/>
                <a:cs typeface="Arial"/>
              </a:rPr>
              <a:t> </a:t>
            </a:r>
            <a:r>
              <a:rPr sz="1786" b="1" spc="-14" dirty="0">
                <a:latin typeface="Arial"/>
                <a:cs typeface="Arial"/>
              </a:rPr>
              <a:t>Platform</a:t>
            </a:r>
            <a:endParaRPr sz="1786">
              <a:latin typeface="Arial"/>
              <a:cs typeface="Arial"/>
            </a:endParaRPr>
          </a:p>
        </p:txBody>
      </p:sp>
      <p:sp>
        <p:nvSpPr>
          <p:cNvPr id="33" name="object 33"/>
          <p:cNvSpPr txBox="1"/>
          <p:nvPr/>
        </p:nvSpPr>
        <p:spPr>
          <a:xfrm>
            <a:off x="7123777" y="4415217"/>
            <a:ext cx="2759158" cy="295959"/>
          </a:xfrm>
          <a:prstGeom prst="rect">
            <a:avLst/>
          </a:prstGeom>
        </p:spPr>
        <p:txBody>
          <a:bodyPr vert="horz" wrap="square" lIns="0" tIns="20936" rIns="0" bIns="0" rtlCol="0">
            <a:spAutoFit/>
          </a:bodyPr>
          <a:lstStyle/>
          <a:p>
            <a:pPr marL="17446">
              <a:spcBef>
                <a:spcPts val="165"/>
              </a:spcBef>
            </a:pPr>
            <a:r>
              <a:rPr sz="1786" b="1" dirty="0">
                <a:latin typeface="Arial"/>
                <a:cs typeface="Arial"/>
              </a:rPr>
              <a:t>Digital</a:t>
            </a:r>
            <a:r>
              <a:rPr sz="1786" b="1" spc="48" dirty="0">
                <a:latin typeface="Arial"/>
                <a:cs typeface="Arial"/>
              </a:rPr>
              <a:t> </a:t>
            </a:r>
            <a:r>
              <a:rPr sz="1786" b="1" dirty="0">
                <a:latin typeface="Arial"/>
                <a:cs typeface="Arial"/>
              </a:rPr>
              <a:t>e-voucher</a:t>
            </a:r>
            <a:r>
              <a:rPr sz="1786" b="1" spc="55" dirty="0">
                <a:latin typeface="Arial"/>
                <a:cs typeface="Arial"/>
              </a:rPr>
              <a:t> </a:t>
            </a:r>
            <a:r>
              <a:rPr sz="1786" b="1" spc="-14" dirty="0">
                <a:latin typeface="Arial"/>
                <a:cs typeface="Arial"/>
              </a:rPr>
              <a:t>system</a:t>
            </a:r>
            <a:endParaRPr sz="1786">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90879" y="6652163"/>
            <a:ext cx="632434" cy="629817"/>
            <a:chOff x="502919" y="5899658"/>
            <a:chExt cx="460375" cy="458470"/>
          </a:xfrm>
        </p:grpSpPr>
        <p:sp>
          <p:nvSpPr>
            <p:cNvPr id="3" name="object 3"/>
            <p:cNvSpPr/>
            <p:nvPr/>
          </p:nvSpPr>
          <p:spPr>
            <a:xfrm>
              <a:off x="545592" y="6262365"/>
              <a:ext cx="10160" cy="12065"/>
            </a:xfrm>
            <a:custGeom>
              <a:avLst/>
              <a:gdLst/>
              <a:ahLst/>
              <a:cxnLst/>
              <a:rect l="l" t="t" r="r" b="b"/>
              <a:pathLst>
                <a:path w="10159" h="12064">
                  <a:moveTo>
                    <a:pt x="427" y="512"/>
                  </a:moveTo>
                  <a:lnTo>
                    <a:pt x="0" y="512"/>
                  </a:lnTo>
                  <a:lnTo>
                    <a:pt x="0" y="0"/>
                  </a:lnTo>
                  <a:lnTo>
                    <a:pt x="427" y="512"/>
                  </a:lnTo>
                  <a:close/>
                </a:path>
                <a:path w="10159" h="12064">
                  <a:moveTo>
                    <a:pt x="5719" y="6862"/>
                  </a:moveTo>
                  <a:lnTo>
                    <a:pt x="4571" y="6862"/>
                  </a:lnTo>
                  <a:lnTo>
                    <a:pt x="4571" y="5485"/>
                  </a:lnTo>
                  <a:lnTo>
                    <a:pt x="5719" y="6862"/>
                  </a:lnTo>
                  <a:close/>
                </a:path>
                <a:path w="10159" h="12064">
                  <a:moveTo>
                    <a:pt x="9953" y="11942"/>
                  </a:moveTo>
                  <a:lnTo>
                    <a:pt x="9144" y="11942"/>
                  </a:lnTo>
                  <a:lnTo>
                    <a:pt x="9144" y="10971"/>
                  </a:lnTo>
                  <a:lnTo>
                    <a:pt x="9953" y="11942"/>
                  </a:lnTo>
                  <a:close/>
                </a:path>
              </a:pathLst>
            </a:custGeom>
            <a:solidFill>
              <a:srgbClr val="ED3D1D"/>
            </a:solidFill>
          </p:spPr>
          <p:txBody>
            <a:bodyPr wrap="square" lIns="0" tIns="0" rIns="0" bIns="0" rtlCol="0"/>
            <a:lstStyle/>
            <a:p>
              <a:endParaRPr/>
            </a:p>
          </p:txBody>
        </p:sp>
        <p:pic>
          <p:nvPicPr>
            <p:cNvPr id="4" name="object 4"/>
            <p:cNvPicPr/>
            <p:nvPr/>
          </p:nvPicPr>
          <p:blipFill>
            <a:blip r:embed="rId2" cstate="print"/>
            <a:stretch>
              <a:fillRect/>
            </a:stretch>
          </p:blipFill>
          <p:spPr>
            <a:xfrm>
              <a:off x="502919" y="5983223"/>
              <a:ext cx="316991" cy="374903"/>
            </a:xfrm>
            <a:prstGeom prst="rect">
              <a:avLst/>
            </a:prstGeom>
          </p:spPr>
        </p:pic>
        <p:pic>
          <p:nvPicPr>
            <p:cNvPr id="5" name="object 5"/>
            <p:cNvPicPr/>
            <p:nvPr/>
          </p:nvPicPr>
          <p:blipFill>
            <a:blip r:embed="rId3" cstate="print"/>
            <a:stretch>
              <a:fillRect/>
            </a:stretch>
          </p:blipFill>
          <p:spPr>
            <a:xfrm>
              <a:off x="616914" y="5983223"/>
              <a:ext cx="202997" cy="209804"/>
            </a:xfrm>
            <a:prstGeom prst="rect">
              <a:avLst/>
            </a:prstGeom>
          </p:spPr>
        </p:pic>
        <p:pic>
          <p:nvPicPr>
            <p:cNvPr id="6" name="object 6"/>
            <p:cNvPicPr/>
            <p:nvPr/>
          </p:nvPicPr>
          <p:blipFill>
            <a:blip r:embed="rId4" cstate="print"/>
            <a:stretch>
              <a:fillRect/>
            </a:stretch>
          </p:blipFill>
          <p:spPr>
            <a:xfrm>
              <a:off x="502919" y="5927598"/>
              <a:ext cx="460248" cy="430529"/>
            </a:xfrm>
            <a:prstGeom prst="rect">
              <a:avLst/>
            </a:prstGeom>
          </p:spPr>
        </p:pic>
        <p:pic>
          <p:nvPicPr>
            <p:cNvPr id="7" name="object 7"/>
            <p:cNvPicPr/>
            <p:nvPr/>
          </p:nvPicPr>
          <p:blipFill>
            <a:blip r:embed="rId5" cstate="print"/>
            <a:stretch>
              <a:fillRect/>
            </a:stretch>
          </p:blipFill>
          <p:spPr>
            <a:xfrm>
              <a:off x="676655" y="6066028"/>
              <a:ext cx="124968" cy="127000"/>
            </a:xfrm>
            <a:prstGeom prst="rect">
              <a:avLst/>
            </a:prstGeom>
          </p:spPr>
        </p:pic>
        <p:pic>
          <p:nvPicPr>
            <p:cNvPr id="8" name="object 8"/>
            <p:cNvPicPr/>
            <p:nvPr/>
          </p:nvPicPr>
          <p:blipFill>
            <a:blip r:embed="rId6" cstate="print"/>
            <a:stretch>
              <a:fillRect/>
            </a:stretch>
          </p:blipFill>
          <p:spPr>
            <a:xfrm>
              <a:off x="720851" y="5992368"/>
              <a:ext cx="25908" cy="19050"/>
            </a:xfrm>
            <a:prstGeom prst="rect">
              <a:avLst/>
            </a:prstGeom>
          </p:spPr>
        </p:pic>
        <p:pic>
          <p:nvPicPr>
            <p:cNvPr id="9" name="object 9"/>
            <p:cNvPicPr/>
            <p:nvPr/>
          </p:nvPicPr>
          <p:blipFill>
            <a:blip r:embed="rId7" cstate="print"/>
            <a:stretch>
              <a:fillRect/>
            </a:stretch>
          </p:blipFill>
          <p:spPr>
            <a:xfrm>
              <a:off x="633983" y="5907278"/>
              <a:ext cx="74676" cy="102869"/>
            </a:xfrm>
            <a:prstGeom prst="rect">
              <a:avLst/>
            </a:prstGeom>
          </p:spPr>
        </p:pic>
        <p:pic>
          <p:nvPicPr>
            <p:cNvPr id="10" name="object 10"/>
            <p:cNvPicPr/>
            <p:nvPr/>
          </p:nvPicPr>
          <p:blipFill>
            <a:blip r:embed="rId8" cstate="print"/>
            <a:stretch>
              <a:fillRect/>
            </a:stretch>
          </p:blipFill>
          <p:spPr>
            <a:xfrm>
              <a:off x="696468" y="5899658"/>
              <a:ext cx="128015" cy="80009"/>
            </a:xfrm>
            <a:prstGeom prst="rect">
              <a:avLst/>
            </a:prstGeom>
          </p:spPr>
        </p:pic>
        <p:pic>
          <p:nvPicPr>
            <p:cNvPr id="11" name="object 11"/>
            <p:cNvPicPr/>
            <p:nvPr/>
          </p:nvPicPr>
          <p:blipFill>
            <a:blip r:embed="rId9" cstate="print"/>
            <a:stretch>
              <a:fillRect/>
            </a:stretch>
          </p:blipFill>
          <p:spPr>
            <a:xfrm>
              <a:off x="873251" y="5949188"/>
              <a:ext cx="16764" cy="22859"/>
            </a:xfrm>
            <a:prstGeom prst="rect">
              <a:avLst/>
            </a:prstGeom>
          </p:spPr>
        </p:pic>
      </p:grpSp>
      <p:grpSp>
        <p:nvGrpSpPr>
          <p:cNvPr id="12" name="object 12"/>
          <p:cNvGrpSpPr/>
          <p:nvPr/>
        </p:nvGrpSpPr>
        <p:grpSpPr>
          <a:xfrm>
            <a:off x="1449670" y="6750734"/>
            <a:ext cx="1685328" cy="437034"/>
            <a:chOff x="1055274" y="5971412"/>
            <a:chExt cx="1226820" cy="318135"/>
          </a:xfrm>
        </p:grpSpPr>
        <p:pic>
          <p:nvPicPr>
            <p:cNvPr id="13" name="object 13"/>
            <p:cNvPicPr/>
            <p:nvPr/>
          </p:nvPicPr>
          <p:blipFill>
            <a:blip r:embed="rId10" cstate="print"/>
            <a:stretch>
              <a:fillRect/>
            </a:stretch>
          </p:blipFill>
          <p:spPr>
            <a:xfrm>
              <a:off x="1055274" y="5971412"/>
              <a:ext cx="792860" cy="318135"/>
            </a:xfrm>
            <a:prstGeom prst="rect">
              <a:avLst/>
            </a:prstGeom>
          </p:spPr>
        </p:pic>
        <p:sp>
          <p:nvSpPr>
            <p:cNvPr id="14" name="object 14"/>
            <p:cNvSpPr/>
            <p:nvPr/>
          </p:nvSpPr>
          <p:spPr>
            <a:xfrm>
              <a:off x="1853933" y="6000559"/>
              <a:ext cx="427990" cy="127635"/>
            </a:xfrm>
            <a:custGeom>
              <a:avLst/>
              <a:gdLst/>
              <a:ahLst/>
              <a:cxnLst/>
              <a:rect l="l" t="t" r="r" b="b"/>
              <a:pathLst>
                <a:path w="427989" h="127635">
                  <a:moveTo>
                    <a:pt x="94678" y="3086"/>
                  </a:moveTo>
                  <a:lnTo>
                    <a:pt x="0" y="3086"/>
                  </a:lnTo>
                  <a:lnTo>
                    <a:pt x="0" y="20866"/>
                  </a:lnTo>
                  <a:lnTo>
                    <a:pt x="37909" y="20866"/>
                  </a:lnTo>
                  <a:lnTo>
                    <a:pt x="37909" y="125006"/>
                  </a:lnTo>
                  <a:lnTo>
                    <a:pt x="56769" y="125006"/>
                  </a:lnTo>
                  <a:lnTo>
                    <a:pt x="56769" y="20866"/>
                  </a:lnTo>
                  <a:lnTo>
                    <a:pt x="94678" y="20866"/>
                  </a:lnTo>
                  <a:lnTo>
                    <a:pt x="94678" y="3086"/>
                  </a:lnTo>
                  <a:close/>
                </a:path>
                <a:path w="427989" h="127635">
                  <a:moveTo>
                    <a:pt x="188887" y="105727"/>
                  </a:moveTo>
                  <a:lnTo>
                    <a:pt x="126022" y="105727"/>
                  </a:lnTo>
                  <a:lnTo>
                    <a:pt x="126022" y="71437"/>
                  </a:lnTo>
                  <a:lnTo>
                    <a:pt x="181838" y="71437"/>
                  </a:lnTo>
                  <a:lnTo>
                    <a:pt x="181838" y="53657"/>
                  </a:lnTo>
                  <a:lnTo>
                    <a:pt x="126022" y="53657"/>
                  </a:lnTo>
                  <a:lnTo>
                    <a:pt x="126022" y="20637"/>
                  </a:lnTo>
                  <a:lnTo>
                    <a:pt x="186029" y="20637"/>
                  </a:lnTo>
                  <a:lnTo>
                    <a:pt x="186029" y="2857"/>
                  </a:lnTo>
                  <a:lnTo>
                    <a:pt x="107061" y="2857"/>
                  </a:lnTo>
                  <a:lnTo>
                    <a:pt x="107061" y="20637"/>
                  </a:lnTo>
                  <a:lnTo>
                    <a:pt x="107061" y="53657"/>
                  </a:lnTo>
                  <a:lnTo>
                    <a:pt x="107061" y="71437"/>
                  </a:lnTo>
                  <a:lnTo>
                    <a:pt x="107061" y="105727"/>
                  </a:lnTo>
                  <a:lnTo>
                    <a:pt x="107061" y="124777"/>
                  </a:lnTo>
                  <a:lnTo>
                    <a:pt x="188887" y="124777"/>
                  </a:lnTo>
                  <a:lnTo>
                    <a:pt x="188887" y="105727"/>
                  </a:lnTo>
                  <a:close/>
                </a:path>
                <a:path w="427989" h="127635">
                  <a:moveTo>
                    <a:pt x="331571" y="2870"/>
                  </a:moveTo>
                  <a:lnTo>
                    <a:pt x="305181" y="2870"/>
                  </a:lnTo>
                  <a:lnTo>
                    <a:pt x="268897" y="90779"/>
                  </a:lnTo>
                  <a:lnTo>
                    <a:pt x="232029" y="2870"/>
                  </a:lnTo>
                  <a:lnTo>
                    <a:pt x="205740" y="2870"/>
                  </a:lnTo>
                  <a:lnTo>
                    <a:pt x="205740" y="124409"/>
                  </a:lnTo>
                  <a:lnTo>
                    <a:pt x="224701" y="124409"/>
                  </a:lnTo>
                  <a:lnTo>
                    <a:pt x="224701" y="32486"/>
                  </a:lnTo>
                  <a:lnTo>
                    <a:pt x="262318" y="124409"/>
                  </a:lnTo>
                  <a:lnTo>
                    <a:pt x="274993" y="124409"/>
                  </a:lnTo>
                  <a:lnTo>
                    <a:pt x="312610" y="32486"/>
                  </a:lnTo>
                  <a:lnTo>
                    <a:pt x="312610" y="124409"/>
                  </a:lnTo>
                  <a:lnTo>
                    <a:pt x="331571" y="124409"/>
                  </a:lnTo>
                  <a:lnTo>
                    <a:pt x="331571" y="2870"/>
                  </a:lnTo>
                  <a:close/>
                </a:path>
                <a:path w="427989" h="127635">
                  <a:moveTo>
                    <a:pt x="427863" y="81724"/>
                  </a:moveTo>
                  <a:lnTo>
                    <a:pt x="426250" y="75920"/>
                  </a:lnTo>
                  <a:lnTo>
                    <a:pt x="423100" y="71437"/>
                  </a:lnTo>
                  <a:lnTo>
                    <a:pt x="420243" y="67157"/>
                  </a:lnTo>
                  <a:lnTo>
                    <a:pt x="416534" y="63728"/>
                  </a:lnTo>
                  <a:lnTo>
                    <a:pt x="407581" y="58966"/>
                  </a:lnTo>
                  <a:lnTo>
                    <a:pt x="402818" y="56870"/>
                  </a:lnTo>
                  <a:lnTo>
                    <a:pt x="392620" y="54203"/>
                  </a:lnTo>
                  <a:lnTo>
                    <a:pt x="379666" y="49441"/>
                  </a:lnTo>
                  <a:lnTo>
                    <a:pt x="376237" y="47345"/>
                  </a:lnTo>
                  <a:lnTo>
                    <a:pt x="371005" y="42583"/>
                  </a:lnTo>
                  <a:lnTo>
                    <a:pt x="369671" y="39154"/>
                  </a:lnTo>
                  <a:lnTo>
                    <a:pt x="369671" y="32766"/>
                  </a:lnTo>
                  <a:lnTo>
                    <a:pt x="370243" y="31153"/>
                  </a:lnTo>
                  <a:lnTo>
                    <a:pt x="370713" y="29057"/>
                  </a:lnTo>
                  <a:lnTo>
                    <a:pt x="387096" y="18008"/>
                  </a:lnTo>
                  <a:lnTo>
                    <a:pt x="395478" y="18008"/>
                  </a:lnTo>
                  <a:lnTo>
                    <a:pt x="399389" y="18770"/>
                  </a:lnTo>
                  <a:lnTo>
                    <a:pt x="406247" y="22479"/>
                  </a:lnTo>
                  <a:lnTo>
                    <a:pt x="408914" y="24866"/>
                  </a:lnTo>
                  <a:lnTo>
                    <a:pt x="410718" y="27724"/>
                  </a:lnTo>
                  <a:lnTo>
                    <a:pt x="411772" y="29057"/>
                  </a:lnTo>
                  <a:lnTo>
                    <a:pt x="427291" y="15049"/>
                  </a:lnTo>
                  <a:lnTo>
                    <a:pt x="426250" y="14008"/>
                  </a:lnTo>
                  <a:lnTo>
                    <a:pt x="421767" y="8191"/>
                  </a:lnTo>
                  <a:lnTo>
                    <a:pt x="416242" y="4483"/>
                  </a:lnTo>
                  <a:lnTo>
                    <a:pt x="404152" y="762"/>
                  </a:lnTo>
                  <a:lnTo>
                    <a:pt x="397865" y="0"/>
                  </a:lnTo>
                  <a:lnTo>
                    <a:pt x="383857" y="0"/>
                  </a:lnTo>
                  <a:lnTo>
                    <a:pt x="350520" y="26962"/>
                  </a:lnTo>
                  <a:lnTo>
                    <a:pt x="349669" y="30962"/>
                  </a:lnTo>
                  <a:lnTo>
                    <a:pt x="349669" y="42583"/>
                  </a:lnTo>
                  <a:lnTo>
                    <a:pt x="351282" y="48958"/>
                  </a:lnTo>
                  <a:lnTo>
                    <a:pt x="357289" y="58204"/>
                  </a:lnTo>
                  <a:lnTo>
                    <a:pt x="360997" y="62204"/>
                  </a:lnTo>
                  <a:lnTo>
                    <a:pt x="365480" y="64770"/>
                  </a:lnTo>
                  <a:lnTo>
                    <a:pt x="369951" y="67729"/>
                  </a:lnTo>
                  <a:lnTo>
                    <a:pt x="374713" y="69824"/>
                  </a:lnTo>
                  <a:lnTo>
                    <a:pt x="379958" y="71437"/>
                  </a:lnTo>
                  <a:lnTo>
                    <a:pt x="384911" y="72771"/>
                  </a:lnTo>
                  <a:lnTo>
                    <a:pt x="397865" y="77533"/>
                  </a:lnTo>
                  <a:lnTo>
                    <a:pt x="401294" y="79349"/>
                  </a:lnTo>
                  <a:lnTo>
                    <a:pt x="403860" y="81724"/>
                  </a:lnTo>
                  <a:lnTo>
                    <a:pt x="406527" y="83921"/>
                  </a:lnTo>
                  <a:lnTo>
                    <a:pt x="407860" y="86779"/>
                  </a:lnTo>
                  <a:lnTo>
                    <a:pt x="407860" y="93916"/>
                  </a:lnTo>
                  <a:lnTo>
                    <a:pt x="386245" y="110299"/>
                  </a:lnTo>
                  <a:lnTo>
                    <a:pt x="379196" y="109258"/>
                  </a:lnTo>
                  <a:lnTo>
                    <a:pt x="372618" y="106400"/>
                  </a:lnTo>
                  <a:lnTo>
                    <a:pt x="368338" y="104305"/>
                  </a:lnTo>
                  <a:lnTo>
                    <a:pt x="364998" y="101346"/>
                  </a:lnTo>
                  <a:lnTo>
                    <a:pt x="362331" y="97066"/>
                  </a:lnTo>
                  <a:lnTo>
                    <a:pt x="361289" y="95821"/>
                  </a:lnTo>
                  <a:lnTo>
                    <a:pt x="345757" y="109258"/>
                  </a:lnTo>
                  <a:lnTo>
                    <a:pt x="350710" y="116205"/>
                  </a:lnTo>
                  <a:lnTo>
                    <a:pt x="356235" y="120396"/>
                  </a:lnTo>
                  <a:lnTo>
                    <a:pt x="363385" y="123355"/>
                  </a:lnTo>
                  <a:lnTo>
                    <a:pt x="370243" y="125920"/>
                  </a:lnTo>
                  <a:lnTo>
                    <a:pt x="377571" y="127254"/>
                  </a:lnTo>
                  <a:lnTo>
                    <a:pt x="391287" y="127254"/>
                  </a:lnTo>
                  <a:lnTo>
                    <a:pt x="396811" y="126492"/>
                  </a:lnTo>
                  <a:lnTo>
                    <a:pt x="407098" y="123063"/>
                  </a:lnTo>
                  <a:lnTo>
                    <a:pt x="411581" y="120688"/>
                  </a:lnTo>
                  <a:lnTo>
                    <a:pt x="415201" y="117259"/>
                  </a:lnTo>
                  <a:lnTo>
                    <a:pt x="419201" y="114020"/>
                  </a:lnTo>
                  <a:lnTo>
                    <a:pt x="422059" y="110109"/>
                  </a:lnTo>
                  <a:lnTo>
                    <a:pt x="426821" y="100584"/>
                  </a:lnTo>
                  <a:lnTo>
                    <a:pt x="427863" y="94970"/>
                  </a:lnTo>
                  <a:lnTo>
                    <a:pt x="427863" y="81724"/>
                  </a:lnTo>
                  <a:close/>
                </a:path>
              </a:pathLst>
            </a:custGeom>
            <a:solidFill>
              <a:srgbClr val="115D69"/>
            </a:solidFill>
          </p:spPr>
          <p:txBody>
            <a:bodyPr wrap="square" lIns="0" tIns="0" rIns="0" bIns="0" rtlCol="0"/>
            <a:lstStyle/>
            <a:p>
              <a:endParaRPr/>
            </a:p>
          </p:txBody>
        </p:sp>
      </p:grpSp>
      <p:pic>
        <p:nvPicPr>
          <p:cNvPr id="15" name="object 15"/>
          <p:cNvPicPr/>
          <p:nvPr/>
        </p:nvPicPr>
        <p:blipFill>
          <a:blip r:embed="rId11" cstate="print"/>
          <a:stretch>
            <a:fillRect/>
          </a:stretch>
        </p:blipFill>
        <p:spPr>
          <a:xfrm>
            <a:off x="9154635" y="3854797"/>
            <a:ext cx="4662966" cy="3919172"/>
          </a:xfrm>
          <a:prstGeom prst="rect">
            <a:avLst/>
          </a:prstGeom>
        </p:spPr>
      </p:pic>
      <p:sp>
        <p:nvSpPr>
          <p:cNvPr id="16" name="object 16"/>
          <p:cNvSpPr txBox="1">
            <a:spLocks noGrp="1"/>
          </p:cNvSpPr>
          <p:nvPr>
            <p:ph type="title"/>
          </p:nvPr>
        </p:nvSpPr>
        <p:spPr>
          <a:xfrm>
            <a:off x="87246" y="-63014"/>
            <a:ext cx="13646625" cy="1490696"/>
          </a:xfrm>
          <a:prstGeom prst="rect">
            <a:avLst/>
          </a:prstGeom>
        </p:spPr>
        <p:txBody>
          <a:bodyPr vert="horz" wrap="square" lIns="0" tIns="104679" rIns="0" bIns="0" rtlCol="0">
            <a:spAutoFit/>
          </a:bodyPr>
          <a:lstStyle/>
          <a:p>
            <a:pPr marL="17446" marR="6978">
              <a:lnSpc>
                <a:spcPts val="5385"/>
              </a:lnSpc>
              <a:spcBef>
                <a:spcPts val="824"/>
              </a:spcBef>
              <a:tabLst>
                <a:tab pos="1427953" algn="l"/>
                <a:tab pos="3416797" algn="l"/>
                <a:tab pos="6123542" algn="l"/>
                <a:tab pos="7534923" algn="l"/>
                <a:tab pos="8784928" algn="l"/>
                <a:tab pos="10455380" algn="l"/>
                <a:tab pos="13181318" algn="l"/>
              </a:tabLst>
            </a:pPr>
            <a:r>
              <a:rPr sz="4945" spc="-34" dirty="0">
                <a:latin typeface="Calibri"/>
                <a:cs typeface="Calibri"/>
              </a:rPr>
              <a:t>The</a:t>
            </a:r>
            <a:r>
              <a:rPr sz="4945" dirty="0">
                <a:latin typeface="Calibri"/>
                <a:cs typeface="Calibri"/>
              </a:rPr>
              <a:t>	</a:t>
            </a:r>
            <a:r>
              <a:rPr sz="4945" spc="-27" dirty="0">
                <a:latin typeface="Calibri"/>
                <a:cs typeface="Calibri"/>
              </a:rPr>
              <a:t>Game</a:t>
            </a:r>
            <a:r>
              <a:rPr sz="4945" dirty="0">
                <a:latin typeface="Calibri"/>
                <a:cs typeface="Calibri"/>
              </a:rPr>
              <a:t>	</a:t>
            </a:r>
            <a:r>
              <a:rPr sz="4945" spc="-14" dirty="0">
                <a:latin typeface="Calibri"/>
                <a:cs typeface="Calibri"/>
              </a:rPr>
              <a:t>changer:</a:t>
            </a:r>
            <a:r>
              <a:rPr sz="4945" dirty="0">
                <a:latin typeface="Calibri"/>
                <a:cs typeface="Calibri"/>
              </a:rPr>
              <a:t>	</a:t>
            </a:r>
            <a:r>
              <a:rPr sz="4945" spc="-34" dirty="0">
                <a:latin typeface="Calibri"/>
                <a:cs typeface="Calibri"/>
              </a:rPr>
              <a:t>The</a:t>
            </a:r>
            <a:r>
              <a:rPr sz="4945" dirty="0">
                <a:latin typeface="Calibri"/>
                <a:cs typeface="Calibri"/>
              </a:rPr>
              <a:t>	</a:t>
            </a:r>
            <a:r>
              <a:rPr sz="4945" spc="-34" dirty="0">
                <a:latin typeface="Calibri"/>
                <a:cs typeface="Calibri"/>
              </a:rPr>
              <a:t>Big</a:t>
            </a:r>
            <a:r>
              <a:rPr sz="4945" dirty="0">
                <a:latin typeface="Calibri"/>
                <a:cs typeface="Calibri"/>
              </a:rPr>
              <a:t>	</a:t>
            </a:r>
            <a:r>
              <a:rPr sz="4945" spc="-27" dirty="0">
                <a:latin typeface="Calibri"/>
                <a:cs typeface="Calibri"/>
              </a:rPr>
              <a:t>Data</a:t>
            </a:r>
            <a:r>
              <a:rPr sz="4945" dirty="0">
                <a:latin typeface="Calibri"/>
                <a:cs typeface="Calibri"/>
              </a:rPr>
              <a:t>	</a:t>
            </a:r>
            <a:r>
              <a:rPr sz="4945" spc="-14" dirty="0">
                <a:latin typeface="Calibri"/>
                <a:cs typeface="Calibri"/>
              </a:rPr>
              <a:t>Platform</a:t>
            </a:r>
            <a:r>
              <a:rPr sz="4945" dirty="0">
                <a:latin typeface="Calibri"/>
                <a:cs typeface="Calibri"/>
              </a:rPr>
              <a:t>	</a:t>
            </a:r>
            <a:r>
              <a:rPr sz="4945" spc="-69" dirty="0">
                <a:latin typeface="Calibri"/>
                <a:cs typeface="Calibri"/>
              </a:rPr>
              <a:t>&amp; </a:t>
            </a:r>
            <a:r>
              <a:rPr sz="4945" spc="-14" dirty="0">
                <a:latin typeface="Calibri"/>
                <a:cs typeface="Calibri"/>
              </a:rPr>
              <a:t>Ecosystem</a:t>
            </a:r>
            <a:endParaRPr sz="4945">
              <a:latin typeface="Calibri"/>
              <a:cs typeface="Calibri"/>
            </a:endParaRPr>
          </a:p>
        </p:txBody>
      </p:sp>
      <p:sp>
        <p:nvSpPr>
          <p:cNvPr id="17" name="object 17"/>
          <p:cNvSpPr txBox="1"/>
          <p:nvPr/>
        </p:nvSpPr>
        <p:spPr>
          <a:xfrm>
            <a:off x="13599013" y="7408892"/>
            <a:ext cx="130848" cy="228204"/>
          </a:xfrm>
          <a:prstGeom prst="rect">
            <a:avLst/>
          </a:prstGeom>
        </p:spPr>
        <p:txBody>
          <a:bodyPr vert="horz" wrap="square" lIns="0" tIns="16574" rIns="0" bIns="0" rtlCol="0">
            <a:spAutoFit/>
          </a:bodyPr>
          <a:lstStyle/>
          <a:p>
            <a:pPr marL="17446">
              <a:spcBef>
                <a:spcPts val="131"/>
              </a:spcBef>
            </a:pPr>
            <a:r>
              <a:rPr sz="1374" spc="-7" dirty="0">
                <a:latin typeface="Tw Cen MT"/>
                <a:cs typeface="Tw Cen MT"/>
              </a:rPr>
              <a:t>8</a:t>
            </a:r>
            <a:endParaRPr sz="1374">
              <a:latin typeface="Tw Cen MT"/>
              <a:cs typeface="Tw Cen MT"/>
            </a:endParaRPr>
          </a:p>
        </p:txBody>
      </p:sp>
      <p:pic>
        <p:nvPicPr>
          <p:cNvPr id="18" name="object 18"/>
          <p:cNvPicPr/>
          <p:nvPr/>
        </p:nvPicPr>
        <p:blipFill>
          <a:blip r:embed="rId12" cstate="print"/>
          <a:stretch>
            <a:fillRect/>
          </a:stretch>
        </p:blipFill>
        <p:spPr>
          <a:xfrm>
            <a:off x="1262427" y="1583267"/>
            <a:ext cx="11698900" cy="59897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4489"/>
            <a:ext cx="13817600" cy="768551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725</Words>
  <Application>Microsoft Office PowerPoint</Application>
  <PresentationFormat>Custom</PresentationFormat>
  <Paragraphs>113</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Arial Black</vt:lpstr>
      <vt:lpstr>Arial Narrow</vt:lpstr>
      <vt:lpstr>Calibri</vt:lpstr>
      <vt:lpstr>Cambria</vt:lpstr>
      <vt:lpstr>Gill Sans MT</vt:lpstr>
      <vt:lpstr>Lucida Sans</vt:lpstr>
      <vt:lpstr>Times New Roman</vt:lpstr>
      <vt:lpstr>Tw Cen MT</vt:lpstr>
      <vt:lpstr>Office Theme</vt:lpstr>
      <vt:lpstr>PowerPoint Presentation</vt:lpstr>
      <vt:lpstr>Valentine Barasa: Banana farmer in (Nyakinyua village in SIRENDE ward Trans Nzoia County ) Kenya</vt:lpstr>
      <vt:lpstr>M-shamba: Providing market access and digital extension services to farmers</vt:lpstr>
      <vt:lpstr>Example: Leveraging our experience in Kenya</vt:lpstr>
      <vt:lpstr>Hello Tractor</vt:lpstr>
      <vt:lpstr>Peninah Wanja Founder &amp; Managing Director DigiCow “Uber” of Veterinary Services</vt:lpstr>
      <vt:lpstr>Key Data and Digital interventions</vt:lpstr>
      <vt:lpstr>The Game changer: The Big Data Platform &amp; Ecosystem</vt:lpstr>
      <vt:lpstr>PowerPoint Presentation</vt:lpstr>
      <vt:lpstr>PowerPoint Presentation</vt:lpstr>
      <vt:lpstr>PowerPoint Presentation</vt:lpstr>
      <vt:lpstr>Vision</vt:lpstr>
      <vt:lpstr>Digital transformation of agri-food systems requires addressing three fronts</vt:lpstr>
      <vt:lpstr>Creating and sharing knowledge</vt:lpstr>
      <vt:lpstr>Influencing Lending Operations</vt:lpstr>
      <vt:lpstr>Next steps: A Global Data &amp; Digital Agriculture Advisory Program to go to scale Catalyze investments in digital agriculture through operationalizing data, analytics, innovation and global knowledge on digital solutions in the agrifood system and linking them to local needs, ensuring their adoption by smallholder farmers.</vt:lpstr>
      <vt:lpstr>For 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Digital agriculture Lightning Talk Parmesh_GFFA Jan 2023_Scaling Up</dc:title>
  <dc:creator>Shivanshu</dc:creator>
  <cp:lastModifiedBy>Montalvo, Gaby</cp:lastModifiedBy>
  <cp:revision>1</cp:revision>
  <dcterms:created xsi:type="dcterms:W3CDTF">2023-02-02T20:42:05Z</dcterms:created>
  <dcterms:modified xsi:type="dcterms:W3CDTF">2023-02-02T20:42:36Z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2023-01-23T00:00:00Z</vt:filetime>
  </property>
  <property fmtid="{D5CDD505-2E9C-101B-9397-08002B2CF9AE}" pid="3" name="LastSaved">
    <vt:filetime>2023-02-02T00:00:00Z</vt:filetime>
  </property>
  <property fmtid="{D5CDD505-2E9C-101B-9397-08002B2CF9AE}" pid="4" name="Producer">
    <vt:lpwstr>Microsoft: Print To PDF</vt:lpwstr>
  </property>
</Properties>
</file>