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IBM Plex Sans"/>
      <p:regular r:id="rId17"/>
      <p:bold r:id="rId18"/>
      <p:italic r:id="rId19"/>
      <p:boldItalic r:id="rId20"/>
    </p:embeddedFont>
    <p:embeddedFont>
      <p:font typeface="Proxima Nova"/>
      <p:regular r:id="rId21"/>
      <p:bold r:id="rId22"/>
      <p:italic r:id="rId23"/>
      <p:boldItalic r:id="rId24"/>
    </p:embeddedFont>
    <p:embeddedFont>
      <p:font typeface="Proxima Nova Extrabold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3E73B3-D418-4CC7-8021-5B96CEB32842}">
  <a:tblStyle styleId="{2B3E73B3-D418-4CC7-8021-5B96CEB328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-boldItalic.fntdata"/><Relationship Id="rId22" Type="http://schemas.openxmlformats.org/officeDocument/2006/relationships/font" Target="fonts/ProximaNova-bold.fntdata"/><Relationship Id="rId21" Type="http://schemas.openxmlformats.org/officeDocument/2006/relationships/font" Target="fonts/ProximaNova-regular.fntdata"/><Relationship Id="rId24" Type="http://schemas.openxmlformats.org/officeDocument/2006/relationships/font" Target="fonts/ProximaNova-boldItalic.fntdata"/><Relationship Id="rId23" Type="http://schemas.openxmlformats.org/officeDocument/2006/relationships/font" Target="fonts/ProximaNova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ProximaNovaExtra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IBMPlexSans-regular.fntdata"/><Relationship Id="rId16" Type="http://schemas.openxmlformats.org/officeDocument/2006/relationships/slide" Target="slides/slide10.xml"/><Relationship Id="rId19" Type="http://schemas.openxmlformats.org/officeDocument/2006/relationships/font" Target="fonts/IBMPlexSans-italic.fntdata"/><Relationship Id="rId18" Type="http://schemas.openxmlformats.org/officeDocument/2006/relationships/font" Target="fonts/IBMPlexSa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98f98be48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598f98be48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50">
              <a:solidFill>
                <a:schemeClr val="dk1"/>
              </a:solidFill>
            </a:endParaRPr>
          </a:p>
        </p:txBody>
      </p:sp>
      <p:sp>
        <p:nvSpPr>
          <p:cNvPr id="212" name="Google Shape;212;g598f98be48_0_2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450f22e9c_0_8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d450f22e9c_0_8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300"/>
              </a:spcAft>
              <a:buNone/>
            </a:pPr>
            <a:r>
              <a:t/>
            </a:r>
            <a:endParaRPr b="1" sz="1050">
              <a:solidFill>
                <a:schemeClr val="dk1"/>
              </a:solidFill>
            </a:endParaRPr>
          </a:p>
        </p:txBody>
      </p:sp>
      <p:sp>
        <p:nvSpPr>
          <p:cNvPr id="339" name="Google Shape;339;gd450f22e9c_0_80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50f852b1f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750f852b1f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50">
              <a:solidFill>
                <a:schemeClr val="dk1"/>
              </a:solidFill>
            </a:endParaRPr>
          </a:p>
        </p:txBody>
      </p:sp>
      <p:sp>
        <p:nvSpPr>
          <p:cNvPr id="224" name="Google Shape;224;g750f852b1f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750f852b1f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g750f852b1f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34" name="Google Shape;234;g750f852b1f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450f22e9c_0_7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d450f22e9c_0_7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43" name="Google Shape;243;gd450f22e9c_0_7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d450f22e9c_0_6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gd450f22e9c_0_69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2" name="Google Shape;272;gd450f22e9c_0_69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042bb8e851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042bb8e85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042bb8e85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042bb8e85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977567450e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0" name="Google Shape;320;g977567450e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As long as the devices are online, google can help us track the progress of the learners and use of our apps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1" name="Google Shape;321;g977567450e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73bb1ee140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g73bb1ee140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30" name="Google Shape;330;g73bb1ee140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96975" y="4742338"/>
            <a:ext cx="759250" cy="23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>
            <p:ph type="title"/>
          </p:nvPr>
        </p:nvSpPr>
        <p:spPr>
          <a:xfrm>
            <a:off x="405400" y="371750"/>
            <a:ext cx="5797800" cy="4500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602A2"/>
              </a:buClr>
              <a:buSzPts val="1900"/>
              <a:buNone/>
              <a:defRPr b="1" sz="1900">
                <a:solidFill>
                  <a:srgbClr val="3602A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405400" y="1082300"/>
            <a:ext cx="7564800" cy="308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23850" lvl="0" marL="457200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>
                <a:solidFill>
                  <a:schemeClr val="dk1"/>
                </a:solidFill>
              </a:defRPr>
            </a:lvl1pPr>
            <a:lvl2pPr indent="-298450" lvl="1" marL="914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1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03" name="Google Shape;103;p16"/>
          <p:cNvGrpSpPr/>
          <p:nvPr/>
        </p:nvGrpSpPr>
        <p:grpSpPr>
          <a:xfrm>
            <a:off x="8867700" y="25"/>
            <a:ext cx="276300" cy="5143450"/>
            <a:chOff x="8591400" y="-25"/>
            <a:chExt cx="276300" cy="5143450"/>
          </a:xfrm>
        </p:grpSpPr>
        <p:sp>
          <p:nvSpPr>
            <p:cNvPr id="104" name="Google Shape;104;p16"/>
            <p:cNvSpPr/>
            <p:nvPr/>
          </p:nvSpPr>
          <p:spPr>
            <a:xfrm>
              <a:off x="8591400" y="1661325"/>
              <a:ext cx="276300" cy="34821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8591400" y="-25"/>
              <a:ext cx="276300" cy="1661400"/>
            </a:xfrm>
            <a:prstGeom prst="rect">
              <a:avLst/>
            </a:prstGeom>
            <a:solidFill>
              <a:srgbClr val="F3C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15" name="Google Shape;115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468314" y="474700"/>
            <a:ext cx="82074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0" sz="2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468314" y="275035"/>
            <a:ext cx="82074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7" name="Google Shape;127;p20"/>
          <p:cNvSpPr/>
          <p:nvPr/>
        </p:nvSpPr>
        <p:spPr>
          <a:xfrm>
            <a:off x="557215" y="1036656"/>
            <a:ext cx="1391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left image">
  <p:cSld name="Square left imag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5236647" y="1172503"/>
            <a:ext cx="32427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b="0"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1"/>
          <p:cNvSpPr/>
          <p:nvPr/>
        </p:nvSpPr>
        <p:spPr>
          <a:xfrm>
            <a:off x="6162116" y="2639784"/>
            <a:ext cx="1391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5181599" y="2919611"/>
            <a:ext cx="33528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2" name="Google Shape;132;p21"/>
          <p:cNvSpPr txBox="1"/>
          <p:nvPr>
            <p:ph idx="2" type="body"/>
          </p:nvPr>
        </p:nvSpPr>
        <p:spPr>
          <a:xfrm>
            <a:off x="5181599" y="920795"/>
            <a:ext cx="3352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3" name="Google Shape;133;p21"/>
          <p:cNvSpPr/>
          <p:nvPr/>
        </p:nvSpPr>
        <p:spPr>
          <a:xfrm>
            <a:off x="0" y="303610"/>
            <a:ext cx="2575500" cy="1931700"/>
          </a:xfrm>
          <a:prstGeom prst="rect">
            <a:avLst/>
          </a:prstGeom>
          <a:solidFill>
            <a:srgbClr val="2F4B7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1"/>
          <p:cNvSpPr/>
          <p:nvPr>
            <p:ph idx="3" type="pic"/>
          </p:nvPr>
        </p:nvSpPr>
        <p:spPr>
          <a:xfrm>
            <a:off x="914401" y="989410"/>
            <a:ext cx="36576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left full image">
  <p:cSld name="Square left full image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468314" y="1172503"/>
            <a:ext cx="32427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b="0"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7" name="Google Shape;137;p22"/>
          <p:cNvSpPr/>
          <p:nvPr/>
        </p:nvSpPr>
        <p:spPr>
          <a:xfrm>
            <a:off x="574330" y="2629845"/>
            <a:ext cx="1391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2"/>
          <p:cNvSpPr txBox="1"/>
          <p:nvPr>
            <p:ph idx="1" type="body"/>
          </p:nvPr>
        </p:nvSpPr>
        <p:spPr>
          <a:xfrm>
            <a:off x="468313" y="2919611"/>
            <a:ext cx="33528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" name="Google Shape;139;p22"/>
          <p:cNvSpPr txBox="1"/>
          <p:nvPr>
            <p:ph idx="2" type="body"/>
          </p:nvPr>
        </p:nvSpPr>
        <p:spPr>
          <a:xfrm>
            <a:off x="468313" y="920795"/>
            <a:ext cx="3352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2"/>
          <p:cNvSpPr/>
          <p:nvPr/>
        </p:nvSpPr>
        <p:spPr>
          <a:xfrm>
            <a:off x="4181341" y="0"/>
            <a:ext cx="1623000" cy="5143500"/>
          </a:xfrm>
          <a:prstGeom prst="rect">
            <a:avLst/>
          </a:prstGeom>
          <a:solidFill>
            <a:srgbClr val="2F4B7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2"/>
          <p:cNvSpPr/>
          <p:nvPr>
            <p:ph idx="3" type="pic"/>
          </p:nvPr>
        </p:nvSpPr>
        <p:spPr>
          <a:xfrm>
            <a:off x="4890054" y="546247"/>
            <a:ext cx="4254000" cy="4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5" name="Google Shape;145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" name="Google Shape;157;p25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8" name="Google Shape;158;p25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0" name="Google Shape;160;p25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2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6" name="Google Shape;176;p28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7" name="Google Shape;177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2" name="Google Shape;182;p29"/>
          <p:cNvSpPr/>
          <p:nvPr>
            <p:ph idx="2" type="pic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3" name="Google Shape;183;p29"/>
          <p:cNvSpPr txBox="1"/>
          <p:nvPr>
            <p:ph idx="1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4" name="Google Shape;184;p2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5" name="Google Shape;185;p2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2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30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3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1" name="Google Shape;191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6" name="Google Shape;196;p3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7" name="Google Shape;197;p3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1" name="Google Shape;201;p32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925" lIns="69850" spcFirstLastPara="1" rIns="69850" wrap="square" tIns="3492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2" name="Google Shape;202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03" name="Google Shape;203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204" name="Google Shape;204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925" lIns="69850" spcFirstLastPara="1" rIns="69850" wrap="square" tIns="3492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7" name="Google Shape;207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indent="-342900" lvl="1" marL="9144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indent="-323850" lvl="2" marL="137160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08" name="Google Shape;208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468314" y="474700"/>
            <a:ext cx="82074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Calibri"/>
              <a:buNone/>
              <a:defRPr b="0" sz="2700">
                <a:solidFill>
                  <a:schemeClr val="accen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68314" y="275035"/>
            <a:ext cx="8207400" cy="2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5"/>
          <p:cNvSpPr/>
          <p:nvPr/>
        </p:nvSpPr>
        <p:spPr>
          <a:xfrm>
            <a:off x="557215" y="1036656"/>
            <a:ext cx="1391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left image">
  <p:cSld name="Square left imag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5236647" y="1172503"/>
            <a:ext cx="32427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b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" name="Google Shape;33;p6"/>
          <p:cNvSpPr/>
          <p:nvPr/>
        </p:nvSpPr>
        <p:spPr>
          <a:xfrm>
            <a:off x="6162116" y="2639784"/>
            <a:ext cx="1391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5181599" y="2919611"/>
            <a:ext cx="33528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5181599" y="920795"/>
            <a:ext cx="3352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6" name="Google Shape;36;p6"/>
          <p:cNvSpPr/>
          <p:nvPr/>
        </p:nvSpPr>
        <p:spPr>
          <a:xfrm>
            <a:off x="0" y="303610"/>
            <a:ext cx="2575500" cy="1931700"/>
          </a:xfrm>
          <a:prstGeom prst="rect">
            <a:avLst/>
          </a:prstGeom>
          <a:solidFill>
            <a:srgbClr val="2F4B7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"/>
          <p:cNvSpPr/>
          <p:nvPr>
            <p:ph idx="3" type="pic"/>
          </p:nvPr>
        </p:nvSpPr>
        <p:spPr>
          <a:xfrm>
            <a:off x="914401" y="989410"/>
            <a:ext cx="3657600" cy="28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left full image">
  <p:cSld name="Square left full imag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68314" y="1172503"/>
            <a:ext cx="3242700" cy="8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Calibri"/>
              <a:buNone/>
              <a:defRPr b="0" sz="3600">
                <a:solidFill>
                  <a:schemeClr val="accent2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0" name="Google Shape;40;p7"/>
          <p:cNvSpPr/>
          <p:nvPr/>
        </p:nvSpPr>
        <p:spPr>
          <a:xfrm>
            <a:off x="574330" y="2629845"/>
            <a:ext cx="1391700" cy="8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68313" y="2919611"/>
            <a:ext cx="33528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468313" y="920795"/>
            <a:ext cx="3352800" cy="2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sz="11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7"/>
          <p:cNvSpPr/>
          <p:nvPr/>
        </p:nvSpPr>
        <p:spPr>
          <a:xfrm>
            <a:off x="4181341" y="0"/>
            <a:ext cx="1623000" cy="5143500"/>
          </a:xfrm>
          <a:prstGeom prst="rect">
            <a:avLst/>
          </a:prstGeom>
          <a:solidFill>
            <a:srgbClr val="2F4B7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7"/>
          <p:cNvSpPr/>
          <p:nvPr>
            <p:ph idx="3" type="pic"/>
          </p:nvPr>
        </p:nvSpPr>
        <p:spPr>
          <a:xfrm>
            <a:off x="4890054" y="546247"/>
            <a:ext cx="4254000" cy="40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b="0" i="1" sz="1200" u="none" cap="none" strike="noStrik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63" name="Google Shape;63;p10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document/d/1oOx4dSmH_OAdjRaettF0pVUVTLpcl41tG51C4pd_qHs/edit#heading=h.qb5uslym9kud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digitallibrary.io/" TargetMode="External"/><Relationship Id="rId10" Type="http://schemas.openxmlformats.org/officeDocument/2006/relationships/hyperlink" Target="https://play.google.com/store/apps/details?id=org.chimple.bahamasw" TargetMode="External"/><Relationship Id="rId12" Type="http://schemas.openxmlformats.org/officeDocument/2006/relationships/hyperlink" Target="https://www.curiouslearning.org/apprise" TargetMode="Externa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s0LHw1jPip0pF7iMNr7XtDeWJANwYKEefJHnqJMgsiY/edit?usp=sharing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play.google.com/store/apps/details?id=org.chimple.bahamasw" TargetMode="External"/><Relationship Id="rId5" Type="http://schemas.openxmlformats.org/officeDocument/2006/relationships/hyperlink" Target="https://play.google.com/store/apps/developer?id=Curious+Learning" TargetMode="External"/><Relationship Id="rId6" Type="http://schemas.openxmlformats.org/officeDocument/2006/relationships/hyperlink" Target="https://play.google.com/store/apps/developer?id=Curious+Learning" TargetMode="External"/><Relationship Id="rId7" Type="http://schemas.openxmlformats.org/officeDocument/2006/relationships/hyperlink" Target="https://docs.google.com/spreadsheets/d/1E19XHn0TRXIGS_sfYp3_nj32w1vMKVVpvIrrTYCx6WE/edit?usp=sharing" TargetMode="External"/><Relationship Id="rId8" Type="http://schemas.openxmlformats.org/officeDocument/2006/relationships/hyperlink" Target="https://curiousreader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hyperlink" Target="https://docs.google.com/spreadsheets/d/1jHjrnF_qghCQSGfYJpn2c0IGFvOu4D-H7-8h70e_HY4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u/0/d/1Uoh3X_Jzi524fPdi45pZ6iQ1qoSoxHJKUZH1X39JkyI/edi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hyperlink" Target="http://drive.google.com/file/d/18NmAn-xsCeA12ht9jM6kjg7nTjPwY3Hs/view" TargetMode="External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/>
        </p:nvSpPr>
        <p:spPr>
          <a:xfrm>
            <a:off x="272750" y="777850"/>
            <a:ext cx="87117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F4B7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5" name="Google Shape;215;p34"/>
          <p:cNvSpPr/>
          <p:nvPr/>
        </p:nvSpPr>
        <p:spPr>
          <a:xfrm>
            <a:off x="25" y="5066800"/>
            <a:ext cx="9144000" cy="7680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4"/>
          <p:cNvSpPr txBox="1"/>
          <p:nvPr>
            <p:ph type="title"/>
          </p:nvPr>
        </p:nvSpPr>
        <p:spPr>
          <a:xfrm>
            <a:off x="992641" y="1598075"/>
            <a:ext cx="7272000" cy="8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" sz="2400">
                <a:solidFill>
                  <a:srgbClr val="062849"/>
                </a:solidFill>
                <a:latin typeface="Proxima Nova"/>
                <a:ea typeface="Proxima Nova"/>
                <a:cs typeface="Proxima Nova"/>
                <a:sym typeface="Proxima Nova"/>
              </a:rPr>
              <a:t>Can children learn to read on their own using mobile devices?</a:t>
            </a:r>
            <a:endParaRPr sz="2400">
              <a:solidFill>
                <a:srgbClr val="06284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17" name="Google Shape;217;p34"/>
          <p:cNvSpPr txBox="1"/>
          <p:nvPr>
            <p:ph idx="1" type="body"/>
          </p:nvPr>
        </p:nvSpPr>
        <p:spPr>
          <a:xfrm>
            <a:off x="992641" y="973950"/>
            <a:ext cx="78825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None/>
            </a:pPr>
            <a:r>
              <a:rPr b="1" lang="en" sz="2800" cap="none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rPr>
              <a:t>IT BEGAN WITH A QUESTION...</a:t>
            </a:r>
            <a:endParaRPr b="1" sz="2800">
              <a:solidFill>
                <a:srgbClr val="1736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8" name="Google Shape;21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1651" y="77825"/>
            <a:ext cx="1572799" cy="70003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4"/>
          <p:cNvSpPr txBox="1"/>
          <p:nvPr>
            <p:ph type="title"/>
          </p:nvPr>
        </p:nvSpPr>
        <p:spPr>
          <a:xfrm>
            <a:off x="992644" y="2542850"/>
            <a:ext cx="72720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lang="en" sz="2400">
                <a:solidFill>
                  <a:srgbClr val="062849"/>
                </a:solidFill>
                <a:latin typeface="Proxima Nova"/>
                <a:ea typeface="Proxima Nova"/>
                <a:cs typeface="Proxima Nova"/>
                <a:sym typeface="Proxima Nova"/>
              </a:rPr>
              <a:t>After researching 80 apps in 7 countries with 7000 children over 6 years… and then 2M downloads in the </a:t>
            </a:r>
            <a:r>
              <a:rPr lang="en" sz="2400">
                <a:solidFill>
                  <a:srgbClr val="062849"/>
                </a:solidFill>
                <a:latin typeface="Proxima Nova"/>
                <a:ea typeface="Proxima Nova"/>
                <a:cs typeface="Proxima Nova"/>
                <a:sym typeface="Proxima Nova"/>
              </a:rPr>
              <a:t>subsequent</a:t>
            </a:r>
            <a:r>
              <a:rPr lang="en" sz="2400">
                <a:solidFill>
                  <a:srgbClr val="062849"/>
                </a:solidFill>
                <a:latin typeface="Proxima Nova"/>
                <a:ea typeface="Proxima Nova"/>
                <a:cs typeface="Proxima Nova"/>
                <a:sym typeface="Proxima Nova"/>
              </a:rPr>
              <a:t> 2 years!</a:t>
            </a:r>
            <a:endParaRPr sz="2400">
              <a:solidFill>
                <a:srgbClr val="06284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0" name="Google Shape;220;p34"/>
          <p:cNvSpPr txBox="1"/>
          <p:nvPr>
            <p:ph type="title"/>
          </p:nvPr>
        </p:nvSpPr>
        <p:spPr>
          <a:xfrm>
            <a:off x="936019" y="3995800"/>
            <a:ext cx="7272000" cy="11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1" lang="en" sz="2400" u="sng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YES! They can.</a:t>
            </a:r>
            <a:endParaRPr b="1" sz="24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3"/>
          <p:cNvSpPr txBox="1"/>
          <p:nvPr/>
        </p:nvSpPr>
        <p:spPr>
          <a:xfrm>
            <a:off x="3123200" y="887325"/>
            <a:ext cx="58614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F4B7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42" name="Google Shape;342;p43"/>
          <p:cNvSpPr/>
          <p:nvPr/>
        </p:nvSpPr>
        <p:spPr>
          <a:xfrm>
            <a:off x="25" y="5066800"/>
            <a:ext cx="9144000" cy="7680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43"/>
          <p:cNvSpPr txBox="1"/>
          <p:nvPr>
            <p:ph idx="1" type="body"/>
          </p:nvPr>
        </p:nvSpPr>
        <p:spPr>
          <a:xfrm>
            <a:off x="817950" y="954475"/>
            <a:ext cx="7508100" cy="393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None/>
            </a:pPr>
            <a:r>
              <a:rPr b="1" lang="en" sz="3900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rPr>
              <a:t>Thank you!</a:t>
            </a:r>
            <a:endParaRPr b="1" sz="3900">
              <a:solidFill>
                <a:srgbClr val="17365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None/>
            </a:pPr>
            <a:r>
              <a:t/>
            </a:r>
            <a:endParaRPr b="1" sz="3900">
              <a:solidFill>
                <a:srgbClr val="17365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None/>
            </a:pPr>
            <a:r>
              <a:rPr b="1" lang="en" sz="3900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rPr>
              <a:t>Contact: Creesen Naicker cnaicker@curiouslearning.org</a:t>
            </a:r>
            <a:endParaRPr b="1" sz="3900">
              <a:solidFill>
                <a:srgbClr val="17365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None/>
            </a:pPr>
            <a:r>
              <a:t/>
            </a:r>
            <a:endParaRPr b="1" sz="2800">
              <a:solidFill>
                <a:srgbClr val="17365D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None/>
            </a:pPr>
            <a:r>
              <a:t/>
            </a:r>
            <a:endParaRPr b="1" sz="2600">
              <a:solidFill>
                <a:srgbClr val="1736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44" name="Google Shape;344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1651" y="77825"/>
            <a:ext cx="1572799" cy="700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/>
        </p:nvSpPr>
        <p:spPr>
          <a:xfrm>
            <a:off x="3123200" y="887325"/>
            <a:ext cx="58614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F4B7B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25" y="5066800"/>
            <a:ext cx="9144000" cy="7680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35"/>
          <p:cNvSpPr txBox="1"/>
          <p:nvPr>
            <p:ph type="title"/>
          </p:nvPr>
        </p:nvSpPr>
        <p:spPr>
          <a:xfrm>
            <a:off x="285750" y="1552850"/>
            <a:ext cx="8698800" cy="34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1" lang="en" sz="2200">
                <a:solidFill>
                  <a:srgbClr val="062849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and curate</a:t>
            </a:r>
            <a:r>
              <a:rPr lang="en" sz="2200">
                <a:solidFill>
                  <a:srgbClr val="062849"/>
                </a:solidFill>
                <a:latin typeface="Proxima Nova"/>
                <a:ea typeface="Proxima Nova"/>
                <a:cs typeface="Proxima Nova"/>
                <a:sym typeface="Proxima Nova"/>
              </a:rPr>
              <a:t> - high impact open source early learning content </a:t>
            </a:r>
            <a:endParaRPr sz="2200">
              <a:solidFill>
                <a:srgbClr val="06284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t/>
            </a:r>
            <a:endParaRPr sz="2200">
              <a:solidFill>
                <a:srgbClr val="06284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1" lang="en" sz="2200">
                <a:solidFill>
                  <a:srgbClr val="062849"/>
                </a:solidFill>
                <a:latin typeface="Proxima Nova"/>
                <a:ea typeface="Proxima Nova"/>
                <a:cs typeface="Proxima Nova"/>
                <a:sym typeface="Proxima Nova"/>
              </a:rPr>
              <a:t>Localise</a:t>
            </a:r>
            <a:r>
              <a:rPr lang="en" sz="2200">
                <a:solidFill>
                  <a:srgbClr val="062849"/>
                </a:solidFill>
                <a:latin typeface="Proxima Nova"/>
                <a:ea typeface="Proxima Nova"/>
                <a:cs typeface="Proxima Nova"/>
                <a:sym typeface="Proxima Nova"/>
              </a:rPr>
              <a:t> - mother-tongue content</a:t>
            </a:r>
            <a:endParaRPr sz="2200">
              <a:solidFill>
                <a:srgbClr val="06284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t/>
            </a:r>
            <a:endParaRPr sz="2200">
              <a:solidFill>
                <a:srgbClr val="06284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1" lang="en" sz="2200">
                <a:solidFill>
                  <a:srgbClr val="062849"/>
                </a:solidFill>
                <a:latin typeface="Proxima Nova"/>
                <a:ea typeface="Proxima Nova"/>
                <a:cs typeface="Proxima Nova"/>
                <a:sym typeface="Proxima Nova"/>
              </a:rPr>
              <a:t>Distribute </a:t>
            </a:r>
            <a:r>
              <a:rPr lang="en" sz="2200">
                <a:solidFill>
                  <a:srgbClr val="062849"/>
                </a:solidFill>
                <a:latin typeface="Proxima Nova"/>
                <a:ea typeface="Proxima Nova"/>
                <a:cs typeface="Proxima Nova"/>
                <a:sym typeface="Proxima Nova"/>
              </a:rPr>
              <a:t>- reach children via parent/caregiver smartphones (also works with dedicated devices in schools/learning centres/refugee centres)</a:t>
            </a:r>
            <a:endParaRPr sz="2200">
              <a:solidFill>
                <a:srgbClr val="06284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9" name="Google Shape;229;p35"/>
          <p:cNvSpPr txBox="1"/>
          <p:nvPr>
            <p:ph idx="1" type="body"/>
          </p:nvPr>
        </p:nvSpPr>
        <p:spPr>
          <a:xfrm>
            <a:off x="2385760" y="777846"/>
            <a:ext cx="4498800" cy="4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750" lIns="32750" spcFirstLastPara="1" rIns="32750" wrap="square" tIns="32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venir"/>
              <a:buNone/>
            </a:pPr>
            <a:r>
              <a:rPr b="1" lang="en" sz="3000">
                <a:solidFill>
                  <a:srgbClr val="17365D"/>
                </a:solidFill>
                <a:latin typeface="Proxima Nova"/>
                <a:ea typeface="Proxima Nova"/>
                <a:cs typeface="Proxima Nova"/>
                <a:sym typeface="Proxima Nova"/>
              </a:rPr>
              <a:t>SO WHAT DO WE DO?</a:t>
            </a:r>
            <a:endParaRPr b="1" sz="3000">
              <a:solidFill>
                <a:srgbClr val="17365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30" name="Google Shape;23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1651" y="77825"/>
            <a:ext cx="1572799" cy="700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164425" y="61550"/>
            <a:ext cx="8662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Titillium Web"/>
              <a:buNone/>
            </a:pPr>
            <a:r>
              <a:rPr lang="en" sz="3000" u="sng">
                <a:solidFill>
                  <a:srgbClr val="1F386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Content Suite</a:t>
            </a:r>
            <a:endParaRPr sz="2000">
              <a:solidFill>
                <a:srgbClr val="1F3864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37" name="Google Shape;237;p36"/>
          <p:cNvSpPr/>
          <p:nvPr/>
        </p:nvSpPr>
        <p:spPr>
          <a:xfrm>
            <a:off x="25" y="5066800"/>
            <a:ext cx="9144000" cy="7680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11651" y="77825"/>
            <a:ext cx="1572799" cy="70003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6"/>
          <p:cNvSpPr txBox="1"/>
          <p:nvPr>
            <p:ph type="title"/>
          </p:nvPr>
        </p:nvSpPr>
        <p:spPr>
          <a:xfrm>
            <a:off x="254725" y="889550"/>
            <a:ext cx="8889300" cy="4228200"/>
          </a:xfrm>
          <a:prstGeom prst="rect">
            <a:avLst/>
          </a:prstGeom>
          <a:noFill/>
          <a:ln>
            <a:noFill/>
          </a:ln>
        </p:spPr>
        <p:txBody>
          <a:bodyPr anchorCtr="0" anchor="t" bIns="32750" lIns="32750" spcFirstLastPara="1" rIns="32750" wrap="square" tIns="327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rPr b="1" lang="en" sz="1700" u="sng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Feed the Monster</a:t>
            </a:r>
            <a:r>
              <a:rPr b="1" lang="en" sz="1700" u="sng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App</a:t>
            </a:r>
            <a:r>
              <a:rPr b="1" lang="en" sz="1700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700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- reading fundamentals app, EduApp4Syria winner, available in over </a:t>
            </a:r>
            <a:r>
              <a:rPr lang="en" sz="1700" u="sng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50 language versions</a:t>
            </a:r>
            <a:r>
              <a:rPr lang="en" sz="1700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 sz="17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t/>
            </a:r>
            <a:endParaRPr sz="17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1" lang="en" sz="1700" u="sng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Curious Reader</a:t>
            </a:r>
            <a:r>
              <a:rPr b="1" lang="en" sz="1700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700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- developed to provide interesting and content-rich stories in a familiar context. Curious Readers support exposure and acquisition of new vocabulary words presented in an engaging environment.</a:t>
            </a:r>
            <a:endParaRPr sz="17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t/>
            </a:r>
            <a:endParaRPr sz="17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1" lang="en" sz="1700" u="sng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Numeracy App</a:t>
            </a:r>
            <a:r>
              <a:rPr lang="en" sz="1700" u="sng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" sz="1700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- built by Chimple Learning, Global Learning XPRIZE finalist.</a:t>
            </a:r>
            <a:endParaRPr sz="17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t/>
            </a:r>
            <a:endParaRPr sz="17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rPr b="1" lang="en" sz="1700" u="sng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Global Digital Library</a:t>
            </a:r>
            <a:r>
              <a:rPr b="1" lang="en" sz="1700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700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- </a:t>
            </a:r>
            <a:r>
              <a:rPr lang="en" sz="1700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collection of high-quality open educational reading resources, available on web, mobile and for print. The GDL currently offers 6000+ books in 72 languages. </a:t>
            </a:r>
            <a:endParaRPr sz="17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venir"/>
              <a:buNone/>
            </a:pPr>
            <a:r>
              <a:t/>
            </a:r>
            <a:endParaRPr sz="17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r>
              <a:rPr b="1" lang="en" sz="1700" u="sng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Digital Assessment</a:t>
            </a:r>
            <a:r>
              <a:rPr lang="en" sz="1700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 - measures early literacy skills with deep data feedback, built with UCSF, UConn, MIT, &amp; Learning Ally, and further developed in partnership with Norad and World Bank DIME. </a:t>
            </a:r>
            <a:endParaRPr sz="1700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 txBox="1"/>
          <p:nvPr>
            <p:ph type="title"/>
          </p:nvPr>
        </p:nvSpPr>
        <p:spPr>
          <a:xfrm>
            <a:off x="0" y="55900"/>
            <a:ext cx="8662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Titillium Web"/>
              <a:buNone/>
            </a:pPr>
            <a:r>
              <a:rPr lang="en" sz="3000">
                <a:solidFill>
                  <a:srgbClr val="1F386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Distribution: </a:t>
            </a:r>
            <a:r>
              <a:rPr lang="en" sz="3000">
                <a:solidFill>
                  <a:srgbClr val="1F386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Teacher focused campaign</a:t>
            </a:r>
            <a:endParaRPr sz="3000">
              <a:solidFill>
                <a:srgbClr val="1F3864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46" name="Google Shape;246;p37"/>
          <p:cNvSpPr/>
          <p:nvPr/>
        </p:nvSpPr>
        <p:spPr>
          <a:xfrm>
            <a:off x="25" y="5066800"/>
            <a:ext cx="9144000" cy="7680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47" name="Google Shape;247;p37"/>
          <p:cNvGrpSpPr/>
          <p:nvPr/>
        </p:nvGrpSpPr>
        <p:grpSpPr>
          <a:xfrm>
            <a:off x="3478309" y="733488"/>
            <a:ext cx="490686" cy="844122"/>
            <a:chOff x="1546575" y="2113587"/>
            <a:chExt cx="444221" cy="764188"/>
          </a:xfrm>
        </p:grpSpPr>
        <p:grpSp>
          <p:nvGrpSpPr>
            <p:cNvPr id="248" name="Google Shape;248;p37"/>
            <p:cNvGrpSpPr/>
            <p:nvPr/>
          </p:nvGrpSpPr>
          <p:grpSpPr>
            <a:xfrm>
              <a:off x="1546679" y="2113587"/>
              <a:ext cx="444117" cy="679225"/>
              <a:chOff x="3179929" y="3165505"/>
              <a:chExt cx="794343" cy="1214637"/>
            </a:xfrm>
          </p:grpSpPr>
          <p:sp>
            <p:nvSpPr>
              <p:cNvPr id="249" name="Google Shape;249;p37"/>
              <p:cNvSpPr/>
              <p:nvPr/>
            </p:nvSpPr>
            <p:spPr>
              <a:xfrm>
                <a:off x="3565972" y="3165505"/>
                <a:ext cx="408300" cy="408300"/>
              </a:xfrm>
              <a:prstGeom prst="ellipse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7"/>
              <p:cNvSpPr/>
              <p:nvPr/>
            </p:nvSpPr>
            <p:spPr>
              <a:xfrm>
                <a:off x="3181176" y="3568964"/>
                <a:ext cx="685200" cy="698400"/>
              </a:xfrm>
              <a:prstGeom prst="ellipse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7"/>
              <p:cNvSpPr/>
              <p:nvPr/>
            </p:nvSpPr>
            <p:spPr>
              <a:xfrm>
                <a:off x="3179929" y="3927142"/>
                <a:ext cx="685200" cy="453000"/>
              </a:xfrm>
              <a:prstGeom prst="rect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52" name="Google Shape;252;p37"/>
            <p:cNvSpPr/>
            <p:nvPr/>
          </p:nvSpPr>
          <p:spPr>
            <a:xfrm>
              <a:off x="1546575" y="2792575"/>
              <a:ext cx="381900" cy="852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1869564" y="2181361"/>
              <a:ext cx="85200" cy="852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37"/>
          <p:cNvGrpSpPr/>
          <p:nvPr/>
        </p:nvGrpSpPr>
        <p:grpSpPr>
          <a:xfrm>
            <a:off x="729038" y="785205"/>
            <a:ext cx="458515" cy="837979"/>
            <a:chOff x="6806449" y="3865900"/>
            <a:chExt cx="344127" cy="628877"/>
          </a:xfrm>
        </p:grpSpPr>
        <p:sp>
          <p:nvSpPr>
            <p:cNvPr id="255" name="Google Shape;255;p37"/>
            <p:cNvSpPr/>
            <p:nvPr/>
          </p:nvSpPr>
          <p:spPr>
            <a:xfrm>
              <a:off x="6886450" y="3865900"/>
              <a:ext cx="182400" cy="1824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6807076" y="4048500"/>
              <a:ext cx="343500" cy="3132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6806450" y="4209053"/>
              <a:ext cx="343500" cy="2028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6806449" y="4411977"/>
              <a:ext cx="344100" cy="828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9" name="Google Shape;259;p37"/>
          <p:cNvSpPr/>
          <p:nvPr/>
        </p:nvSpPr>
        <p:spPr>
          <a:xfrm>
            <a:off x="434650" y="1303975"/>
            <a:ext cx="7856100" cy="45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F386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37"/>
          <p:cNvSpPr txBox="1"/>
          <p:nvPr/>
        </p:nvSpPr>
        <p:spPr>
          <a:xfrm>
            <a:off x="1271800" y="1004088"/>
            <a:ext cx="16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864"/>
                </a:solidFill>
                <a:latin typeface="IBM Plex Sans"/>
                <a:ea typeface="IBM Plex Sans"/>
                <a:cs typeface="IBM Plex Sans"/>
                <a:sym typeface="IBM Plex Sans"/>
              </a:rPr>
              <a:t>Awareness</a:t>
            </a:r>
            <a:endParaRPr b="1">
              <a:solidFill>
                <a:srgbClr val="1F386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3927525" y="1035788"/>
            <a:ext cx="16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864"/>
                </a:solidFill>
                <a:latin typeface="IBM Plex Sans"/>
                <a:ea typeface="IBM Plex Sans"/>
                <a:cs typeface="IBM Plex Sans"/>
                <a:sym typeface="IBM Plex Sans"/>
              </a:rPr>
              <a:t>Consideration</a:t>
            </a:r>
            <a:endParaRPr b="1">
              <a:solidFill>
                <a:srgbClr val="1F3864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62" name="Google Shape;262;p37"/>
          <p:cNvSpPr/>
          <p:nvPr/>
        </p:nvSpPr>
        <p:spPr>
          <a:xfrm>
            <a:off x="3477300" y="4089050"/>
            <a:ext cx="644100" cy="3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37"/>
          <p:cNvSpPr/>
          <p:nvPr/>
        </p:nvSpPr>
        <p:spPr>
          <a:xfrm>
            <a:off x="4354275" y="4089050"/>
            <a:ext cx="644100" cy="3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7"/>
          <p:cNvSpPr/>
          <p:nvPr/>
        </p:nvSpPr>
        <p:spPr>
          <a:xfrm>
            <a:off x="5184475" y="4144325"/>
            <a:ext cx="644100" cy="3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7"/>
          <p:cNvSpPr txBox="1"/>
          <p:nvPr/>
        </p:nvSpPr>
        <p:spPr>
          <a:xfrm>
            <a:off x="3664175" y="1837393"/>
            <a:ext cx="4320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F3864"/>
                </a:solidFill>
                <a:latin typeface="IBM Plex Sans"/>
                <a:ea typeface="IBM Plex Sans"/>
                <a:cs typeface="IBM Plex Sans"/>
                <a:sym typeface="IBM Plex Sans"/>
              </a:rPr>
              <a:t>Dynamic ads - 7 different videos served to the target group, including 3 short videos, 3 short videos and 2 slideshows</a:t>
            </a:r>
            <a:endParaRPr>
              <a:solidFill>
                <a:srgbClr val="1F3864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66" name="Google Shape;26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1837400"/>
            <a:ext cx="1343107" cy="237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8025" y="1864525"/>
            <a:ext cx="1822650" cy="30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2250" y="2621025"/>
            <a:ext cx="4320300" cy="2325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7725" y="748849"/>
            <a:ext cx="1075050" cy="84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8"/>
          <p:cNvSpPr txBox="1"/>
          <p:nvPr>
            <p:ph type="title"/>
          </p:nvPr>
        </p:nvSpPr>
        <p:spPr>
          <a:xfrm>
            <a:off x="164425" y="61550"/>
            <a:ext cx="86628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Titillium Web"/>
              <a:buNone/>
            </a:pPr>
            <a:r>
              <a:rPr lang="en" sz="3000">
                <a:solidFill>
                  <a:srgbClr val="1F386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Distribution: Parent focused campaign </a:t>
            </a:r>
            <a:endParaRPr sz="3000">
              <a:solidFill>
                <a:srgbClr val="1F3864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276" name="Google Shape;276;p38"/>
          <p:cNvSpPr/>
          <p:nvPr/>
        </p:nvSpPr>
        <p:spPr>
          <a:xfrm>
            <a:off x="25" y="5066800"/>
            <a:ext cx="9144000" cy="7680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7" name="Google Shape;277;p38"/>
          <p:cNvGrpSpPr/>
          <p:nvPr/>
        </p:nvGrpSpPr>
        <p:grpSpPr>
          <a:xfrm>
            <a:off x="3478309" y="733488"/>
            <a:ext cx="490686" cy="844122"/>
            <a:chOff x="1546575" y="2113587"/>
            <a:chExt cx="444221" cy="764188"/>
          </a:xfrm>
        </p:grpSpPr>
        <p:grpSp>
          <p:nvGrpSpPr>
            <p:cNvPr id="278" name="Google Shape;278;p38"/>
            <p:cNvGrpSpPr/>
            <p:nvPr/>
          </p:nvGrpSpPr>
          <p:grpSpPr>
            <a:xfrm>
              <a:off x="1546679" y="2113587"/>
              <a:ext cx="444117" cy="679225"/>
              <a:chOff x="3179929" y="3165505"/>
              <a:chExt cx="794343" cy="1214637"/>
            </a:xfrm>
          </p:grpSpPr>
          <p:sp>
            <p:nvSpPr>
              <p:cNvPr id="279" name="Google Shape;279;p38"/>
              <p:cNvSpPr/>
              <p:nvPr/>
            </p:nvSpPr>
            <p:spPr>
              <a:xfrm>
                <a:off x="3565972" y="3165505"/>
                <a:ext cx="408300" cy="408300"/>
              </a:xfrm>
              <a:prstGeom prst="ellipse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0" name="Google Shape;280;p38"/>
              <p:cNvSpPr/>
              <p:nvPr/>
            </p:nvSpPr>
            <p:spPr>
              <a:xfrm>
                <a:off x="3181176" y="3568964"/>
                <a:ext cx="685200" cy="698400"/>
              </a:xfrm>
              <a:prstGeom prst="ellipse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38"/>
              <p:cNvSpPr/>
              <p:nvPr/>
            </p:nvSpPr>
            <p:spPr>
              <a:xfrm>
                <a:off x="3179929" y="3927142"/>
                <a:ext cx="685200" cy="453000"/>
              </a:xfrm>
              <a:prstGeom prst="rect">
                <a:avLst/>
              </a:prstGeom>
              <a:solidFill>
                <a:srgbClr val="1F38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82" name="Google Shape;282;p38"/>
            <p:cNvSpPr/>
            <p:nvPr/>
          </p:nvSpPr>
          <p:spPr>
            <a:xfrm>
              <a:off x="1546575" y="2792575"/>
              <a:ext cx="381900" cy="852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1869564" y="2181361"/>
              <a:ext cx="85200" cy="852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4" name="Google Shape;284;p38"/>
          <p:cNvGrpSpPr/>
          <p:nvPr/>
        </p:nvGrpSpPr>
        <p:grpSpPr>
          <a:xfrm>
            <a:off x="729038" y="785205"/>
            <a:ext cx="458515" cy="837979"/>
            <a:chOff x="6806449" y="3865900"/>
            <a:chExt cx="344127" cy="628877"/>
          </a:xfrm>
        </p:grpSpPr>
        <p:sp>
          <p:nvSpPr>
            <p:cNvPr id="285" name="Google Shape;285;p38"/>
            <p:cNvSpPr/>
            <p:nvPr/>
          </p:nvSpPr>
          <p:spPr>
            <a:xfrm>
              <a:off x="6886450" y="3865900"/>
              <a:ext cx="182400" cy="1824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8"/>
            <p:cNvSpPr/>
            <p:nvPr/>
          </p:nvSpPr>
          <p:spPr>
            <a:xfrm>
              <a:off x="6807076" y="4048500"/>
              <a:ext cx="343500" cy="313200"/>
            </a:xfrm>
            <a:prstGeom prst="ellipse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8"/>
            <p:cNvSpPr/>
            <p:nvPr/>
          </p:nvSpPr>
          <p:spPr>
            <a:xfrm>
              <a:off x="6806450" y="4209053"/>
              <a:ext cx="343500" cy="2028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8"/>
            <p:cNvSpPr/>
            <p:nvPr/>
          </p:nvSpPr>
          <p:spPr>
            <a:xfrm>
              <a:off x="6806449" y="4411977"/>
              <a:ext cx="344100" cy="828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" name="Google Shape;289;p38"/>
          <p:cNvSpPr/>
          <p:nvPr/>
        </p:nvSpPr>
        <p:spPr>
          <a:xfrm>
            <a:off x="434650" y="1303975"/>
            <a:ext cx="7856100" cy="45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F386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8"/>
          <p:cNvSpPr txBox="1"/>
          <p:nvPr/>
        </p:nvSpPr>
        <p:spPr>
          <a:xfrm>
            <a:off x="1271800" y="1004088"/>
            <a:ext cx="16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Awareness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3927525" y="1035788"/>
            <a:ext cx="16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Consideration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3477300" y="4089050"/>
            <a:ext cx="644100" cy="3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8"/>
          <p:cNvSpPr/>
          <p:nvPr/>
        </p:nvSpPr>
        <p:spPr>
          <a:xfrm>
            <a:off x="4354275" y="4089050"/>
            <a:ext cx="644100" cy="3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8"/>
          <p:cNvSpPr/>
          <p:nvPr/>
        </p:nvSpPr>
        <p:spPr>
          <a:xfrm>
            <a:off x="5184475" y="4144325"/>
            <a:ext cx="644100" cy="33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8"/>
          <p:cNvSpPr txBox="1"/>
          <p:nvPr/>
        </p:nvSpPr>
        <p:spPr>
          <a:xfrm>
            <a:off x="7353050" y="1004075"/>
            <a:ext cx="165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IBM Plex Sans"/>
                <a:ea typeface="IBM Plex Sans"/>
                <a:cs typeface="IBM Plex Sans"/>
                <a:sym typeface="IBM Plex Sans"/>
              </a:rPr>
              <a:t>Download</a:t>
            </a:r>
            <a:endParaRPr b="1"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296" name="Google Shape;296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6963" y="1790238"/>
            <a:ext cx="1942775" cy="31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9954" y="1906375"/>
            <a:ext cx="2980245" cy="29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63200" y="1796531"/>
            <a:ext cx="1875100" cy="3075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9"/>
          <p:cNvSpPr txBox="1"/>
          <p:nvPr>
            <p:ph type="title"/>
          </p:nvPr>
        </p:nvSpPr>
        <p:spPr>
          <a:xfrm>
            <a:off x="311700" y="99950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Distribution tests</a:t>
            </a:r>
            <a:endParaRPr b="1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304" name="Google Shape;304;p3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4438" y="557325"/>
            <a:ext cx="6915126" cy="4288526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39"/>
          <p:cNvSpPr txBox="1"/>
          <p:nvPr/>
        </p:nvSpPr>
        <p:spPr>
          <a:xfrm>
            <a:off x="289250" y="4693300"/>
            <a:ext cx="19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Source Spreadsheet</a:t>
            </a:r>
            <a:endParaRPr/>
          </a:p>
        </p:txBody>
      </p:sp>
      <p:cxnSp>
        <p:nvCxnSpPr>
          <p:cNvPr id="306" name="Google Shape;306;p39"/>
          <p:cNvCxnSpPr/>
          <p:nvPr/>
        </p:nvCxnSpPr>
        <p:spPr>
          <a:xfrm>
            <a:off x="2018500" y="2018525"/>
            <a:ext cx="3854700" cy="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307" name="Google Shape;307;p39"/>
          <p:cNvCxnSpPr/>
          <p:nvPr/>
        </p:nvCxnSpPr>
        <p:spPr>
          <a:xfrm rot="10800000">
            <a:off x="3447650" y="1374025"/>
            <a:ext cx="0" cy="2833200"/>
          </a:xfrm>
          <a:prstGeom prst="straightConnector1">
            <a:avLst/>
          </a:prstGeom>
          <a:noFill/>
          <a:ln cap="flat" cmpd="sng" w="28575">
            <a:solidFill>
              <a:srgbClr val="93C47D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308" name="Google Shape;308;p39"/>
          <p:cNvSpPr txBox="1"/>
          <p:nvPr/>
        </p:nvSpPr>
        <p:spPr>
          <a:xfrm rot="-5400000">
            <a:off x="-250275" y="1618550"/>
            <a:ext cx="195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BF9000"/>
                </a:solidFill>
              </a:rPr>
              <a:t>The Good Space</a:t>
            </a:r>
            <a:endParaRPr b="1">
              <a:solidFill>
                <a:srgbClr val="BF9000"/>
              </a:solidFill>
            </a:endParaRPr>
          </a:p>
        </p:txBody>
      </p:sp>
      <p:cxnSp>
        <p:nvCxnSpPr>
          <p:cNvPr id="309" name="Google Shape;309;p39"/>
          <p:cNvCxnSpPr>
            <a:stCxn id="308" idx="2"/>
          </p:cNvCxnSpPr>
          <p:nvPr/>
        </p:nvCxnSpPr>
        <p:spPr>
          <a:xfrm>
            <a:off x="929475" y="1818650"/>
            <a:ext cx="1173000" cy="0"/>
          </a:xfrm>
          <a:prstGeom prst="straightConnector1">
            <a:avLst/>
          </a:prstGeom>
          <a:noFill/>
          <a:ln cap="flat" cmpd="sng" w="28575">
            <a:solidFill>
              <a:srgbClr val="BF9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4" name="Google Shape;314;p40"/>
          <p:cNvGraphicFramePr/>
          <p:nvPr/>
        </p:nvGraphicFramePr>
        <p:xfrm>
          <a:off x="404790" y="817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{2B3E73B3-D418-4CC7-8021-5B96CEB32842}</a:tableStyleId>
              </a:tblPr>
              <a:tblGrid>
                <a:gridCol w="2769075"/>
                <a:gridCol w="2902375"/>
                <a:gridCol w="2662950"/>
              </a:tblGrid>
              <a:tr h="34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9900FF"/>
                          </a:solidFill>
                        </a:rPr>
                        <a:t>Systemic</a:t>
                      </a:r>
                      <a:r>
                        <a:rPr lang="en" sz="1300" u="sng">
                          <a:solidFill>
                            <a:srgbClr val="9900FF"/>
                          </a:solidFill>
                        </a:rPr>
                        <a:t> (MOEs &amp; Multilaterals)</a:t>
                      </a:r>
                      <a:endParaRPr b="1" sz="1300" u="sng">
                        <a:solidFill>
                          <a:srgbClr val="9900FF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4A86E8"/>
                          </a:solidFill>
                        </a:rPr>
                        <a:t>Trusted Sources </a:t>
                      </a:r>
                      <a:r>
                        <a:rPr lang="en" sz="1300" u="sng">
                          <a:solidFill>
                            <a:srgbClr val="4A86E8"/>
                          </a:solidFill>
                        </a:rPr>
                        <a:t>(NGOs &amp; CBOs)</a:t>
                      </a:r>
                      <a:endParaRPr sz="1300" u="sng">
                        <a:solidFill>
                          <a:srgbClr val="4A86E8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 u="sng">
                          <a:solidFill>
                            <a:srgbClr val="FF0000"/>
                          </a:solidFill>
                        </a:rPr>
                        <a:t>Direct to Parents </a:t>
                      </a:r>
                      <a:r>
                        <a:rPr lang="en" sz="1300" u="sng">
                          <a:solidFill>
                            <a:srgbClr val="FF0000"/>
                          </a:solidFill>
                        </a:rPr>
                        <a:t>(CL Ads)</a:t>
                      </a:r>
                      <a:endParaRPr sz="1300" u="sng">
                        <a:solidFill>
                          <a:srgbClr val="FF0000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Pros</a:t>
                      </a:r>
                      <a:endParaRPr b="1"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Pros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Pros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525"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Large Reach</a:t>
                      </a:r>
                      <a:endParaRPr sz="1100"/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Credibility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Trusted by parents</a:t>
                      </a:r>
                      <a:endParaRPr sz="1100"/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Reaching vulnerable populations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Large Reach</a:t>
                      </a:r>
                      <a:endParaRPr sz="1100"/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Cost effectiveness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Immediately implementable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Cons</a:t>
                      </a:r>
                      <a:endParaRPr b="1"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Cons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Cons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7325"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Long lead times - Bureaucratic </a:t>
                      </a:r>
                      <a:endParaRPr sz="1100"/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Resistant to innovation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Whole pyramid - leave no child behind - means large scale mobilization or none at all 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Large scale funding dependent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Lead times</a:t>
                      </a:r>
                      <a:endParaRPr sz="1100"/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Limited reach (need many partners to get scale)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Mostly focused on bottom of the pyramid -- not middle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Changing ad delivery platform policies and costings</a:t>
                      </a:r>
                      <a:endParaRPr sz="1100"/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>
                          <a:solidFill>
                            <a:schemeClr val="dk1"/>
                          </a:solidFill>
                        </a:rPr>
                        <a:t>Starting with the middle of the pyramid - not able reach the most vulnerable immediately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4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Unknown</a:t>
                      </a:r>
                      <a:endParaRPr b="1"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Unknown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Unknown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3500"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Cost</a:t>
                      </a:r>
                      <a:endParaRPr sz="1100"/>
                    </a:p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Have yet to make it happen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Cost effectiveness for scale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984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100"/>
                        <a:buChar char="●"/>
                      </a:pPr>
                      <a:r>
                        <a:rPr lang="en" sz="1100"/>
                        <a:t>Cost effectiveness and learning efficacy is unknown at country wide scale</a:t>
                      </a:r>
                      <a:endParaRPr b="1" sz="1100"/>
                    </a:p>
                  </a:txBody>
                  <a:tcPr marT="63500" marB="63500" marR="63500" marL="63500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5" name="Google Shape;315;p40"/>
          <p:cNvSpPr txBox="1"/>
          <p:nvPr>
            <p:ph type="title"/>
          </p:nvPr>
        </p:nvSpPr>
        <p:spPr>
          <a:xfrm>
            <a:off x="311700" y="65500"/>
            <a:ext cx="8520600" cy="572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1F3864"/>
                </a:solidFill>
                <a:latin typeface="Proxima Nova"/>
                <a:ea typeface="Proxima Nova"/>
                <a:cs typeface="Proxima Nova"/>
                <a:sym typeface="Proxima Nova"/>
              </a:rPr>
              <a:t>Distribution Channels -- Pros &amp; Cons</a:t>
            </a:r>
            <a:endParaRPr b="1">
              <a:solidFill>
                <a:srgbClr val="1F386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6" name="Google Shape;316;p40"/>
          <p:cNvSpPr/>
          <p:nvPr/>
        </p:nvSpPr>
        <p:spPr>
          <a:xfrm>
            <a:off x="5983825" y="587011"/>
            <a:ext cx="2673300" cy="4069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40"/>
          <p:cNvSpPr txBox="1"/>
          <p:nvPr/>
        </p:nvSpPr>
        <p:spPr>
          <a:xfrm>
            <a:off x="482200" y="4676750"/>
            <a:ext cx="661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More detail on Distribution Channels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>
            <p:ph type="title"/>
          </p:nvPr>
        </p:nvSpPr>
        <p:spPr>
          <a:xfrm flipH="1">
            <a:off x="7296000" y="1370850"/>
            <a:ext cx="1848000" cy="293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700"/>
              <a:buFont typeface="Titillium Web"/>
              <a:buNone/>
            </a:pPr>
            <a:r>
              <a:rPr lang="en" sz="3000">
                <a:solidFill>
                  <a:srgbClr val="1F3864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Deep data analytics - by cohort</a:t>
            </a:r>
            <a:endParaRPr sz="3000">
              <a:solidFill>
                <a:srgbClr val="1F3864"/>
              </a:solidFill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</p:txBody>
      </p:sp>
      <p:sp>
        <p:nvSpPr>
          <p:cNvPr id="324" name="Google Shape;324;p41"/>
          <p:cNvSpPr/>
          <p:nvPr/>
        </p:nvSpPr>
        <p:spPr>
          <a:xfrm>
            <a:off x="25" y="5066800"/>
            <a:ext cx="9144000" cy="7680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5" name="Google Shape;32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1651" y="77825"/>
            <a:ext cx="1572799" cy="70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350" y="77825"/>
            <a:ext cx="6734275" cy="480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2"/>
          <p:cNvSpPr/>
          <p:nvPr/>
        </p:nvSpPr>
        <p:spPr>
          <a:xfrm>
            <a:off x="25" y="5066800"/>
            <a:ext cx="9144000" cy="76800"/>
          </a:xfrm>
          <a:prstGeom prst="rect">
            <a:avLst/>
          </a:prstGeom>
          <a:solidFill>
            <a:srgbClr val="17365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11651" y="77825"/>
            <a:ext cx="1572799" cy="70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2" title="FtM-FullPromo.mo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875" y="253472"/>
            <a:ext cx="6164174" cy="462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42"/>
          <p:cNvSpPr txBox="1"/>
          <p:nvPr/>
        </p:nvSpPr>
        <p:spPr>
          <a:xfrm>
            <a:off x="6873300" y="1316400"/>
            <a:ext cx="2372700" cy="15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62849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Demo: Feed the Monster</a:t>
            </a:r>
            <a:endParaRPr i="1" sz="3000">
              <a:solidFill>
                <a:srgbClr val="06284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