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 Medium"/>
      <p:regular r:id="rId12"/>
      <p:bold r:id="rId13"/>
      <p:italic r:id="rId14"/>
      <p:boldItalic r:id="rId15"/>
    </p:embeddedFont>
    <p:embeddedFont>
      <p:font typeface="Lora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bold.fntdata"/><Relationship Id="rId13" Type="http://schemas.openxmlformats.org/officeDocument/2006/relationships/font" Target="fonts/PlayfairDisplayMedium-bold.fntdata"/><Relationship Id="rId12" Type="http://schemas.openxmlformats.org/officeDocument/2006/relationships/font" Target="fonts/PlayfairDisplayMedium-regular.fntdata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Medium-boldItalic.fntdata"/><Relationship Id="rId14" Type="http://schemas.openxmlformats.org/officeDocument/2006/relationships/font" Target="fonts/PlayfairDisplayMedium-italic.fntdata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d95c17a96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d95c17a96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44c48aca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44c48aca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44c48ac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44c48a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44c48aca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44c48aca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44c48ac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44c48ac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44c48aca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044c48aca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369800" y="-545350"/>
            <a:ext cx="6404400" cy="639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4572000" y="3721525"/>
            <a:ext cx="0" cy="9288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50" y="3964801"/>
            <a:ext cx="1683951" cy="44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425" y="3989925"/>
            <a:ext cx="727250" cy="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311700" y="186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title"/>
          </p:nvPr>
        </p:nvSpPr>
        <p:spPr>
          <a:xfrm>
            <a:off x="311700" y="244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100"/>
              <a:buFont typeface="Source Sans Pro"/>
              <a:buNone/>
              <a:defRPr sz="2100">
                <a:solidFill>
                  <a:srgbClr val="4E4E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100"/>
              <a:buFont typeface="Source Sans Pro"/>
              <a:buNone/>
              <a:defRPr sz="2100">
                <a:solidFill>
                  <a:srgbClr val="4E4E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800"/>
              <a:buNone/>
              <a:defRPr>
                <a:solidFill>
                  <a:srgbClr val="4E4E4E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hasCustomPrompt="1" type="title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/>
          <p:nvPr>
            <p:ph idx="2" type="title"/>
          </p:nvPr>
        </p:nvSpPr>
        <p:spPr>
          <a:xfrm>
            <a:off x="311700" y="288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300"/>
              <a:buFont typeface="Source Sans Pro"/>
              <a:buNone/>
              <a:defRPr sz="2300">
                <a:solidFill>
                  <a:srgbClr val="4E4E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572000" y="3721525"/>
            <a:ext cx="0" cy="9288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9450" y="3964801"/>
            <a:ext cx="1683951" cy="44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425" y="3989925"/>
            <a:ext cx="727250" cy="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186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title"/>
          </p:nvPr>
        </p:nvSpPr>
        <p:spPr>
          <a:xfrm>
            <a:off x="311700" y="244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2100"/>
              <a:buFont typeface="Source Sans Pro"/>
              <a:buNone/>
              <a:defRPr sz="2100">
                <a:solidFill>
                  <a:srgbClr val="4E4E4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96125" y="-107175"/>
            <a:ext cx="9336600" cy="5346000"/>
          </a:xfrm>
          <a:prstGeom prst="rect">
            <a:avLst/>
          </a:prstGeom>
          <a:solidFill>
            <a:srgbClr val="D656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3499950" y="2811850"/>
            <a:ext cx="2144100" cy="0"/>
          </a:xfrm>
          <a:prstGeom prst="straightConnector1">
            <a:avLst/>
          </a:prstGeom>
          <a:noFill/>
          <a:ln cap="flat" cmpd="sng" w="2857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" name="Google Shape;26;p4"/>
          <p:cNvCxnSpPr/>
          <p:nvPr/>
        </p:nvCxnSpPr>
        <p:spPr>
          <a:xfrm>
            <a:off x="4602559" y="4062975"/>
            <a:ext cx="0" cy="703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80547" y="4266153"/>
            <a:ext cx="550528" cy="29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3665337" y="4185200"/>
            <a:ext cx="459249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title"/>
          </p:nvPr>
        </p:nvSpPr>
        <p:spPr>
          <a:xfrm>
            <a:off x="311700" y="217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-48075" y="-11750"/>
            <a:ext cx="9276300" cy="52746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" name="Google Shape;33;p5"/>
          <p:cNvCxnSpPr/>
          <p:nvPr/>
        </p:nvCxnSpPr>
        <p:spPr>
          <a:xfrm>
            <a:off x="3499950" y="2811850"/>
            <a:ext cx="2144100" cy="0"/>
          </a:xfrm>
          <a:prstGeom prst="straightConnector1">
            <a:avLst/>
          </a:prstGeom>
          <a:noFill/>
          <a:ln cap="flat" cmpd="sng" w="28575">
            <a:solidFill>
              <a:srgbClr val="D6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5"/>
          <p:cNvCxnSpPr/>
          <p:nvPr/>
        </p:nvCxnSpPr>
        <p:spPr>
          <a:xfrm>
            <a:off x="4602559" y="4062975"/>
            <a:ext cx="0" cy="703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80547" y="4266153"/>
            <a:ext cx="550528" cy="29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337" y="4185200"/>
            <a:ext cx="459249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217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22050" y="4463655"/>
            <a:ext cx="9188100" cy="6903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357" y="4568875"/>
            <a:ext cx="459235" cy="45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6"/>
          <p:cNvCxnSpPr/>
          <p:nvPr/>
        </p:nvCxnSpPr>
        <p:spPr>
          <a:xfrm>
            <a:off x="416400" y="1017725"/>
            <a:ext cx="8160300" cy="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22050" y="4463655"/>
            <a:ext cx="9188100" cy="6903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357" y="4568875"/>
            <a:ext cx="459235" cy="45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7"/>
          <p:cNvCxnSpPr/>
          <p:nvPr/>
        </p:nvCxnSpPr>
        <p:spPr>
          <a:xfrm>
            <a:off x="416400" y="1017725"/>
            <a:ext cx="8160300" cy="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22050" y="4463655"/>
            <a:ext cx="9188100" cy="6903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357" y="4568875"/>
            <a:ext cx="459235" cy="45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/>
          <p:nvPr/>
        </p:nvCxnSpPr>
        <p:spPr>
          <a:xfrm>
            <a:off x="416400" y="1017725"/>
            <a:ext cx="8160300" cy="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●"/>
              <a:defRPr sz="1200">
                <a:solidFill>
                  <a:srgbClr val="4E4E4E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○"/>
              <a:defRPr sz="1200">
                <a:solidFill>
                  <a:srgbClr val="4E4E4E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■"/>
              <a:defRPr sz="1200">
                <a:solidFill>
                  <a:srgbClr val="4E4E4E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●"/>
              <a:defRPr sz="1200">
                <a:solidFill>
                  <a:srgbClr val="4E4E4E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○"/>
              <a:defRPr sz="1200">
                <a:solidFill>
                  <a:srgbClr val="4E4E4E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■"/>
              <a:defRPr sz="1200">
                <a:solidFill>
                  <a:srgbClr val="4E4E4E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●"/>
              <a:defRPr sz="1200">
                <a:solidFill>
                  <a:srgbClr val="4E4E4E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○"/>
              <a:defRPr sz="1200">
                <a:solidFill>
                  <a:srgbClr val="4E4E4E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200"/>
              <a:buChar char="■"/>
              <a:defRPr sz="1200">
                <a:solidFill>
                  <a:srgbClr val="4E4E4E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2050" y="4463655"/>
            <a:ext cx="9188100" cy="6903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357" y="4568875"/>
            <a:ext cx="459235" cy="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2307025" y="450150"/>
            <a:ext cx="6452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0"/>
          <p:cNvSpPr/>
          <p:nvPr/>
        </p:nvSpPr>
        <p:spPr>
          <a:xfrm>
            <a:off x="-78100" y="-108150"/>
            <a:ext cx="1904400" cy="53229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65649"/>
              </a:buClr>
              <a:buSzPts val="2800"/>
              <a:buFont typeface="Playfair Display Medium"/>
              <a:buNone/>
              <a:defRPr sz="2800">
                <a:solidFill>
                  <a:srgbClr val="D65649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■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171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Bloom’s Growth Over Time</a:t>
            </a:r>
            <a:endParaRPr/>
          </a:p>
        </p:txBody>
      </p:sp>
      <p:sp>
        <p:nvSpPr>
          <p:cNvPr id="86" name="Google Shape;86;p15"/>
          <p:cNvSpPr txBox="1"/>
          <p:nvPr>
            <p:ph idx="2" type="title"/>
          </p:nvPr>
        </p:nvSpPr>
        <p:spPr>
          <a:xfrm>
            <a:off x="311700" y="2267820"/>
            <a:ext cx="8520600" cy="1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Frank,PhD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 Bloom Program 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Reflecting on Mainstreaming and Scaling Principles in Education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2,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 Library, Editor, and Reading App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library of 12,000+ books in more than 540 languages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Openly licensed, available for: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Reading online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Downloading as PDF or ePUB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Reading in free Bloom Reader </a:t>
            </a:r>
            <a:br>
              <a:rPr lang="en"/>
            </a:br>
            <a:r>
              <a:rPr lang="en"/>
              <a:t>Android app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Translating to new languages </a:t>
            </a:r>
            <a:br>
              <a:rPr lang="en"/>
            </a:br>
            <a:r>
              <a:rPr lang="en"/>
              <a:t>with free Bloom Desktop Editor</a:t>
            </a:r>
            <a:br>
              <a:rPr lang="en"/>
            </a:br>
            <a:r>
              <a:rPr lang="en"/>
              <a:t>(Windows)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225" y="1573175"/>
            <a:ext cx="4423300" cy="2739025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640000" dist="1047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in number of books and number of languages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75" y="1170125"/>
            <a:ext cx="4419600" cy="35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170125"/>
            <a:ext cx="4219575" cy="35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sp>
        <p:nvSpPr>
          <p:cNvPr id="101" name="Google Shape;101;p17"/>
          <p:cNvSpPr txBox="1"/>
          <p:nvPr/>
        </p:nvSpPr>
        <p:spPr>
          <a:xfrm>
            <a:off x="2104150" y="1776850"/>
            <a:ext cx="20517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10,985 books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031925" y="1776850"/>
            <a:ext cx="24612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303 languages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794900" y="3220741"/>
            <a:ext cx="1087200" cy="666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864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04" name="Google Shape;104;p17"/>
          <p:cNvCxnSpPr>
            <a:stCxn id="103" idx="3"/>
          </p:cNvCxnSpPr>
          <p:nvPr/>
        </p:nvCxnSpPr>
        <p:spPr>
          <a:xfrm flipH="1">
            <a:off x="783117" y="3789464"/>
            <a:ext cx="171000" cy="3780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7"/>
          <p:cNvSpPr/>
          <p:nvPr/>
        </p:nvSpPr>
        <p:spPr>
          <a:xfrm>
            <a:off x="5255175" y="3284900"/>
            <a:ext cx="5607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06" name="Google Shape;106;p17"/>
          <p:cNvCxnSpPr>
            <a:stCxn id="105" idx="4"/>
          </p:cNvCxnSpPr>
          <p:nvPr/>
        </p:nvCxnSpPr>
        <p:spPr>
          <a:xfrm flipH="1">
            <a:off x="5201925" y="3857600"/>
            <a:ext cx="333600" cy="4443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in number of reads and downloads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4419600" cy="35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4301" l="0" r="0" t="1775"/>
          <a:stretch/>
        </p:blipFill>
        <p:spPr>
          <a:xfrm>
            <a:off x="4800900" y="1064484"/>
            <a:ext cx="3631675" cy="3903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sp>
        <p:nvSpPr>
          <p:cNvPr id="114" name="Google Shape;114;p18"/>
          <p:cNvSpPr txBox="1"/>
          <p:nvPr/>
        </p:nvSpPr>
        <p:spPr>
          <a:xfrm>
            <a:off x="2326250" y="1865175"/>
            <a:ext cx="20517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1.1M reads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353495" y="1865181"/>
            <a:ext cx="28236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178,457 downloads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5447425" y="3506925"/>
            <a:ext cx="1426200" cy="666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10,747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17" name="Google Shape;117;p18"/>
          <p:cNvCxnSpPr>
            <a:stCxn id="116" idx="3"/>
          </p:cNvCxnSpPr>
          <p:nvPr/>
        </p:nvCxnSpPr>
        <p:spPr>
          <a:xfrm flipH="1">
            <a:off x="5412387" y="4075648"/>
            <a:ext cx="243900" cy="5535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8"/>
          <p:cNvSpPr/>
          <p:nvPr/>
        </p:nvSpPr>
        <p:spPr>
          <a:xfrm>
            <a:off x="947300" y="3284825"/>
            <a:ext cx="806100" cy="72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10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19" name="Google Shape;119;p18"/>
          <p:cNvCxnSpPr>
            <a:stCxn id="118" idx="3"/>
          </p:cNvCxnSpPr>
          <p:nvPr/>
        </p:nvCxnSpPr>
        <p:spPr>
          <a:xfrm flipH="1">
            <a:off x="911751" y="3903737"/>
            <a:ext cx="153600" cy="4098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in number of countries and people reached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2262" l="0" r="0" t="2262"/>
          <a:stretch/>
        </p:blipFill>
        <p:spPr>
          <a:xfrm>
            <a:off x="152400" y="1170125"/>
            <a:ext cx="4419599" cy="35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170125"/>
            <a:ext cx="4219575" cy="35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720000" dist="152400">
              <a:srgbClr val="000000">
                <a:alpha val="50000"/>
              </a:srgbClr>
            </a:outerShdw>
          </a:effectLst>
        </p:spPr>
      </p:pic>
      <p:sp>
        <p:nvSpPr>
          <p:cNvPr id="127" name="Google Shape;127;p19"/>
          <p:cNvSpPr txBox="1"/>
          <p:nvPr/>
        </p:nvSpPr>
        <p:spPr>
          <a:xfrm>
            <a:off x="1679300" y="1643525"/>
            <a:ext cx="22542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179 countries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242250" y="1982525"/>
            <a:ext cx="2461200" cy="51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82,980 people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5464740" y="3472295"/>
            <a:ext cx="6078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30" name="Google Shape;130;p19"/>
          <p:cNvCxnSpPr>
            <a:stCxn id="129" idx="3"/>
          </p:cNvCxnSpPr>
          <p:nvPr/>
        </p:nvCxnSpPr>
        <p:spPr>
          <a:xfrm flipH="1">
            <a:off x="5382750" y="3961125"/>
            <a:ext cx="171000" cy="3780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9"/>
          <p:cNvSpPr/>
          <p:nvPr/>
        </p:nvSpPr>
        <p:spPr>
          <a:xfrm>
            <a:off x="566300" y="3267500"/>
            <a:ext cx="6078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65649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solidFill>
                <a:srgbClr val="D65649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32" name="Google Shape;132;p19"/>
          <p:cNvCxnSpPr>
            <a:stCxn id="131" idx="4"/>
          </p:cNvCxnSpPr>
          <p:nvPr/>
        </p:nvCxnSpPr>
        <p:spPr>
          <a:xfrm flipH="1">
            <a:off x="584600" y="3840200"/>
            <a:ext cx="285600" cy="543600"/>
          </a:xfrm>
          <a:prstGeom prst="straightConnector1">
            <a:avLst/>
          </a:prstGeom>
          <a:noFill/>
          <a:ln cap="flat" cmpd="sng" w="38100">
            <a:solidFill>
              <a:srgbClr val="D6564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23651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" dist="5715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436" r="426" t="0"/>
          <a:stretch/>
        </p:blipFill>
        <p:spPr>
          <a:xfrm>
            <a:off x="2942050" y="2647953"/>
            <a:ext cx="3259888" cy="232112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42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oom (Oct 2022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