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 id="2147483685" r:id="rId4"/>
  </p:sldMasterIdLst>
  <p:notesMasterIdLst>
    <p:notesMasterId r:id="rId23"/>
  </p:notesMasterIdLst>
  <p:sldIdLst>
    <p:sldId id="256" r:id="rId5"/>
    <p:sldId id="257" r:id="rId6"/>
    <p:sldId id="307" r:id="rId7"/>
    <p:sldId id="320" r:id="rId8"/>
    <p:sldId id="322" r:id="rId9"/>
    <p:sldId id="323" r:id="rId10"/>
    <p:sldId id="277" r:id="rId11"/>
    <p:sldId id="287" r:id="rId12"/>
    <p:sldId id="334" r:id="rId13"/>
    <p:sldId id="346" r:id="rId14"/>
    <p:sldId id="265" r:id="rId15"/>
    <p:sldId id="278" r:id="rId16"/>
    <p:sldId id="261" r:id="rId17"/>
    <p:sldId id="282" r:id="rId18"/>
    <p:sldId id="295" r:id="rId19"/>
    <p:sldId id="284" r:id="rId20"/>
    <p:sldId id="285" r:id="rId21"/>
    <p:sldId id="28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rBb/xRdKZp1PdQhpX7Oy+3ubP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003F21-CCDA-4D90-A3D0-6BA5441A43E4}">
  <a:tblStyle styleId="{17003F21-CCDA-4D90-A3D0-6BA5441A43E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b="off" i="off"/>
      <a:tcStyle>
        <a:tcBdr/>
        <a:fill>
          <a:solidFill>
            <a:srgbClr val="DEE7D0"/>
          </a:solidFill>
        </a:fill>
      </a:tcStyle>
    </a:band1H>
    <a:band2H>
      <a:tcTxStyle b="off" i="off"/>
      <a:tcStyle>
        <a:tcBdr/>
      </a:tcStyle>
    </a:band2H>
    <a:band1V>
      <a:tcTxStyle b="off" i="off"/>
      <a:tcStyle>
        <a:tcBdr/>
        <a:fill>
          <a:solidFill>
            <a:srgbClr val="DEE7D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0F06D76D-7C0D-46FA-810B-88814887915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9D6F3FA-A43B-4F70-A1A2-680AA1F4987F}" styleName="Table_2">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1"/>
          </a:solidFill>
        </a:fill>
      </a:tcStyle>
    </a:firstRow>
    <a:neCell>
      <a:tcTxStyle b="off" i="off"/>
      <a:tcStyle>
        <a:tcBdr/>
      </a:tcStyle>
    </a:neCell>
    <a:nwCell>
      <a:tcTxStyle b="off" i="off"/>
      <a:tcStyle>
        <a:tcBdr/>
      </a:tcStyle>
    </a:nwCell>
  </a:tblStyle>
  <a:tblStyle styleId="{57832168-4632-4B78-95B4-0417814858B3}" styleName="Table_3">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A2C3E56-8DE6-4188-B781-7E3284E94930}"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D2303EB-98A0-4C94-92DB-A287CA0EE44B}" styleName="Table_5">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EBF5"/>
          </a:solidFill>
        </a:fill>
      </a:tcStyle>
    </a:band1H>
    <a:band2H>
      <a:tcTxStyle b="off" i="off"/>
      <a:tcStyle>
        <a:tcBdr/>
      </a:tcStyle>
    </a:band2H>
    <a:band1V>
      <a:tcTxStyle b="off" i="off"/>
      <a:tcStyle>
        <a:tcBdr/>
        <a:fill>
          <a:solidFill>
            <a:srgbClr val="E8EB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1"/>
          </a:solidFill>
        </a:fill>
      </a:tcStyle>
    </a:firstRow>
    <a:neCell>
      <a:tcTxStyle b="off" i="off"/>
      <a:tcStyle>
        <a:tcBdr/>
      </a:tcStyle>
    </a:neCell>
    <a:nwCell>
      <a:tcTxStyle b="off" i="off"/>
      <a:tcStyle>
        <a:tcBdr/>
      </a:tcStyle>
    </a:nwCell>
  </a:tblStyle>
  <a:tblStyle styleId="{B269FB5C-4417-4589-9A3D-7FA496D5AE87}" styleName="Table_6">
    <a:wholeTbl>
      <a:tcTxStyle b="off" i="off">
        <a:font>
          <a:latin typeface="Calibri"/>
          <a:ea typeface="Calibri"/>
          <a:cs typeface="Calibri"/>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fill>
          <a:solidFill>
            <a:srgbClr val="FFFFFF"/>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tcStyle>
        <a:tcBdr/>
        <a:fill>
          <a:solidFill>
            <a:srgbClr val="FFFFFF"/>
          </a:solidFill>
        </a:fill>
      </a:tcStyle>
    </a:lastRow>
    <a:seCell>
      <a:tcTxStyle b="on" i="off">
        <a:font>
          <a:latin typeface="Calibri"/>
          <a:ea typeface="Calibri"/>
          <a:cs typeface="Calibri"/>
        </a:font>
        <a:srgbClr val="000000"/>
      </a:tcTxStyle>
      <a:tcStyle>
        <a:tcBdr/>
      </a:tcStyle>
    </a:seCell>
    <a:swCell>
      <a:tcTxStyle b="on" i="off">
        <a:font>
          <a:latin typeface="Calibri"/>
          <a:ea typeface="Calibri"/>
          <a:cs typeface="Calibri"/>
        </a:font>
        <a:srgbClr val="000000"/>
      </a:tcTxStyle>
      <a:tcStyle>
        <a:tcBdr/>
      </a:tcStyle>
    </a:swCell>
    <a:firstRow>
      <a:tcTxStyle b="on" i="off">
        <a:font>
          <a:latin typeface="Calibri"/>
          <a:ea typeface="Calibri"/>
          <a:cs typeface="Calibri"/>
        </a:font>
        <a:srgbClr val="FFFFFF"/>
      </a:tcTxStyle>
      <a:tcStyle>
        <a:tcBdr/>
        <a:fill>
          <a:solidFill>
            <a:srgbClr val="4472C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_rels/data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E7496-709A-44EB-A39A-F55164C0FB3A}" type="doc">
      <dgm:prSet loTypeId="urn:microsoft.com/office/officeart/2005/8/layout/matrix1" loCatId="matrix" qsTypeId="urn:microsoft.com/office/officeart/2005/8/quickstyle/simple1" qsCatId="simple" csTypeId="urn:microsoft.com/office/officeart/2005/8/colors/accent1_3" csCatId="accent1" phldr="1"/>
      <dgm:spPr/>
      <dgm:t>
        <a:bodyPr/>
        <a:lstStyle/>
        <a:p>
          <a:endParaRPr lang="en-US"/>
        </a:p>
      </dgm:t>
    </dgm:pt>
    <dgm:pt modelId="{32C317B3-62CE-48B3-BA99-821543EB7E6C}">
      <dgm:prSet phldrT="[Text]" custT="1"/>
      <dgm:spPr/>
      <dgm:t>
        <a:bodyPr/>
        <a:lstStyle/>
        <a:p>
          <a:r>
            <a:rPr lang="en-US" sz="2800" b="1" dirty="0">
              <a:solidFill>
                <a:srgbClr val="C00000"/>
              </a:solidFill>
            </a:rPr>
            <a:t>+ PCI </a:t>
          </a:r>
        </a:p>
        <a:p>
          <a:r>
            <a:rPr lang="en-US" sz="2800" b="1" dirty="0">
              <a:solidFill>
                <a:srgbClr val="C00000"/>
              </a:solidFill>
            </a:rPr>
            <a:t>Technology</a:t>
          </a:r>
          <a:r>
            <a:rPr lang="en-US" sz="2800" b="1" dirty="0">
              <a:solidFill>
                <a:srgbClr val="4C3A00"/>
              </a:solidFill>
            </a:rPr>
            <a:t> </a:t>
          </a:r>
        </a:p>
      </dgm:t>
    </dgm:pt>
    <dgm:pt modelId="{43A48F74-135E-465E-BCDF-D0550B7E6F9B}" type="parTrans" cxnId="{C3E5D6B9-6EEE-412D-B82E-B3E0D9FEE3B7}">
      <dgm:prSet/>
      <dgm:spPr/>
      <dgm:t>
        <a:bodyPr/>
        <a:lstStyle/>
        <a:p>
          <a:endParaRPr lang="en-US"/>
        </a:p>
      </dgm:t>
    </dgm:pt>
    <dgm:pt modelId="{900B0071-D398-48F0-96F8-1E8533AE50AD}" type="sibTrans" cxnId="{C3E5D6B9-6EEE-412D-B82E-B3E0D9FEE3B7}">
      <dgm:prSet/>
      <dgm:spPr/>
      <dgm:t>
        <a:bodyPr/>
        <a:lstStyle/>
        <a:p>
          <a:endParaRPr lang="en-US"/>
        </a:p>
      </dgm:t>
    </dgm:pt>
    <dgm:pt modelId="{26FD9AE4-EF04-49DB-9C94-B6B6F0F7226E}">
      <dgm:prSet phldrT="[Text]" custT="1"/>
      <dgm:spPr>
        <a:solidFill>
          <a:srgbClr val="385723">
            <a:alpha val="85098"/>
          </a:srgbClr>
        </a:solidFill>
      </dgm:spPr>
      <dgm:t>
        <a:bodyPr/>
        <a:lstStyle/>
        <a:p>
          <a:r>
            <a:rPr lang="en-US" sz="1800" b="1" i="1" dirty="0">
              <a:solidFill>
                <a:schemeClr val="bg1"/>
              </a:solidFill>
            </a:rPr>
            <a:t>Availability:</a:t>
          </a:r>
        </a:p>
      </dgm:t>
    </dgm:pt>
    <dgm:pt modelId="{0E386138-2C93-4757-9DE1-72F788803B2E}" type="parTrans" cxnId="{8DBDF39F-247D-454A-BEDA-ABDBE6008EDC}">
      <dgm:prSet/>
      <dgm:spPr/>
      <dgm:t>
        <a:bodyPr/>
        <a:lstStyle/>
        <a:p>
          <a:endParaRPr lang="en-US"/>
        </a:p>
      </dgm:t>
    </dgm:pt>
    <dgm:pt modelId="{0903064C-5F13-44FA-81B9-E6DD2A9100F3}" type="sibTrans" cxnId="{8DBDF39F-247D-454A-BEDA-ABDBE6008EDC}">
      <dgm:prSet/>
      <dgm:spPr/>
      <dgm:t>
        <a:bodyPr/>
        <a:lstStyle/>
        <a:p>
          <a:endParaRPr lang="en-US"/>
        </a:p>
      </dgm:t>
    </dgm:pt>
    <dgm:pt modelId="{C683AECC-8B5A-406D-96EE-A19CDAEFA860}">
      <dgm:prSet phldrT="[Text]" custT="1"/>
      <dgm:spPr>
        <a:solidFill>
          <a:srgbClr val="E6AF00">
            <a:alpha val="89804"/>
          </a:srgbClr>
        </a:solidFill>
      </dgm:spPr>
      <dgm:t>
        <a:bodyPr/>
        <a:lstStyle/>
        <a:p>
          <a:r>
            <a:rPr lang="en-US" sz="1800" b="1" i="1" dirty="0">
              <a:solidFill>
                <a:srgbClr val="4C3A00"/>
              </a:solidFill>
            </a:rPr>
            <a:t>Accessibility</a:t>
          </a:r>
          <a:endParaRPr lang="en-US" sz="1800" dirty="0">
            <a:solidFill>
              <a:srgbClr val="4C3A00"/>
            </a:solidFill>
          </a:endParaRPr>
        </a:p>
      </dgm:t>
    </dgm:pt>
    <dgm:pt modelId="{A325D5AC-3ECD-473D-8F68-B3CCEAE31E50}" type="parTrans" cxnId="{76D10C44-CBEC-436D-A18C-833E71751FD9}">
      <dgm:prSet/>
      <dgm:spPr/>
      <dgm:t>
        <a:bodyPr/>
        <a:lstStyle/>
        <a:p>
          <a:endParaRPr lang="en-US"/>
        </a:p>
      </dgm:t>
    </dgm:pt>
    <dgm:pt modelId="{D7616463-638F-4BF0-BAA5-9D750D750804}" type="sibTrans" cxnId="{76D10C44-CBEC-436D-A18C-833E71751FD9}">
      <dgm:prSet/>
      <dgm:spPr/>
      <dgm:t>
        <a:bodyPr/>
        <a:lstStyle/>
        <a:p>
          <a:endParaRPr lang="en-US"/>
        </a:p>
      </dgm:t>
    </dgm:pt>
    <dgm:pt modelId="{99AF4CC1-5C14-40A8-BDF0-F5102BFE7578}">
      <dgm:prSet phldrT="[Text]" custT="1"/>
      <dgm:spPr>
        <a:solidFill>
          <a:srgbClr val="A9A289"/>
        </a:solidFill>
      </dgm:spPr>
      <dgm:t>
        <a:bodyPr/>
        <a:lstStyle/>
        <a:p>
          <a:r>
            <a:rPr lang="en-US" sz="2000" b="1" i="1" dirty="0">
              <a:solidFill>
                <a:srgbClr val="4C3A00"/>
              </a:solidFill>
            </a:rPr>
            <a:t>Affordability</a:t>
          </a:r>
          <a:endParaRPr lang="en-US" sz="2000" dirty="0">
            <a:solidFill>
              <a:srgbClr val="4C3A00"/>
            </a:solidFill>
          </a:endParaRPr>
        </a:p>
      </dgm:t>
    </dgm:pt>
    <dgm:pt modelId="{09660AB5-74B3-47D4-AA3E-97D15A534662}" type="parTrans" cxnId="{A7144197-FF88-4B22-8200-0218C08651D7}">
      <dgm:prSet/>
      <dgm:spPr/>
      <dgm:t>
        <a:bodyPr/>
        <a:lstStyle/>
        <a:p>
          <a:endParaRPr lang="en-US"/>
        </a:p>
      </dgm:t>
    </dgm:pt>
    <dgm:pt modelId="{AACE4A75-9FA8-4DEE-ABB9-A29C2D3F6F45}" type="sibTrans" cxnId="{A7144197-FF88-4B22-8200-0218C08651D7}">
      <dgm:prSet/>
      <dgm:spPr/>
      <dgm:t>
        <a:bodyPr/>
        <a:lstStyle/>
        <a:p>
          <a:endParaRPr lang="en-US"/>
        </a:p>
      </dgm:t>
    </dgm:pt>
    <dgm:pt modelId="{9F5FE424-2445-40F7-A701-BF5C3520AC38}">
      <dgm:prSet phldrT="[Text]" custT="1"/>
      <dgm:spPr/>
      <dgm:t>
        <a:bodyPr/>
        <a:lstStyle/>
        <a:p>
          <a:r>
            <a:rPr lang="en-US" sz="2000" b="1" i="1" dirty="0">
              <a:solidFill>
                <a:srgbClr val="4C3A00"/>
              </a:solidFill>
            </a:rPr>
            <a:t>Quality</a:t>
          </a:r>
        </a:p>
        <a:p>
          <a:endParaRPr lang="en-US" sz="2300" dirty="0"/>
        </a:p>
      </dgm:t>
    </dgm:pt>
    <dgm:pt modelId="{7580AEBB-E882-4C01-A52C-1F63B6AD0854}" type="parTrans" cxnId="{18B48388-E67C-44CF-B340-54C46A585B96}">
      <dgm:prSet/>
      <dgm:spPr/>
      <dgm:t>
        <a:bodyPr/>
        <a:lstStyle/>
        <a:p>
          <a:endParaRPr lang="en-US"/>
        </a:p>
      </dgm:t>
    </dgm:pt>
    <dgm:pt modelId="{BC1DC884-B9F1-4C99-AF10-6A3A364E7B31}" type="sibTrans" cxnId="{18B48388-E67C-44CF-B340-54C46A585B96}">
      <dgm:prSet/>
      <dgm:spPr/>
      <dgm:t>
        <a:bodyPr/>
        <a:lstStyle/>
        <a:p>
          <a:endParaRPr lang="en-US"/>
        </a:p>
      </dgm:t>
    </dgm:pt>
    <dgm:pt modelId="{389737F3-ABF1-4EF3-A617-8F37093B1B68}" type="pres">
      <dgm:prSet presAssocID="{CF6E7496-709A-44EB-A39A-F55164C0FB3A}" presName="diagram" presStyleCnt="0">
        <dgm:presLayoutVars>
          <dgm:chMax val="1"/>
          <dgm:dir/>
          <dgm:animLvl val="ctr"/>
          <dgm:resizeHandles val="exact"/>
        </dgm:presLayoutVars>
      </dgm:prSet>
      <dgm:spPr/>
    </dgm:pt>
    <dgm:pt modelId="{C16602A6-D9B3-40AF-A46A-CF04DD262299}" type="pres">
      <dgm:prSet presAssocID="{CF6E7496-709A-44EB-A39A-F55164C0FB3A}" presName="matrix" presStyleCnt="0"/>
      <dgm:spPr/>
    </dgm:pt>
    <dgm:pt modelId="{39246810-273E-44C7-B18D-5447A1E0EFD2}" type="pres">
      <dgm:prSet presAssocID="{CF6E7496-709A-44EB-A39A-F55164C0FB3A}" presName="tile1" presStyleLbl="node1" presStyleIdx="0" presStyleCnt="4" custLinFactNeighborX="-39560" custLinFactNeighborY="-85714"/>
      <dgm:spPr/>
    </dgm:pt>
    <dgm:pt modelId="{EC2F6D27-7A90-45F2-9CFC-B8B5F8FA7CB1}" type="pres">
      <dgm:prSet presAssocID="{CF6E7496-709A-44EB-A39A-F55164C0FB3A}" presName="tile1text" presStyleLbl="node1" presStyleIdx="0" presStyleCnt="4">
        <dgm:presLayoutVars>
          <dgm:chMax val="0"/>
          <dgm:chPref val="0"/>
          <dgm:bulletEnabled val="1"/>
        </dgm:presLayoutVars>
      </dgm:prSet>
      <dgm:spPr/>
    </dgm:pt>
    <dgm:pt modelId="{9D85C086-8DDE-411F-AFBB-150ABC05245C}" type="pres">
      <dgm:prSet presAssocID="{CF6E7496-709A-44EB-A39A-F55164C0FB3A}" presName="tile2" presStyleLbl="node1" presStyleIdx="1" presStyleCnt="4"/>
      <dgm:spPr/>
    </dgm:pt>
    <dgm:pt modelId="{3D7E258D-5A32-4150-9FEB-3E9BE6CF64E6}" type="pres">
      <dgm:prSet presAssocID="{CF6E7496-709A-44EB-A39A-F55164C0FB3A}" presName="tile2text" presStyleLbl="node1" presStyleIdx="1" presStyleCnt="4">
        <dgm:presLayoutVars>
          <dgm:chMax val="0"/>
          <dgm:chPref val="0"/>
          <dgm:bulletEnabled val="1"/>
        </dgm:presLayoutVars>
      </dgm:prSet>
      <dgm:spPr/>
    </dgm:pt>
    <dgm:pt modelId="{FA7487D5-C571-4D52-B4CA-667D72B54D7A}" type="pres">
      <dgm:prSet presAssocID="{CF6E7496-709A-44EB-A39A-F55164C0FB3A}" presName="tile3" presStyleLbl="node1" presStyleIdx="2" presStyleCnt="4" custLinFactNeighborY="26257"/>
      <dgm:spPr/>
    </dgm:pt>
    <dgm:pt modelId="{4773D033-019B-4E6E-A727-B049BB6877C6}" type="pres">
      <dgm:prSet presAssocID="{CF6E7496-709A-44EB-A39A-F55164C0FB3A}" presName="tile3text" presStyleLbl="node1" presStyleIdx="2" presStyleCnt="4">
        <dgm:presLayoutVars>
          <dgm:chMax val="0"/>
          <dgm:chPref val="0"/>
          <dgm:bulletEnabled val="1"/>
        </dgm:presLayoutVars>
      </dgm:prSet>
      <dgm:spPr/>
    </dgm:pt>
    <dgm:pt modelId="{322C1F7A-77E1-44A6-8A76-A16220837D90}" type="pres">
      <dgm:prSet presAssocID="{CF6E7496-709A-44EB-A39A-F55164C0FB3A}" presName="tile4" presStyleLbl="node1" presStyleIdx="3" presStyleCnt="4"/>
      <dgm:spPr/>
    </dgm:pt>
    <dgm:pt modelId="{D9F1E154-CF00-4AC5-ADBB-4126DFCFA322}" type="pres">
      <dgm:prSet presAssocID="{CF6E7496-709A-44EB-A39A-F55164C0FB3A}" presName="tile4text" presStyleLbl="node1" presStyleIdx="3" presStyleCnt="4">
        <dgm:presLayoutVars>
          <dgm:chMax val="0"/>
          <dgm:chPref val="0"/>
          <dgm:bulletEnabled val="1"/>
        </dgm:presLayoutVars>
      </dgm:prSet>
      <dgm:spPr/>
    </dgm:pt>
    <dgm:pt modelId="{38280EEE-15A8-4416-B2D4-7086D6A047F8}" type="pres">
      <dgm:prSet presAssocID="{CF6E7496-709A-44EB-A39A-F55164C0FB3A}" presName="centerTile" presStyleLbl="fgShp" presStyleIdx="0" presStyleCnt="1" custScaleX="76584" custScaleY="240000">
        <dgm:presLayoutVars>
          <dgm:chMax val="0"/>
          <dgm:chPref val="0"/>
        </dgm:presLayoutVars>
      </dgm:prSet>
      <dgm:spPr/>
    </dgm:pt>
  </dgm:ptLst>
  <dgm:cxnLst>
    <dgm:cxn modelId="{9C20F501-A0AB-44EA-8A2D-AA496F72D350}" type="presOf" srcId="{32C317B3-62CE-48B3-BA99-821543EB7E6C}" destId="{38280EEE-15A8-4416-B2D4-7086D6A047F8}" srcOrd="0" destOrd="0" presId="urn:microsoft.com/office/officeart/2005/8/layout/matrix1"/>
    <dgm:cxn modelId="{377E4D28-3197-48F8-AB23-AA70416910DF}" type="presOf" srcId="{CF6E7496-709A-44EB-A39A-F55164C0FB3A}" destId="{389737F3-ABF1-4EF3-A617-8F37093B1B68}" srcOrd="0" destOrd="0" presId="urn:microsoft.com/office/officeart/2005/8/layout/matrix1"/>
    <dgm:cxn modelId="{76D10C44-CBEC-436D-A18C-833E71751FD9}" srcId="{32C317B3-62CE-48B3-BA99-821543EB7E6C}" destId="{C683AECC-8B5A-406D-96EE-A19CDAEFA860}" srcOrd="1" destOrd="0" parTransId="{A325D5AC-3ECD-473D-8F68-B3CCEAE31E50}" sibTransId="{D7616463-638F-4BF0-BAA5-9D750D750804}"/>
    <dgm:cxn modelId="{AEB8B771-C767-4E7B-A255-7E18BE54EC86}" type="presOf" srcId="{26FD9AE4-EF04-49DB-9C94-B6B6F0F7226E}" destId="{EC2F6D27-7A90-45F2-9CFC-B8B5F8FA7CB1}" srcOrd="1" destOrd="0" presId="urn:microsoft.com/office/officeart/2005/8/layout/matrix1"/>
    <dgm:cxn modelId="{18B48388-E67C-44CF-B340-54C46A585B96}" srcId="{32C317B3-62CE-48B3-BA99-821543EB7E6C}" destId="{9F5FE424-2445-40F7-A701-BF5C3520AC38}" srcOrd="3" destOrd="0" parTransId="{7580AEBB-E882-4C01-A52C-1F63B6AD0854}" sibTransId="{BC1DC884-B9F1-4C99-AF10-6A3A364E7B31}"/>
    <dgm:cxn modelId="{03B84F8C-45DE-40B1-96B2-67707BFA00E8}" type="presOf" srcId="{C683AECC-8B5A-406D-96EE-A19CDAEFA860}" destId="{3D7E258D-5A32-4150-9FEB-3E9BE6CF64E6}" srcOrd="1" destOrd="0" presId="urn:microsoft.com/office/officeart/2005/8/layout/matrix1"/>
    <dgm:cxn modelId="{A7144197-FF88-4B22-8200-0218C08651D7}" srcId="{32C317B3-62CE-48B3-BA99-821543EB7E6C}" destId="{99AF4CC1-5C14-40A8-BDF0-F5102BFE7578}" srcOrd="2" destOrd="0" parTransId="{09660AB5-74B3-47D4-AA3E-97D15A534662}" sibTransId="{AACE4A75-9FA8-4DEE-ABB9-A29C2D3F6F45}"/>
    <dgm:cxn modelId="{8DBDF39F-247D-454A-BEDA-ABDBE6008EDC}" srcId="{32C317B3-62CE-48B3-BA99-821543EB7E6C}" destId="{26FD9AE4-EF04-49DB-9C94-B6B6F0F7226E}" srcOrd="0" destOrd="0" parTransId="{0E386138-2C93-4757-9DE1-72F788803B2E}" sibTransId="{0903064C-5F13-44FA-81B9-E6DD2A9100F3}"/>
    <dgm:cxn modelId="{2C150EA5-93C9-4D05-9D71-45D313EA6358}" type="presOf" srcId="{99AF4CC1-5C14-40A8-BDF0-F5102BFE7578}" destId="{4773D033-019B-4E6E-A727-B049BB6877C6}" srcOrd="1" destOrd="0" presId="urn:microsoft.com/office/officeart/2005/8/layout/matrix1"/>
    <dgm:cxn modelId="{C3E5D6B9-6EEE-412D-B82E-B3E0D9FEE3B7}" srcId="{CF6E7496-709A-44EB-A39A-F55164C0FB3A}" destId="{32C317B3-62CE-48B3-BA99-821543EB7E6C}" srcOrd="0" destOrd="0" parTransId="{43A48F74-135E-465E-BCDF-D0550B7E6F9B}" sibTransId="{900B0071-D398-48F0-96F8-1E8533AE50AD}"/>
    <dgm:cxn modelId="{65E405E6-6A4D-4DFC-9A6D-95B264ABA3D6}" type="presOf" srcId="{26FD9AE4-EF04-49DB-9C94-B6B6F0F7226E}" destId="{39246810-273E-44C7-B18D-5447A1E0EFD2}" srcOrd="0" destOrd="0" presId="urn:microsoft.com/office/officeart/2005/8/layout/matrix1"/>
    <dgm:cxn modelId="{0E986EF0-9F3B-44AE-9001-AC331C02C689}" type="presOf" srcId="{9F5FE424-2445-40F7-A701-BF5C3520AC38}" destId="{D9F1E154-CF00-4AC5-ADBB-4126DFCFA322}" srcOrd="1" destOrd="0" presId="urn:microsoft.com/office/officeart/2005/8/layout/matrix1"/>
    <dgm:cxn modelId="{AE0175F1-ED96-4BFF-BD20-DF9615333FD5}" type="presOf" srcId="{99AF4CC1-5C14-40A8-BDF0-F5102BFE7578}" destId="{FA7487D5-C571-4D52-B4CA-667D72B54D7A}" srcOrd="0" destOrd="0" presId="urn:microsoft.com/office/officeart/2005/8/layout/matrix1"/>
    <dgm:cxn modelId="{CDAADDF3-C937-4AC8-B921-C1508B6C0837}" type="presOf" srcId="{9F5FE424-2445-40F7-A701-BF5C3520AC38}" destId="{322C1F7A-77E1-44A6-8A76-A16220837D90}" srcOrd="0" destOrd="0" presId="urn:microsoft.com/office/officeart/2005/8/layout/matrix1"/>
    <dgm:cxn modelId="{3E86A6FA-71DF-46A1-8ECC-505252A111DA}" type="presOf" srcId="{C683AECC-8B5A-406D-96EE-A19CDAEFA860}" destId="{9D85C086-8DDE-411F-AFBB-150ABC05245C}" srcOrd="0" destOrd="0" presId="urn:microsoft.com/office/officeart/2005/8/layout/matrix1"/>
    <dgm:cxn modelId="{2807582D-AE66-46D2-8B16-DA34BC0FF7F8}" type="presParOf" srcId="{389737F3-ABF1-4EF3-A617-8F37093B1B68}" destId="{C16602A6-D9B3-40AF-A46A-CF04DD262299}" srcOrd="0" destOrd="0" presId="urn:microsoft.com/office/officeart/2005/8/layout/matrix1"/>
    <dgm:cxn modelId="{C6EFEBFB-DBFB-4937-9626-47B018EC38FB}" type="presParOf" srcId="{C16602A6-D9B3-40AF-A46A-CF04DD262299}" destId="{39246810-273E-44C7-B18D-5447A1E0EFD2}" srcOrd="0" destOrd="0" presId="urn:microsoft.com/office/officeart/2005/8/layout/matrix1"/>
    <dgm:cxn modelId="{03C5F226-F9D3-4AC2-9C1F-F76B662A2B8D}" type="presParOf" srcId="{C16602A6-D9B3-40AF-A46A-CF04DD262299}" destId="{EC2F6D27-7A90-45F2-9CFC-B8B5F8FA7CB1}" srcOrd="1" destOrd="0" presId="urn:microsoft.com/office/officeart/2005/8/layout/matrix1"/>
    <dgm:cxn modelId="{BA656170-006B-4816-9CDF-CAE490C1EA2A}" type="presParOf" srcId="{C16602A6-D9B3-40AF-A46A-CF04DD262299}" destId="{9D85C086-8DDE-411F-AFBB-150ABC05245C}" srcOrd="2" destOrd="0" presId="urn:microsoft.com/office/officeart/2005/8/layout/matrix1"/>
    <dgm:cxn modelId="{3FFDC92C-B72C-493D-A328-78D4E08B47D7}" type="presParOf" srcId="{C16602A6-D9B3-40AF-A46A-CF04DD262299}" destId="{3D7E258D-5A32-4150-9FEB-3E9BE6CF64E6}" srcOrd="3" destOrd="0" presId="urn:microsoft.com/office/officeart/2005/8/layout/matrix1"/>
    <dgm:cxn modelId="{B5BFFAFC-6812-4CC7-B2FF-4360A6E92069}" type="presParOf" srcId="{C16602A6-D9B3-40AF-A46A-CF04DD262299}" destId="{FA7487D5-C571-4D52-B4CA-667D72B54D7A}" srcOrd="4" destOrd="0" presId="urn:microsoft.com/office/officeart/2005/8/layout/matrix1"/>
    <dgm:cxn modelId="{6BCFD9C2-288B-43E0-B787-690497479FD1}" type="presParOf" srcId="{C16602A6-D9B3-40AF-A46A-CF04DD262299}" destId="{4773D033-019B-4E6E-A727-B049BB6877C6}" srcOrd="5" destOrd="0" presId="urn:microsoft.com/office/officeart/2005/8/layout/matrix1"/>
    <dgm:cxn modelId="{7551EF13-88C6-4A4E-880A-7A684988C84C}" type="presParOf" srcId="{C16602A6-D9B3-40AF-A46A-CF04DD262299}" destId="{322C1F7A-77E1-44A6-8A76-A16220837D90}" srcOrd="6" destOrd="0" presId="urn:microsoft.com/office/officeart/2005/8/layout/matrix1"/>
    <dgm:cxn modelId="{427E4177-0846-4A2D-85E8-4D1AF6495D69}" type="presParOf" srcId="{C16602A6-D9B3-40AF-A46A-CF04DD262299}" destId="{D9F1E154-CF00-4AC5-ADBB-4126DFCFA322}" srcOrd="7" destOrd="0" presId="urn:microsoft.com/office/officeart/2005/8/layout/matrix1"/>
    <dgm:cxn modelId="{9452D3FB-F6B0-4171-A038-950F67DE0C7C}" type="presParOf" srcId="{389737F3-ABF1-4EF3-A617-8F37093B1B68}" destId="{38280EEE-15A8-4416-B2D4-7086D6A047F8}" srcOrd="1" destOrd="0" presId="urn:microsoft.com/office/officeart/2005/8/layout/matrix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BA92E7C-44BA-442F-A74F-4F536F0D3B48}" type="doc">
      <dgm:prSet loTypeId="urn:microsoft.com/office/officeart/2005/8/layout/pList2#1" loCatId="list" qsTypeId="urn:microsoft.com/office/officeart/2005/8/quickstyle/simple1" qsCatId="simple" csTypeId="urn:microsoft.com/office/officeart/2005/8/colors/accent0_3" csCatId="mainScheme" phldr="1"/>
      <dgm:spPr/>
      <dgm:t>
        <a:bodyPr/>
        <a:lstStyle/>
        <a:p>
          <a:endParaRPr lang="en-US"/>
        </a:p>
      </dgm:t>
    </dgm:pt>
    <dgm:pt modelId="{AC70D0C9-D4F7-4CBE-B4C6-A4504E1BDCB6}">
      <dgm:prSet phldrT="[Text]"/>
      <dgm:spPr/>
      <dgm:t>
        <a:bodyPr/>
        <a:lstStyle/>
        <a:p>
          <a:pPr>
            <a:buNone/>
          </a:pPr>
          <a:endParaRPr lang="en-US" altLang="en-US" dirty="0">
            <a:latin typeface="Goudy Old Style" panose="02020502050305020303" pitchFamily="18" charset="0"/>
            <a:ea typeface="Trebuchet MS" panose="020B0603020202020204" pitchFamily="34" charset="0"/>
            <a:cs typeface="Trebuchet MS" panose="020B0603020202020204" pitchFamily="34" charset="0"/>
          </a:endParaRPr>
        </a:p>
        <a:p>
          <a:pPr>
            <a:buNone/>
          </a:pPr>
          <a:r>
            <a:rPr lang="en-US" altLang="en-US" dirty="0">
              <a:latin typeface="Goudy Old Style" panose="02020502050305020303" pitchFamily="18" charset="0"/>
              <a:ea typeface="Trebuchet MS" panose="020B0603020202020204" pitchFamily="34" charset="0"/>
              <a:cs typeface="Trebuchet MS" panose="020B0603020202020204" pitchFamily="34" charset="0"/>
            </a:rPr>
            <a:t>Modernization of </a:t>
          </a:r>
          <a:r>
            <a:rPr lang="en-GB" altLang="en-US" dirty="0">
              <a:latin typeface="Goudy Old Style" panose="02020502050305020303" pitchFamily="18" charset="0"/>
              <a:ea typeface="Trebuchet MS" panose="020B0603020202020204" pitchFamily="34" charset="0"/>
              <a:cs typeface="Trebuchet MS" panose="020B0603020202020204" pitchFamily="34" charset="0"/>
            </a:rPr>
            <a:t>the </a:t>
          </a:r>
          <a:r>
            <a:rPr lang="en-US" altLang="en-US" dirty="0">
              <a:latin typeface="Goudy Old Style" panose="02020502050305020303" pitchFamily="18" charset="0"/>
              <a:ea typeface="Trebuchet MS" panose="020B0603020202020204" pitchFamily="34" charset="0"/>
              <a:cs typeface="Trebuchet MS" panose="020B0603020202020204" pitchFamily="34" charset="0"/>
            </a:rPr>
            <a:t>agricultural sector</a:t>
          </a:r>
          <a:endParaRPr lang="en-US" dirty="0"/>
        </a:p>
      </dgm:t>
    </dgm:pt>
    <dgm:pt modelId="{9D870A07-87C4-4010-9404-4B6FA6E88BA2}" type="parTrans" cxnId="{50868F02-0EC6-4965-A4FF-30D25F2E9639}">
      <dgm:prSet/>
      <dgm:spPr/>
      <dgm:t>
        <a:bodyPr/>
        <a:lstStyle/>
        <a:p>
          <a:endParaRPr lang="en-US"/>
        </a:p>
      </dgm:t>
    </dgm:pt>
    <dgm:pt modelId="{B40059AC-EBC1-403A-BADA-81014303FE34}" type="sibTrans" cxnId="{50868F02-0EC6-4965-A4FF-30D25F2E9639}">
      <dgm:prSet/>
      <dgm:spPr/>
      <dgm:t>
        <a:bodyPr/>
        <a:lstStyle/>
        <a:p>
          <a:endParaRPr lang="en-US"/>
        </a:p>
      </dgm:t>
    </dgm:pt>
    <dgm:pt modelId="{2F92506E-7FF4-4913-A973-050B53606B6F}">
      <dgm:prSet phldrT="[Text]" custT="1"/>
      <dgm:spPr/>
      <dgm:t>
        <a:bodyPr/>
        <a:lstStyle/>
        <a:p>
          <a:pPr algn="ctr">
            <a:buNone/>
          </a:pPr>
          <a:r>
            <a:rPr lang="en-US" altLang="en-US" sz="1950" b="1" dirty="0">
              <a:latin typeface="Goudy Old Style" panose="02020502050305020303" pitchFamily="18" charset="0"/>
              <a:ea typeface="Trebuchet MS" panose="020B0603020202020204" pitchFamily="34" charset="0"/>
              <a:cs typeface="Trebuchet MS" panose="020B0603020202020204" pitchFamily="34" charset="0"/>
            </a:rPr>
            <a:t>- Ensure immediate and adequate availability of selected crops</a:t>
          </a:r>
        </a:p>
        <a:p>
          <a:pPr algn="ctr">
            <a:buFont typeface="Wingdings" panose="05000000000000000000" pitchFamily="2" charset="2"/>
            <a:buChar char="q"/>
          </a:pPr>
          <a:r>
            <a:rPr lang="en-US" altLang="en-US" sz="1950" b="1" dirty="0">
              <a:latin typeface="Goudy Old Style" panose="02020502050305020303" pitchFamily="18" charset="0"/>
              <a:ea typeface="Trebuchet MS" panose="020B0603020202020204" pitchFamily="34" charset="0"/>
              <a:cs typeface="Trebuchet MS" panose="020B0603020202020204" pitchFamily="34" charset="0"/>
            </a:rPr>
            <a:t> Improved productivity and intensification of food crops</a:t>
          </a:r>
        </a:p>
        <a:p>
          <a:pPr algn="ctr">
            <a:buFont typeface="Wingdings" panose="05000000000000000000" pitchFamily="2" charset="2"/>
            <a:buChar char="q"/>
          </a:pPr>
          <a:r>
            <a:rPr lang="en-US" altLang="en-US" sz="1950" b="1" dirty="0">
              <a:latin typeface="Goudy Old Style" panose="02020502050305020303" pitchFamily="18" charset="0"/>
              <a:ea typeface="Trebuchet MS" panose="020B0603020202020204" pitchFamily="34" charset="0"/>
              <a:cs typeface="Trebuchet MS" panose="020B0603020202020204" pitchFamily="34" charset="0"/>
            </a:rPr>
            <a:t> Extended support to private sector service providers</a:t>
          </a:r>
        </a:p>
        <a:p>
          <a:pPr algn="ctr">
            <a:buFont typeface="Wingdings" panose="05000000000000000000" pitchFamily="2" charset="2"/>
            <a:buChar char="q"/>
          </a:pPr>
          <a:r>
            <a:rPr lang="en-US" altLang="en-US" sz="1950" b="1" dirty="0">
              <a:latin typeface="Goudy Old Style" panose="02020502050305020303" pitchFamily="18" charset="0"/>
              <a:ea typeface="Trebuchet MS" panose="020B0603020202020204" pitchFamily="34" charset="0"/>
              <a:cs typeface="Trebuchet MS" panose="020B0603020202020204" pitchFamily="34" charset="0"/>
            </a:rPr>
            <a:t> Job opportunities (youth)</a:t>
          </a:r>
        </a:p>
        <a:p>
          <a:pPr algn="ctr">
            <a:buFont typeface="Wingdings" panose="05000000000000000000" pitchFamily="2" charset="2"/>
            <a:buChar char="q"/>
          </a:pPr>
          <a:r>
            <a:rPr lang="en-US" altLang="en-US" sz="1950" b="1" dirty="0">
              <a:latin typeface="Goudy Old Style" panose="02020502050305020303" pitchFamily="18" charset="0"/>
              <a:ea typeface="Trebuchet MS" panose="020B0603020202020204" pitchFamily="34" charset="0"/>
              <a:cs typeface="Trebuchet MS" panose="020B0603020202020204" pitchFamily="34" charset="0"/>
            </a:rPr>
            <a:t> Raw materials for agro-industry</a:t>
          </a:r>
        </a:p>
      </dgm:t>
    </dgm:pt>
    <dgm:pt modelId="{40720CBD-8E1B-4E14-AE23-E902515DBF45}" type="parTrans" cxnId="{249DD630-272B-49DD-B3A3-5DE7F75C7991}">
      <dgm:prSet/>
      <dgm:spPr/>
      <dgm:t>
        <a:bodyPr/>
        <a:lstStyle/>
        <a:p>
          <a:endParaRPr lang="en-US"/>
        </a:p>
      </dgm:t>
    </dgm:pt>
    <dgm:pt modelId="{CA01077E-3245-4F35-8343-61D7EC7E4EFA}" type="sibTrans" cxnId="{249DD630-272B-49DD-B3A3-5DE7F75C7991}">
      <dgm:prSet/>
      <dgm:spPr/>
      <dgm:t>
        <a:bodyPr/>
        <a:lstStyle/>
        <a:p>
          <a:endParaRPr lang="en-US"/>
        </a:p>
      </dgm:t>
    </dgm:pt>
    <dgm:pt modelId="{3390521A-DA24-4C94-B82C-97E068E107CE}">
      <dgm:prSet phldrT="[Text]" custT="1"/>
      <dgm:spPr/>
      <dgm:t>
        <a:bodyPr/>
        <a:lstStyle/>
        <a:p>
          <a:pPr>
            <a:buNone/>
          </a:pPr>
          <a:r>
            <a:rPr lang="en-US" altLang="en-US" sz="2100" b="1" dirty="0">
              <a:latin typeface="Goudy Old Style" panose="02020502050305020303" pitchFamily="18" charset="0"/>
              <a:ea typeface="Trebuchet MS" panose="020B0603020202020204" pitchFamily="34" charset="0"/>
              <a:cs typeface="Trebuchet MS" panose="020B0603020202020204" pitchFamily="34" charset="0"/>
            </a:rPr>
            <a:t>Structural transformation of national economy through </a:t>
          </a:r>
        </a:p>
        <a:p>
          <a:pPr>
            <a:buFont typeface="Wingdings" panose="05000000000000000000" pitchFamily="2" charset="2"/>
            <a:buChar char="q"/>
          </a:pPr>
          <a:r>
            <a:rPr lang="en-US" altLang="en-US" sz="2100" b="1" dirty="0">
              <a:latin typeface="Goudy Old Style" panose="02020502050305020303" pitchFamily="18" charset="0"/>
              <a:ea typeface="Trebuchet MS" panose="020B0603020202020204" pitchFamily="34" charset="0"/>
              <a:cs typeface="Trebuchet MS" panose="020B0603020202020204" pitchFamily="34" charset="0"/>
            </a:rPr>
            <a:t> food security, food sufficiency and commodity export</a:t>
          </a:r>
        </a:p>
        <a:p>
          <a:pPr>
            <a:buFont typeface="Wingdings" panose="05000000000000000000" pitchFamily="2" charset="2"/>
            <a:buChar char="q"/>
          </a:pPr>
          <a:r>
            <a:rPr lang="en-US" altLang="en-US" sz="2100" b="1" dirty="0">
              <a:latin typeface="Goudy Old Style" panose="02020502050305020303" pitchFamily="18" charset="0"/>
              <a:ea typeface="Trebuchet MS" panose="020B0603020202020204" pitchFamily="34" charset="0"/>
              <a:cs typeface="Trebuchet MS" panose="020B0603020202020204" pitchFamily="34" charset="0"/>
            </a:rPr>
            <a:t> employment opportunities </a:t>
          </a:r>
        </a:p>
        <a:p>
          <a:pPr>
            <a:buFont typeface="Wingdings" panose="05000000000000000000" pitchFamily="2" charset="2"/>
            <a:buChar char="q"/>
          </a:pPr>
          <a:r>
            <a:rPr lang="en-US" altLang="en-US" sz="2100" b="1" dirty="0">
              <a:latin typeface="Goudy Old Style" panose="02020502050305020303" pitchFamily="18" charset="0"/>
              <a:ea typeface="Trebuchet MS" panose="020B0603020202020204" pitchFamily="34" charset="0"/>
              <a:cs typeface="Trebuchet MS" panose="020B0603020202020204" pitchFamily="34" charset="0"/>
            </a:rPr>
            <a:t>- reduced poverty</a:t>
          </a:r>
          <a:endParaRPr lang="en-US" sz="2100" b="1" dirty="0"/>
        </a:p>
      </dgm:t>
    </dgm:pt>
    <dgm:pt modelId="{E8BEEE4A-B2CA-4BF5-AE1B-A371E9BB7E6F}" type="parTrans" cxnId="{67202C24-7020-4CEE-ABA5-B41B2F589BA1}">
      <dgm:prSet/>
      <dgm:spPr/>
      <dgm:t>
        <a:bodyPr/>
        <a:lstStyle/>
        <a:p>
          <a:endParaRPr lang="en-US"/>
        </a:p>
      </dgm:t>
    </dgm:pt>
    <dgm:pt modelId="{2784DEB8-19FB-40AD-9E0A-4E74076FE445}" type="sibTrans" cxnId="{67202C24-7020-4CEE-ABA5-B41B2F589BA1}">
      <dgm:prSet/>
      <dgm:spPr/>
      <dgm:t>
        <a:bodyPr/>
        <a:lstStyle/>
        <a:p>
          <a:endParaRPr lang="en-US"/>
        </a:p>
      </dgm:t>
    </dgm:pt>
    <dgm:pt modelId="{027D65D1-8061-4BFD-B1A4-2A93E8930D79}" type="pres">
      <dgm:prSet presAssocID="{ABA92E7C-44BA-442F-A74F-4F536F0D3B48}" presName="Name0" presStyleCnt="0">
        <dgm:presLayoutVars>
          <dgm:dir/>
          <dgm:resizeHandles val="exact"/>
        </dgm:presLayoutVars>
      </dgm:prSet>
      <dgm:spPr/>
    </dgm:pt>
    <dgm:pt modelId="{A6C577B4-A9D9-41EE-82F7-35BF165B1488}" type="pres">
      <dgm:prSet presAssocID="{ABA92E7C-44BA-442F-A74F-4F536F0D3B48}" presName="bkgdShp" presStyleLbl="alignAccFollowNode1" presStyleIdx="0" presStyleCnt="1"/>
      <dgm:spPr/>
    </dgm:pt>
    <dgm:pt modelId="{6712564E-04D7-46DD-904F-5D58F9C745A0}" type="pres">
      <dgm:prSet presAssocID="{ABA92E7C-44BA-442F-A74F-4F536F0D3B48}" presName="linComp" presStyleCnt="0"/>
      <dgm:spPr/>
    </dgm:pt>
    <dgm:pt modelId="{DAA72D29-3721-4F69-86AE-07DC7B7206D0}" type="pres">
      <dgm:prSet presAssocID="{AC70D0C9-D4F7-4CBE-B4C6-A4504E1BDCB6}" presName="compNode" presStyleCnt="0"/>
      <dgm:spPr/>
    </dgm:pt>
    <dgm:pt modelId="{C15126B3-0C72-406A-88E1-0AF9605FA6B2}" type="pres">
      <dgm:prSet presAssocID="{AC70D0C9-D4F7-4CBE-B4C6-A4504E1BDCB6}" presName="node" presStyleLbl="node1" presStyleIdx="0" presStyleCnt="3" custScaleX="145184" custScaleY="109518" custLinFactNeighborX="-14193" custLinFactNeighborY="-13122">
        <dgm:presLayoutVars>
          <dgm:bulletEnabled val="1"/>
        </dgm:presLayoutVars>
      </dgm:prSet>
      <dgm:spPr/>
    </dgm:pt>
    <dgm:pt modelId="{84CC81FD-0A48-4758-8A1E-C06DA8CA2D3C}" type="pres">
      <dgm:prSet presAssocID="{AC70D0C9-D4F7-4CBE-B4C6-A4504E1BDCB6}" presName="invisiNode" presStyleLbl="node1" presStyleIdx="0" presStyleCnt="3"/>
      <dgm:spPr/>
    </dgm:pt>
    <dgm:pt modelId="{2CFC4957-7B96-4A21-9E83-D8C4BF94DB6B}" type="pres">
      <dgm:prSet presAssocID="{AC70D0C9-D4F7-4CBE-B4C6-A4504E1BDCB6}" presName="imagNode" presStyleLbl="fgImgPlace1" presStyleIdx="0" presStyleCnt="3" custScaleY="100935" custLinFactNeighborX="-5376" custLinFactNeighborY="-12087"/>
      <dgm:spPr>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dgm:spPr>
    </dgm:pt>
    <dgm:pt modelId="{5E113AC9-8998-4415-A47B-ACE2970F613C}" type="pres">
      <dgm:prSet presAssocID="{B40059AC-EBC1-403A-BADA-81014303FE34}" presName="sibTrans" presStyleLbl="sibTrans2D1" presStyleIdx="0" presStyleCnt="0"/>
      <dgm:spPr/>
    </dgm:pt>
    <dgm:pt modelId="{D0036B2C-C4FD-4951-80EA-2A7AEC3D1D2E}" type="pres">
      <dgm:prSet presAssocID="{2F92506E-7FF4-4913-A973-050B53606B6F}" presName="compNode" presStyleCnt="0"/>
      <dgm:spPr/>
    </dgm:pt>
    <dgm:pt modelId="{1D27A674-D944-43B3-B9E5-870B3224999E}" type="pres">
      <dgm:prSet presAssocID="{2F92506E-7FF4-4913-A973-050B53606B6F}" presName="node" presStyleLbl="node1" presStyleIdx="1" presStyleCnt="3" custScaleX="266885" custScaleY="125224" custLinFactNeighborX="-8504">
        <dgm:presLayoutVars>
          <dgm:bulletEnabled val="1"/>
        </dgm:presLayoutVars>
      </dgm:prSet>
      <dgm:spPr/>
    </dgm:pt>
    <dgm:pt modelId="{B46903CC-39E3-4781-A933-8FF6C90EA4A7}" type="pres">
      <dgm:prSet presAssocID="{2F92506E-7FF4-4913-A973-050B53606B6F}" presName="invisiNode" presStyleLbl="node1" presStyleIdx="1" presStyleCnt="3"/>
      <dgm:spPr/>
    </dgm:pt>
    <dgm:pt modelId="{B71856FC-4154-4B78-9BD2-17721E4DC52B}" type="pres">
      <dgm:prSet presAssocID="{2F92506E-7FF4-4913-A973-050B53606B6F}" presName="imagNode" presStyleLbl="fgImgPlace1" presStyleIdx="1" presStyleCnt="3" custScaleX="166989" custScaleY="81286" custLinFactNeighborX="-16093" custLinFactNeighborY="-249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7DD0E921-3FB0-4603-A033-AF2E50834DAF}" type="pres">
      <dgm:prSet presAssocID="{CA01077E-3245-4F35-8343-61D7EC7E4EFA}" presName="sibTrans" presStyleLbl="sibTrans2D1" presStyleIdx="0" presStyleCnt="0"/>
      <dgm:spPr/>
    </dgm:pt>
    <dgm:pt modelId="{B7FBD6E8-C636-4BFB-B629-E3B9299E2F8E}" type="pres">
      <dgm:prSet presAssocID="{3390521A-DA24-4C94-B82C-97E068E107CE}" presName="compNode" presStyleCnt="0"/>
      <dgm:spPr/>
    </dgm:pt>
    <dgm:pt modelId="{655BB678-F044-45D6-8CE4-6647E096B4F3}" type="pres">
      <dgm:prSet presAssocID="{3390521A-DA24-4C94-B82C-97E068E107CE}" presName="node" presStyleLbl="node1" presStyleIdx="2" presStyleCnt="3" custScaleX="210886" custScaleY="119053" custLinFactNeighborX="14098" custLinFactNeighborY="1468">
        <dgm:presLayoutVars>
          <dgm:bulletEnabled val="1"/>
        </dgm:presLayoutVars>
      </dgm:prSet>
      <dgm:spPr/>
    </dgm:pt>
    <dgm:pt modelId="{D10B47DC-BF9F-41DA-9CB6-452D44CB145E}" type="pres">
      <dgm:prSet presAssocID="{3390521A-DA24-4C94-B82C-97E068E107CE}" presName="invisiNode" presStyleLbl="node1" presStyleIdx="2" presStyleCnt="3"/>
      <dgm:spPr/>
    </dgm:pt>
    <dgm:pt modelId="{3308202F-9F61-40B2-8F7C-FC23C63206FA}" type="pres">
      <dgm:prSet presAssocID="{3390521A-DA24-4C94-B82C-97E068E107CE}" presName="imagNode" presStyleLbl="fgImgPlace1" presStyleIdx="2" presStyleCnt="3" custScaleX="143359" custScaleY="109706" custLinFactNeighborX="3667"/>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Lst>
  <dgm:cxnLst>
    <dgm:cxn modelId="{50868F02-0EC6-4965-A4FF-30D25F2E9639}" srcId="{ABA92E7C-44BA-442F-A74F-4F536F0D3B48}" destId="{AC70D0C9-D4F7-4CBE-B4C6-A4504E1BDCB6}" srcOrd="0" destOrd="0" parTransId="{9D870A07-87C4-4010-9404-4B6FA6E88BA2}" sibTransId="{B40059AC-EBC1-403A-BADA-81014303FE34}"/>
    <dgm:cxn modelId="{0A389F06-2753-4019-A3BB-5A0D7386531F}" type="presOf" srcId="{AC70D0C9-D4F7-4CBE-B4C6-A4504E1BDCB6}" destId="{C15126B3-0C72-406A-88E1-0AF9605FA6B2}" srcOrd="0" destOrd="0" presId="urn:microsoft.com/office/officeart/2005/8/layout/pList2#1"/>
    <dgm:cxn modelId="{67202C24-7020-4CEE-ABA5-B41B2F589BA1}" srcId="{ABA92E7C-44BA-442F-A74F-4F536F0D3B48}" destId="{3390521A-DA24-4C94-B82C-97E068E107CE}" srcOrd="2" destOrd="0" parTransId="{E8BEEE4A-B2CA-4BF5-AE1B-A371E9BB7E6F}" sibTransId="{2784DEB8-19FB-40AD-9E0A-4E74076FE445}"/>
    <dgm:cxn modelId="{D3291B2E-656A-4270-811C-C3FFE2A1949D}" type="presOf" srcId="{CA01077E-3245-4F35-8343-61D7EC7E4EFA}" destId="{7DD0E921-3FB0-4603-A033-AF2E50834DAF}" srcOrd="0" destOrd="0" presId="urn:microsoft.com/office/officeart/2005/8/layout/pList2#1"/>
    <dgm:cxn modelId="{B492AC2E-667A-4EC7-93E0-C502EBA4850A}" type="presOf" srcId="{2F92506E-7FF4-4913-A973-050B53606B6F}" destId="{1D27A674-D944-43B3-B9E5-870B3224999E}" srcOrd="0" destOrd="0" presId="urn:microsoft.com/office/officeart/2005/8/layout/pList2#1"/>
    <dgm:cxn modelId="{249DD630-272B-49DD-B3A3-5DE7F75C7991}" srcId="{ABA92E7C-44BA-442F-A74F-4F536F0D3B48}" destId="{2F92506E-7FF4-4913-A973-050B53606B6F}" srcOrd="1" destOrd="0" parTransId="{40720CBD-8E1B-4E14-AE23-E902515DBF45}" sibTransId="{CA01077E-3245-4F35-8343-61D7EC7E4EFA}"/>
    <dgm:cxn modelId="{CE4CBF32-3B4E-4041-A2FD-C847E896677C}" type="presOf" srcId="{B40059AC-EBC1-403A-BADA-81014303FE34}" destId="{5E113AC9-8998-4415-A47B-ACE2970F613C}" srcOrd="0" destOrd="0" presId="urn:microsoft.com/office/officeart/2005/8/layout/pList2#1"/>
    <dgm:cxn modelId="{241CDA9E-E778-43D4-AF79-0B55DB72CAF8}" type="presOf" srcId="{ABA92E7C-44BA-442F-A74F-4F536F0D3B48}" destId="{027D65D1-8061-4BFD-B1A4-2A93E8930D79}" srcOrd="0" destOrd="0" presId="urn:microsoft.com/office/officeart/2005/8/layout/pList2#1"/>
    <dgm:cxn modelId="{42F239E5-62AE-467E-A70F-58B7AD618709}" type="presOf" srcId="{3390521A-DA24-4C94-B82C-97E068E107CE}" destId="{655BB678-F044-45D6-8CE4-6647E096B4F3}" srcOrd="0" destOrd="0" presId="urn:microsoft.com/office/officeart/2005/8/layout/pList2#1"/>
    <dgm:cxn modelId="{AB02BDEB-F692-4135-B9C3-EA8E350D8DE4}" type="presParOf" srcId="{027D65D1-8061-4BFD-B1A4-2A93E8930D79}" destId="{A6C577B4-A9D9-41EE-82F7-35BF165B1488}" srcOrd="0" destOrd="0" presId="urn:microsoft.com/office/officeart/2005/8/layout/pList2#1"/>
    <dgm:cxn modelId="{69867BB6-43AE-4C10-99A6-FEBEC1DCBEFD}" type="presParOf" srcId="{027D65D1-8061-4BFD-B1A4-2A93E8930D79}" destId="{6712564E-04D7-46DD-904F-5D58F9C745A0}" srcOrd="1" destOrd="0" presId="urn:microsoft.com/office/officeart/2005/8/layout/pList2#1"/>
    <dgm:cxn modelId="{436B9214-613F-44EF-9CAE-533073EE1905}" type="presParOf" srcId="{6712564E-04D7-46DD-904F-5D58F9C745A0}" destId="{DAA72D29-3721-4F69-86AE-07DC7B7206D0}" srcOrd="0" destOrd="0" presId="urn:microsoft.com/office/officeart/2005/8/layout/pList2#1"/>
    <dgm:cxn modelId="{370F976C-5F20-401D-A8C0-4A44FF43F89F}" type="presParOf" srcId="{DAA72D29-3721-4F69-86AE-07DC7B7206D0}" destId="{C15126B3-0C72-406A-88E1-0AF9605FA6B2}" srcOrd="0" destOrd="0" presId="urn:microsoft.com/office/officeart/2005/8/layout/pList2#1"/>
    <dgm:cxn modelId="{9873680A-E1DE-4F52-BD1C-B888ECFD9BBD}" type="presParOf" srcId="{DAA72D29-3721-4F69-86AE-07DC7B7206D0}" destId="{84CC81FD-0A48-4758-8A1E-C06DA8CA2D3C}" srcOrd="1" destOrd="0" presId="urn:microsoft.com/office/officeart/2005/8/layout/pList2#1"/>
    <dgm:cxn modelId="{A67DFE2B-984F-41F0-B07D-D8FC569FA84F}" type="presParOf" srcId="{DAA72D29-3721-4F69-86AE-07DC7B7206D0}" destId="{2CFC4957-7B96-4A21-9E83-D8C4BF94DB6B}" srcOrd="2" destOrd="0" presId="urn:microsoft.com/office/officeart/2005/8/layout/pList2#1"/>
    <dgm:cxn modelId="{2CF2AC52-15F8-4F32-AC88-BA2F8D79B7FA}" type="presParOf" srcId="{6712564E-04D7-46DD-904F-5D58F9C745A0}" destId="{5E113AC9-8998-4415-A47B-ACE2970F613C}" srcOrd="1" destOrd="0" presId="urn:microsoft.com/office/officeart/2005/8/layout/pList2#1"/>
    <dgm:cxn modelId="{5B50E212-5F74-4909-ACF5-D0DBADA7195D}" type="presParOf" srcId="{6712564E-04D7-46DD-904F-5D58F9C745A0}" destId="{D0036B2C-C4FD-4951-80EA-2A7AEC3D1D2E}" srcOrd="2" destOrd="0" presId="urn:microsoft.com/office/officeart/2005/8/layout/pList2#1"/>
    <dgm:cxn modelId="{1AC6D80E-4D60-47A7-9CBB-6D73389E8BEA}" type="presParOf" srcId="{D0036B2C-C4FD-4951-80EA-2A7AEC3D1D2E}" destId="{1D27A674-D944-43B3-B9E5-870B3224999E}" srcOrd="0" destOrd="0" presId="urn:microsoft.com/office/officeart/2005/8/layout/pList2#1"/>
    <dgm:cxn modelId="{F001250D-DB4F-4A2B-94EC-D630707A6433}" type="presParOf" srcId="{D0036B2C-C4FD-4951-80EA-2A7AEC3D1D2E}" destId="{B46903CC-39E3-4781-A933-8FF6C90EA4A7}" srcOrd="1" destOrd="0" presId="urn:microsoft.com/office/officeart/2005/8/layout/pList2#1"/>
    <dgm:cxn modelId="{7F4A9051-48AF-430D-874F-1E71EEBC4440}" type="presParOf" srcId="{D0036B2C-C4FD-4951-80EA-2A7AEC3D1D2E}" destId="{B71856FC-4154-4B78-9BD2-17721E4DC52B}" srcOrd="2" destOrd="0" presId="urn:microsoft.com/office/officeart/2005/8/layout/pList2#1"/>
    <dgm:cxn modelId="{D784DC10-1E3F-4A3B-8F28-408F5ED56753}" type="presParOf" srcId="{6712564E-04D7-46DD-904F-5D58F9C745A0}" destId="{7DD0E921-3FB0-4603-A033-AF2E50834DAF}" srcOrd="3" destOrd="0" presId="urn:microsoft.com/office/officeart/2005/8/layout/pList2#1"/>
    <dgm:cxn modelId="{C3875457-D447-483F-B76F-F517CBA33DCA}" type="presParOf" srcId="{6712564E-04D7-46DD-904F-5D58F9C745A0}" destId="{B7FBD6E8-C636-4BFB-B629-E3B9299E2F8E}" srcOrd="4" destOrd="0" presId="urn:microsoft.com/office/officeart/2005/8/layout/pList2#1"/>
    <dgm:cxn modelId="{53842DB2-9C47-4686-B674-4B92A6AD7630}" type="presParOf" srcId="{B7FBD6E8-C636-4BFB-B629-E3B9299E2F8E}" destId="{655BB678-F044-45D6-8CE4-6647E096B4F3}" srcOrd="0" destOrd="0" presId="urn:microsoft.com/office/officeart/2005/8/layout/pList2#1"/>
    <dgm:cxn modelId="{08ADDB52-9018-493F-94FD-8D33E9D07B8B}" type="presParOf" srcId="{B7FBD6E8-C636-4BFB-B629-E3B9299E2F8E}" destId="{D10B47DC-BF9F-41DA-9CB6-452D44CB145E}" srcOrd="1" destOrd="0" presId="urn:microsoft.com/office/officeart/2005/8/layout/pList2#1"/>
    <dgm:cxn modelId="{1EA95330-1C06-4C20-87B3-75455B83C753}" type="presParOf" srcId="{B7FBD6E8-C636-4BFB-B629-E3B9299E2F8E}" destId="{3308202F-9F61-40B2-8F7C-FC23C63206FA}"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6810-273E-44C7-B18D-5447A1E0EFD2}">
      <dsp:nvSpPr>
        <dsp:cNvPr id="0" name=""/>
        <dsp:cNvSpPr/>
      </dsp:nvSpPr>
      <dsp:spPr>
        <a:xfrm rot="16200000">
          <a:off x="1676400" y="-1676400"/>
          <a:ext cx="1143000" cy="4495800"/>
        </a:xfrm>
        <a:prstGeom prst="round1Rect">
          <a:avLst/>
        </a:prstGeom>
        <a:solidFill>
          <a:srgbClr val="385723">
            <a:alpha val="8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bg1"/>
              </a:solidFill>
            </a:rPr>
            <a:t>Availability:</a:t>
          </a:r>
        </a:p>
      </dsp:txBody>
      <dsp:txXfrm rot="5400000">
        <a:off x="0" y="0"/>
        <a:ext cx="4495800" cy="857250"/>
      </dsp:txXfrm>
    </dsp:sp>
    <dsp:sp modelId="{9D85C086-8DDE-411F-AFBB-150ABC05245C}">
      <dsp:nvSpPr>
        <dsp:cNvPr id="0" name=""/>
        <dsp:cNvSpPr/>
      </dsp:nvSpPr>
      <dsp:spPr>
        <a:xfrm>
          <a:off x="4495800" y="0"/>
          <a:ext cx="4495800" cy="1143000"/>
        </a:xfrm>
        <a:prstGeom prst="round1Rect">
          <a:avLst/>
        </a:prstGeom>
        <a:solidFill>
          <a:srgbClr val="E6AF00">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rgbClr val="4C3A00"/>
              </a:solidFill>
            </a:rPr>
            <a:t>Accessibility</a:t>
          </a:r>
          <a:endParaRPr lang="en-US" sz="1800" kern="1200" dirty="0">
            <a:solidFill>
              <a:srgbClr val="4C3A00"/>
            </a:solidFill>
          </a:endParaRPr>
        </a:p>
      </dsp:txBody>
      <dsp:txXfrm>
        <a:off x="4495800" y="0"/>
        <a:ext cx="4495800" cy="857250"/>
      </dsp:txXfrm>
    </dsp:sp>
    <dsp:sp modelId="{FA7487D5-C571-4D52-B4CA-667D72B54D7A}">
      <dsp:nvSpPr>
        <dsp:cNvPr id="0" name=""/>
        <dsp:cNvSpPr/>
      </dsp:nvSpPr>
      <dsp:spPr>
        <a:xfrm rot="10800000">
          <a:off x="0" y="1143000"/>
          <a:ext cx="4495800" cy="1143000"/>
        </a:xfrm>
        <a:prstGeom prst="round1Rect">
          <a:avLst/>
        </a:prstGeom>
        <a:solidFill>
          <a:srgbClr val="A9A2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rgbClr val="4C3A00"/>
              </a:solidFill>
            </a:rPr>
            <a:t>Affordability</a:t>
          </a:r>
          <a:endParaRPr lang="en-US" sz="2000" kern="1200" dirty="0">
            <a:solidFill>
              <a:srgbClr val="4C3A00"/>
            </a:solidFill>
          </a:endParaRPr>
        </a:p>
      </dsp:txBody>
      <dsp:txXfrm rot="10800000">
        <a:off x="0" y="1428750"/>
        <a:ext cx="4495800" cy="857250"/>
      </dsp:txXfrm>
    </dsp:sp>
    <dsp:sp modelId="{322C1F7A-77E1-44A6-8A76-A16220837D90}">
      <dsp:nvSpPr>
        <dsp:cNvPr id="0" name=""/>
        <dsp:cNvSpPr/>
      </dsp:nvSpPr>
      <dsp:spPr>
        <a:xfrm rot="5400000">
          <a:off x="6172200" y="-533400"/>
          <a:ext cx="1143000" cy="4495800"/>
        </a:xfrm>
        <a:prstGeom prst="round1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rgbClr val="4C3A00"/>
              </a:solidFill>
            </a:rPr>
            <a:t>Quality</a:t>
          </a:r>
        </a:p>
        <a:p>
          <a:pPr marL="0" lvl="0" indent="0" algn="ctr" defTabSz="889000">
            <a:lnSpc>
              <a:spcPct val="90000"/>
            </a:lnSpc>
            <a:spcBef>
              <a:spcPct val="0"/>
            </a:spcBef>
            <a:spcAft>
              <a:spcPct val="35000"/>
            </a:spcAft>
            <a:buNone/>
          </a:pPr>
          <a:endParaRPr lang="en-US" sz="2300" kern="1200" dirty="0"/>
        </a:p>
      </dsp:txBody>
      <dsp:txXfrm rot="-5400000">
        <a:off x="4495800" y="1428750"/>
        <a:ext cx="4495800" cy="857250"/>
      </dsp:txXfrm>
    </dsp:sp>
    <dsp:sp modelId="{38280EEE-15A8-4416-B2D4-7086D6A047F8}">
      <dsp:nvSpPr>
        <dsp:cNvPr id="0" name=""/>
        <dsp:cNvSpPr/>
      </dsp:nvSpPr>
      <dsp:spPr>
        <a:xfrm>
          <a:off x="3462880" y="457200"/>
          <a:ext cx="2065838" cy="1371600"/>
        </a:xfrm>
        <a:prstGeom prst="roundRect">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rPr>
            <a:t>+ PCI </a:t>
          </a:r>
        </a:p>
        <a:p>
          <a:pPr marL="0" lvl="0" indent="0" algn="ctr" defTabSz="1244600">
            <a:lnSpc>
              <a:spcPct val="90000"/>
            </a:lnSpc>
            <a:spcBef>
              <a:spcPct val="0"/>
            </a:spcBef>
            <a:spcAft>
              <a:spcPct val="35000"/>
            </a:spcAft>
            <a:buNone/>
          </a:pPr>
          <a:r>
            <a:rPr lang="en-US" sz="2800" b="1" kern="1200" dirty="0">
              <a:solidFill>
                <a:srgbClr val="C00000"/>
              </a:solidFill>
            </a:rPr>
            <a:t>Technology</a:t>
          </a:r>
          <a:r>
            <a:rPr lang="en-US" sz="2800" b="1" kern="1200" dirty="0">
              <a:solidFill>
                <a:srgbClr val="4C3A00"/>
              </a:solidFill>
            </a:rPr>
            <a:t> </a:t>
          </a:r>
        </a:p>
      </dsp:txBody>
      <dsp:txXfrm>
        <a:off x="3529836" y="524156"/>
        <a:ext cx="1931926" cy="1237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577B4-A9D9-41EE-82F7-35BF165B1488}">
      <dsp:nvSpPr>
        <dsp:cNvPr id="0" name=""/>
        <dsp:cNvSpPr/>
      </dsp:nvSpPr>
      <dsp:spPr>
        <a:xfrm>
          <a:off x="0" y="0"/>
          <a:ext cx="9085660" cy="214271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C4957-7B96-4A21-9E83-D8C4BF94DB6B}">
      <dsp:nvSpPr>
        <dsp:cNvPr id="0" name=""/>
        <dsp:cNvSpPr/>
      </dsp:nvSpPr>
      <dsp:spPr>
        <a:xfrm>
          <a:off x="505572" y="26107"/>
          <a:ext cx="1326903" cy="15860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2000" b="-32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126B3-0C72-406A-88E1-0AF9605FA6B2}">
      <dsp:nvSpPr>
        <dsp:cNvPr id="0" name=""/>
        <dsp:cNvSpPr/>
      </dsp:nvSpPr>
      <dsp:spPr>
        <a:xfrm rot="10800000">
          <a:off x="88804" y="1612115"/>
          <a:ext cx="1926452" cy="2868132"/>
        </a:xfrm>
        <a:prstGeom prst="round2SameRect">
          <a:avLst>
            <a:gd name="adj1" fmla="val 105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altLang="en-US" sz="1800" kern="1200" dirty="0">
            <a:latin typeface="Goudy Old Style" panose="02020502050305020303" pitchFamily="18" charset="0"/>
            <a:ea typeface="Trebuchet MS" panose="020B0603020202020204" pitchFamily="34" charset="0"/>
            <a:cs typeface="Trebuchet MS" panose="020B0603020202020204" pitchFamily="34" charset="0"/>
          </a:endParaRPr>
        </a:p>
        <a:p>
          <a:pPr marL="0" lvl="0" indent="0" algn="ctr" defTabSz="800100">
            <a:lnSpc>
              <a:spcPct val="90000"/>
            </a:lnSpc>
            <a:spcBef>
              <a:spcPct val="0"/>
            </a:spcBef>
            <a:spcAft>
              <a:spcPct val="35000"/>
            </a:spcAft>
            <a:buNone/>
          </a:pPr>
          <a:r>
            <a:rPr lang="en-US" altLang="en-US" sz="1800" kern="1200" dirty="0">
              <a:latin typeface="Goudy Old Style" panose="02020502050305020303" pitchFamily="18" charset="0"/>
              <a:ea typeface="Trebuchet MS" panose="020B0603020202020204" pitchFamily="34" charset="0"/>
              <a:cs typeface="Trebuchet MS" panose="020B0603020202020204" pitchFamily="34" charset="0"/>
            </a:rPr>
            <a:t>Modernization of </a:t>
          </a:r>
          <a:r>
            <a:rPr lang="en-GB" altLang="en-US" sz="1800" kern="1200" dirty="0">
              <a:latin typeface="Goudy Old Style" panose="02020502050305020303" pitchFamily="18" charset="0"/>
              <a:ea typeface="Trebuchet MS" panose="020B0603020202020204" pitchFamily="34" charset="0"/>
              <a:cs typeface="Trebuchet MS" panose="020B0603020202020204" pitchFamily="34" charset="0"/>
            </a:rPr>
            <a:t>the </a:t>
          </a:r>
          <a:r>
            <a:rPr lang="en-US" altLang="en-US" sz="1800" kern="1200" dirty="0">
              <a:latin typeface="Goudy Old Style" panose="02020502050305020303" pitchFamily="18" charset="0"/>
              <a:ea typeface="Trebuchet MS" panose="020B0603020202020204" pitchFamily="34" charset="0"/>
              <a:cs typeface="Trebuchet MS" panose="020B0603020202020204" pitchFamily="34" charset="0"/>
            </a:rPr>
            <a:t>agricultural sector</a:t>
          </a:r>
          <a:endParaRPr lang="en-US" sz="1800" kern="1200" dirty="0"/>
        </a:p>
      </dsp:txBody>
      <dsp:txXfrm rot="10800000">
        <a:off x="148049" y="1612115"/>
        <a:ext cx="1807962" cy="2808887"/>
      </dsp:txXfrm>
    </dsp:sp>
    <dsp:sp modelId="{B71856FC-4154-4B78-9BD2-17721E4DC52B}">
      <dsp:nvSpPr>
        <dsp:cNvPr id="0" name=""/>
        <dsp:cNvSpPr/>
      </dsp:nvSpPr>
      <dsp:spPr>
        <a:xfrm>
          <a:off x="2785498" y="228404"/>
          <a:ext cx="2215783" cy="127726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7A674-D944-43B3-B9E5-870B3224999E}">
      <dsp:nvSpPr>
        <dsp:cNvPr id="0" name=""/>
        <dsp:cNvSpPr/>
      </dsp:nvSpPr>
      <dsp:spPr>
        <a:xfrm rot="10800000">
          <a:off x="2223435" y="1647273"/>
          <a:ext cx="3541307" cy="3279452"/>
        </a:xfrm>
        <a:prstGeom prst="round2SameRect">
          <a:avLst>
            <a:gd name="adj1" fmla="val 105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66775">
            <a:lnSpc>
              <a:spcPct val="90000"/>
            </a:lnSpc>
            <a:spcBef>
              <a:spcPct val="0"/>
            </a:spcBef>
            <a:spcAft>
              <a:spcPct val="35000"/>
            </a:spcAft>
            <a:buNone/>
          </a:pPr>
          <a:r>
            <a:rPr lang="en-US" altLang="en-US" sz="1950" b="1" kern="1200" dirty="0">
              <a:latin typeface="Goudy Old Style" panose="02020502050305020303" pitchFamily="18" charset="0"/>
              <a:ea typeface="Trebuchet MS" panose="020B0603020202020204" pitchFamily="34" charset="0"/>
              <a:cs typeface="Trebuchet MS" panose="020B0603020202020204" pitchFamily="34" charset="0"/>
            </a:rPr>
            <a:t>- Ensure immediate and adequate availability of selected crops</a:t>
          </a:r>
        </a:p>
        <a:p>
          <a:pPr marL="0" lvl="0" indent="0" algn="ctr" defTabSz="866775">
            <a:lnSpc>
              <a:spcPct val="90000"/>
            </a:lnSpc>
            <a:spcBef>
              <a:spcPct val="0"/>
            </a:spcBef>
            <a:spcAft>
              <a:spcPct val="35000"/>
            </a:spcAft>
            <a:buFont typeface="Wingdings" panose="05000000000000000000" pitchFamily="2" charset="2"/>
            <a:buNone/>
          </a:pPr>
          <a:r>
            <a:rPr lang="en-US" altLang="en-US" sz="1950" b="1" kern="1200" dirty="0">
              <a:latin typeface="Goudy Old Style" panose="02020502050305020303" pitchFamily="18" charset="0"/>
              <a:ea typeface="Trebuchet MS" panose="020B0603020202020204" pitchFamily="34" charset="0"/>
              <a:cs typeface="Trebuchet MS" panose="020B0603020202020204" pitchFamily="34" charset="0"/>
            </a:rPr>
            <a:t> Improved productivity and intensification of food crops</a:t>
          </a:r>
        </a:p>
        <a:p>
          <a:pPr marL="0" lvl="0" indent="0" algn="ctr" defTabSz="866775">
            <a:lnSpc>
              <a:spcPct val="90000"/>
            </a:lnSpc>
            <a:spcBef>
              <a:spcPct val="0"/>
            </a:spcBef>
            <a:spcAft>
              <a:spcPct val="35000"/>
            </a:spcAft>
            <a:buFont typeface="Wingdings" panose="05000000000000000000" pitchFamily="2" charset="2"/>
            <a:buNone/>
          </a:pPr>
          <a:r>
            <a:rPr lang="en-US" altLang="en-US" sz="1950" b="1" kern="1200" dirty="0">
              <a:latin typeface="Goudy Old Style" panose="02020502050305020303" pitchFamily="18" charset="0"/>
              <a:ea typeface="Trebuchet MS" panose="020B0603020202020204" pitchFamily="34" charset="0"/>
              <a:cs typeface="Trebuchet MS" panose="020B0603020202020204" pitchFamily="34" charset="0"/>
            </a:rPr>
            <a:t> Extended support to private sector service providers</a:t>
          </a:r>
        </a:p>
        <a:p>
          <a:pPr marL="0" lvl="0" indent="0" algn="ctr" defTabSz="866775">
            <a:lnSpc>
              <a:spcPct val="90000"/>
            </a:lnSpc>
            <a:spcBef>
              <a:spcPct val="0"/>
            </a:spcBef>
            <a:spcAft>
              <a:spcPct val="35000"/>
            </a:spcAft>
            <a:buFont typeface="Wingdings" panose="05000000000000000000" pitchFamily="2" charset="2"/>
            <a:buNone/>
          </a:pPr>
          <a:r>
            <a:rPr lang="en-US" altLang="en-US" sz="1950" b="1" kern="1200" dirty="0">
              <a:latin typeface="Goudy Old Style" panose="02020502050305020303" pitchFamily="18" charset="0"/>
              <a:ea typeface="Trebuchet MS" panose="020B0603020202020204" pitchFamily="34" charset="0"/>
              <a:cs typeface="Trebuchet MS" panose="020B0603020202020204" pitchFamily="34" charset="0"/>
            </a:rPr>
            <a:t> Job opportunities (youth)</a:t>
          </a:r>
        </a:p>
        <a:p>
          <a:pPr marL="0" lvl="0" indent="0" algn="ctr" defTabSz="866775">
            <a:lnSpc>
              <a:spcPct val="90000"/>
            </a:lnSpc>
            <a:spcBef>
              <a:spcPct val="0"/>
            </a:spcBef>
            <a:spcAft>
              <a:spcPct val="35000"/>
            </a:spcAft>
            <a:buFont typeface="Wingdings" panose="05000000000000000000" pitchFamily="2" charset="2"/>
            <a:buNone/>
          </a:pPr>
          <a:r>
            <a:rPr lang="en-US" altLang="en-US" sz="1950" b="1" kern="1200" dirty="0">
              <a:latin typeface="Goudy Old Style" panose="02020502050305020303" pitchFamily="18" charset="0"/>
              <a:ea typeface="Trebuchet MS" panose="020B0603020202020204" pitchFamily="34" charset="0"/>
              <a:cs typeface="Trebuchet MS" panose="020B0603020202020204" pitchFamily="34" charset="0"/>
            </a:rPr>
            <a:t> Raw materials for agro-industry</a:t>
          </a:r>
        </a:p>
      </dsp:txBody>
      <dsp:txXfrm rot="10800000">
        <a:off x="2324289" y="1647273"/>
        <a:ext cx="3339599" cy="3178598"/>
      </dsp:txXfrm>
    </dsp:sp>
    <dsp:sp modelId="{3308202F-9F61-40B2-8F7C-FC23C63206FA}">
      <dsp:nvSpPr>
        <dsp:cNvPr id="0" name=""/>
        <dsp:cNvSpPr/>
      </dsp:nvSpPr>
      <dsp:spPr>
        <a:xfrm>
          <a:off x="6506939" y="84695"/>
          <a:ext cx="1902236" cy="17238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BB678-F044-45D6-8CE4-6647E096B4F3}">
      <dsp:nvSpPr>
        <dsp:cNvPr id="0" name=""/>
        <dsp:cNvSpPr/>
      </dsp:nvSpPr>
      <dsp:spPr>
        <a:xfrm rot="10800000">
          <a:off x="6197339" y="1768481"/>
          <a:ext cx="2798254" cy="3117842"/>
        </a:xfrm>
        <a:prstGeom prst="round2SameRect">
          <a:avLst>
            <a:gd name="adj1" fmla="val 105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altLang="en-US" sz="2100" b="1" kern="1200" dirty="0">
              <a:latin typeface="Goudy Old Style" panose="02020502050305020303" pitchFamily="18" charset="0"/>
              <a:ea typeface="Trebuchet MS" panose="020B0603020202020204" pitchFamily="34" charset="0"/>
              <a:cs typeface="Trebuchet MS" panose="020B0603020202020204" pitchFamily="34" charset="0"/>
            </a:rPr>
            <a:t>Structural transformation of national economy through </a:t>
          </a:r>
        </a:p>
        <a:p>
          <a:pPr marL="0" lvl="0" indent="0" algn="ctr" defTabSz="933450">
            <a:lnSpc>
              <a:spcPct val="90000"/>
            </a:lnSpc>
            <a:spcBef>
              <a:spcPct val="0"/>
            </a:spcBef>
            <a:spcAft>
              <a:spcPct val="35000"/>
            </a:spcAft>
            <a:buFont typeface="Wingdings" panose="05000000000000000000" pitchFamily="2" charset="2"/>
            <a:buNone/>
          </a:pPr>
          <a:r>
            <a:rPr lang="en-US" altLang="en-US" sz="2100" b="1" kern="1200" dirty="0">
              <a:latin typeface="Goudy Old Style" panose="02020502050305020303" pitchFamily="18" charset="0"/>
              <a:ea typeface="Trebuchet MS" panose="020B0603020202020204" pitchFamily="34" charset="0"/>
              <a:cs typeface="Trebuchet MS" panose="020B0603020202020204" pitchFamily="34" charset="0"/>
            </a:rPr>
            <a:t> food security, food sufficiency and commodity export</a:t>
          </a:r>
        </a:p>
        <a:p>
          <a:pPr marL="0" lvl="0" indent="0" algn="ctr" defTabSz="933450">
            <a:lnSpc>
              <a:spcPct val="90000"/>
            </a:lnSpc>
            <a:spcBef>
              <a:spcPct val="0"/>
            </a:spcBef>
            <a:spcAft>
              <a:spcPct val="35000"/>
            </a:spcAft>
            <a:buFont typeface="Wingdings" panose="05000000000000000000" pitchFamily="2" charset="2"/>
            <a:buNone/>
          </a:pPr>
          <a:r>
            <a:rPr lang="en-US" altLang="en-US" sz="2100" b="1" kern="1200" dirty="0">
              <a:latin typeface="Goudy Old Style" panose="02020502050305020303" pitchFamily="18" charset="0"/>
              <a:ea typeface="Trebuchet MS" panose="020B0603020202020204" pitchFamily="34" charset="0"/>
              <a:cs typeface="Trebuchet MS" panose="020B0603020202020204" pitchFamily="34" charset="0"/>
            </a:rPr>
            <a:t> employment opportunities </a:t>
          </a:r>
        </a:p>
        <a:p>
          <a:pPr marL="0" lvl="0" indent="0" algn="ctr" defTabSz="933450">
            <a:lnSpc>
              <a:spcPct val="90000"/>
            </a:lnSpc>
            <a:spcBef>
              <a:spcPct val="0"/>
            </a:spcBef>
            <a:spcAft>
              <a:spcPct val="35000"/>
            </a:spcAft>
            <a:buFont typeface="Wingdings" panose="05000000000000000000" pitchFamily="2" charset="2"/>
            <a:buNone/>
          </a:pPr>
          <a:r>
            <a:rPr lang="en-US" altLang="en-US" sz="2100" b="1" kern="1200" dirty="0">
              <a:latin typeface="Goudy Old Style" panose="02020502050305020303" pitchFamily="18" charset="0"/>
              <a:ea typeface="Trebuchet MS" panose="020B0603020202020204" pitchFamily="34" charset="0"/>
              <a:cs typeface="Trebuchet MS" panose="020B0603020202020204" pitchFamily="34" charset="0"/>
            </a:rPr>
            <a:t>- reduced poverty</a:t>
          </a:r>
          <a:endParaRPr lang="en-US" sz="2100" b="1" kern="1200" dirty="0"/>
        </a:p>
      </dsp:txBody>
      <dsp:txXfrm rot="10800000">
        <a:off x="6283395" y="1768481"/>
        <a:ext cx="2626142" cy="303178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fp.org/countries/ghan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gra.org/news/ghanas-seed-experts-draft-new-seed-sector-strategy-and-investment-pla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fp.org/countries/ghan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gra.org/news/ghanas-seed-experts-draft-new-seed-sector-strategy-and-investment-pla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bf6b90a68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bf6b90a68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bf6b90a685_0_16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1bf6b90a685_0_16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bf6b90a685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H"/>
              <a:t>Sources</a:t>
            </a:r>
            <a:endParaRPr/>
          </a:p>
          <a:p>
            <a:pPr marL="0" lvl="0" indent="0" algn="l" rtl="0">
              <a:lnSpc>
                <a:spcPct val="100000"/>
              </a:lnSpc>
              <a:spcBef>
                <a:spcPts val="0"/>
              </a:spcBef>
              <a:spcAft>
                <a:spcPts val="0"/>
              </a:spcAft>
              <a:buSzPts val="1400"/>
              <a:buNone/>
            </a:pPr>
            <a:r>
              <a:rPr lang="en-CH" sz="1100" u="sng">
                <a:solidFill>
                  <a:schemeClr val="hlink"/>
                </a:solidFill>
                <a:latin typeface="Arial"/>
                <a:ea typeface="Arial"/>
                <a:cs typeface="Arial"/>
                <a:sym typeface="Arial"/>
                <a:hlinkClick r:id="rId3"/>
              </a:rPr>
              <a:t>https://www.wfp.org/countries/ghana</a:t>
            </a:r>
            <a:endParaRPr/>
          </a:p>
          <a:p>
            <a:pPr marL="0" lvl="0" indent="0" algn="l" rtl="0">
              <a:lnSpc>
                <a:spcPct val="100000"/>
              </a:lnSpc>
              <a:spcBef>
                <a:spcPts val="0"/>
              </a:spcBef>
              <a:spcAft>
                <a:spcPts val="0"/>
              </a:spcAft>
              <a:buSzPts val="1400"/>
              <a:buNone/>
            </a:pPr>
            <a:r>
              <a:rPr lang="en-CH" sz="1100" u="sng">
                <a:solidFill>
                  <a:schemeClr val="hlink"/>
                </a:solidFill>
                <a:latin typeface="Arial"/>
                <a:ea typeface="Arial"/>
                <a:cs typeface="Arial"/>
                <a:sym typeface="Arial"/>
                <a:hlinkClick r:id="rId4"/>
              </a:rPr>
              <a:t>https://agra.org/news/ghanas-seed-experts-draft-new-seed-sector-strategy-and-investment-plan/</a:t>
            </a:r>
            <a:endParaRPr/>
          </a:p>
          <a:p>
            <a:pPr marL="0" lvl="0" indent="0" algn="l" rtl="0">
              <a:lnSpc>
                <a:spcPct val="100000"/>
              </a:lnSpc>
              <a:spcBef>
                <a:spcPts val="0"/>
              </a:spcBef>
              <a:spcAft>
                <a:spcPts val="0"/>
              </a:spcAft>
              <a:buSzPts val="1400"/>
              <a:buNone/>
            </a:pPr>
            <a:endParaRPr/>
          </a:p>
        </p:txBody>
      </p:sp>
      <p:sp>
        <p:nvSpPr>
          <p:cNvPr id="99" name="Google Shape;99;g1bf6b90a685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bf6b90a685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H"/>
              <a:t>Sources</a:t>
            </a:r>
            <a:endParaRPr/>
          </a:p>
          <a:p>
            <a:pPr marL="0" lvl="0" indent="0" algn="l" rtl="0">
              <a:lnSpc>
                <a:spcPct val="100000"/>
              </a:lnSpc>
              <a:spcBef>
                <a:spcPts val="0"/>
              </a:spcBef>
              <a:spcAft>
                <a:spcPts val="0"/>
              </a:spcAft>
              <a:buSzPts val="1400"/>
              <a:buNone/>
            </a:pPr>
            <a:r>
              <a:rPr lang="en-CH" sz="1100" u="sng">
                <a:solidFill>
                  <a:schemeClr val="hlink"/>
                </a:solidFill>
                <a:latin typeface="Arial"/>
                <a:ea typeface="Arial"/>
                <a:cs typeface="Arial"/>
                <a:sym typeface="Arial"/>
                <a:hlinkClick r:id="rId3"/>
              </a:rPr>
              <a:t>https://www.wfp.org/countries/ghana</a:t>
            </a:r>
            <a:endParaRPr/>
          </a:p>
          <a:p>
            <a:pPr marL="0" lvl="0" indent="0" algn="l" rtl="0">
              <a:lnSpc>
                <a:spcPct val="100000"/>
              </a:lnSpc>
              <a:spcBef>
                <a:spcPts val="0"/>
              </a:spcBef>
              <a:spcAft>
                <a:spcPts val="0"/>
              </a:spcAft>
              <a:buSzPts val="1400"/>
              <a:buNone/>
            </a:pPr>
            <a:r>
              <a:rPr lang="en-CH" sz="1100" u="sng">
                <a:solidFill>
                  <a:schemeClr val="hlink"/>
                </a:solidFill>
                <a:latin typeface="Arial"/>
                <a:ea typeface="Arial"/>
                <a:cs typeface="Arial"/>
                <a:sym typeface="Arial"/>
                <a:hlinkClick r:id="rId4"/>
              </a:rPr>
              <a:t>https://agra.org/news/ghanas-seed-experts-draft-new-seed-sector-strategy-and-investment-plan/</a:t>
            </a:r>
            <a:endParaRPr/>
          </a:p>
          <a:p>
            <a:pPr marL="0" lvl="0" indent="0" algn="l" rtl="0">
              <a:lnSpc>
                <a:spcPct val="100000"/>
              </a:lnSpc>
              <a:spcBef>
                <a:spcPts val="0"/>
              </a:spcBef>
              <a:spcAft>
                <a:spcPts val="0"/>
              </a:spcAft>
              <a:buSzPts val="1400"/>
              <a:buNone/>
            </a:pPr>
            <a:endParaRPr/>
          </a:p>
        </p:txBody>
      </p:sp>
      <p:sp>
        <p:nvSpPr>
          <p:cNvPr id="132" name="Google Shape;132;g1bf6b90a685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905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bf6b90a685_0_9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1bf6b90a685_0_9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bf6b90a685_0_1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1bf6b90a685_0_1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H"/>
              <a:t>Define the Market Sizes for Total Available Market (TAM), Serviceable Available Market (SAM), Serviceable Obtainable Market (SOM). </a:t>
            </a:r>
            <a:endParaRPr/>
          </a:p>
        </p:txBody>
      </p:sp>
      <p:sp>
        <p:nvSpPr>
          <p:cNvPr id="415" name="Google Shape;415;g1bf6b90a685_0_1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H"/>
              <a:t>12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f6b90a685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1bf6b90a685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c065d390b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1c065d390b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1c065d390b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H"/>
              <a:t>14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c0712360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1c0712360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H"/>
              <a:t>Add any additional partner logos here. The current logos all have active link to the respective websites inserted. </a:t>
            </a:r>
            <a:endParaRPr/>
          </a:p>
        </p:txBody>
      </p:sp>
      <p:sp>
        <p:nvSpPr>
          <p:cNvPr id="482" name="Google Shape;482;g1c0712360d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H"/>
              <a:t>16</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c065d390b6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g1c065d390b6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a:spLocks noGrp="1"/>
          </p:cNvSpPr>
          <p:nvPr>
            <p:ph type="pic" idx="2"/>
          </p:nvPr>
        </p:nvSpPr>
        <p:spPr>
          <a:xfrm>
            <a:off x="5183188" y="987425"/>
            <a:ext cx="6172200" cy="4873625"/>
          </a:xfrm>
          <a:prstGeom prst="rect">
            <a:avLst/>
          </a:prstGeom>
          <a:noFill/>
          <a:ln>
            <a:noFill/>
          </a:ln>
        </p:spPr>
      </p:sp>
      <p:sp>
        <p:nvSpPr>
          <p:cNvPr id="75" name="Google Shape;75;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F50C7F05-3ACE-4F65-B790-B814ABD33334}" type="datetime1">
              <a:rPr lang="en-US" smtClean="0"/>
              <a:t>1/23/2023</a:t>
            </a:fld>
            <a:endParaRPr lang="en-US"/>
          </a:p>
        </p:txBody>
      </p:sp>
      <p:sp>
        <p:nvSpPr>
          <p:cNvPr id="5" name="Footer Placeholder 4"/>
          <p:cNvSpPr>
            <a:spLocks noGrp="1"/>
          </p:cNvSpPr>
          <p:nvPr>
            <p:ph type="ftr" sz="quarter" idx="11"/>
          </p:nvPr>
        </p:nvSpPr>
        <p:spPr>
          <a:xfrm>
            <a:off x="1565393" y="5357593"/>
            <a:ext cx="6713127" cy="365125"/>
          </a:xfrm>
        </p:spPr>
        <p:txBody>
          <a:bodyPr/>
          <a:lstStyle/>
          <a:p>
            <a:r>
              <a:rPr lang="en-US"/>
              <a:t>www.lcicgh.org</a:t>
            </a:r>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AD87E3AC-50DB-42E1-946F-F02B2E8FE06A}" type="slidenum">
              <a:rPr lang="en-US" smtClean="0"/>
              <a:t>‹#›</a:t>
            </a:fld>
            <a:endParaRPr lang="en-US"/>
          </a:p>
        </p:txBody>
      </p:sp>
    </p:spTree>
    <p:extLst>
      <p:ext uri="{BB962C8B-B14F-4D97-AF65-F5344CB8AC3E}">
        <p14:creationId xmlns:p14="http://schemas.microsoft.com/office/powerpoint/2010/main" val="1366270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73EE2A-2E0C-4683-A144-7AF9B975FD30}" type="datetime1">
              <a:rPr lang="en-US" smtClean="0"/>
              <a:t>1/23/2023</a:t>
            </a:fld>
            <a:endParaRPr lang="en-US"/>
          </a:p>
        </p:txBody>
      </p:sp>
      <p:sp>
        <p:nvSpPr>
          <p:cNvPr id="5" name="Footer Placeholder 4"/>
          <p:cNvSpPr>
            <a:spLocks noGrp="1"/>
          </p:cNvSpPr>
          <p:nvPr>
            <p:ph type="ftr" sz="quarter" idx="11"/>
          </p:nvPr>
        </p:nvSpPr>
        <p:spPr/>
        <p:txBody>
          <a:bodyPr/>
          <a:lstStyle/>
          <a:p>
            <a:r>
              <a:rPr lang="en-US"/>
              <a:t>www.lcicgh.org</a:t>
            </a:r>
          </a:p>
        </p:txBody>
      </p:sp>
      <p:sp>
        <p:nvSpPr>
          <p:cNvPr id="6" name="Slide Number Placeholder 5"/>
          <p:cNvSpPr>
            <a:spLocks noGrp="1"/>
          </p:cNvSpPr>
          <p:nvPr>
            <p:ph type="sldNum" sz="quarter" idx="12"/>
          </p:nvPr>
        </p:nvSpPr>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1036782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43F83-AF3C-4320-9159-BC9BF13965D0}" type="datetime1">
              <a:rPr lang="en-US" smtClean="0"/>
              <a:t>1/23/2023</a:t>
            </a:fld>
            <a:endParaRPr lang="en-US"/>
          </a:p>
        </p:txBody>
      </p:sp>
      <p:sp>
        <p:nvSpPr>
          <p:cNvPr id="5" name="Footer Placeholder 4"/>
          <p:cNvSpPr>
            <a:spLocks noGrp="1"/>
          </p:cNvSpPr>
          <p:nvPr>
            <p:ph type="ftr" sz="quarter" idx="11"/>
          </p:nvPr>
        </p:nvSpPr>
        <p:spPr/>
        <p:txBody>
          <a:bodyPr/>
          <a:lstStyle/>
          <a:p>
            <a:r>
              <a:rPr lang="en-US"/>
              <a:t>www.lcicgh.org</a:t>
            </a:r>
          </a:p>
        </p:txBody>
      </p:sp>
      <p:sp>
        <p:nvSpPr>
          <p:cNvPr id="6" name="Slide Number Placeholder 5"/>
          <p:cNvSpPr>
            <a:spLocks noGrp="1"/>
          </p:cNvSpPr>
          <p:nvPr>
            <p:ph type="sldNum" sz="quarter" idx="12"/>
          </p:nvPr>
        </p:nvSpPr>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27791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5999B2D-D945-4E33-A826-F67F28AF80A9}" type="datetime1">
              <a:rPr lang="en-US" smtClean="0"/>
              <a:t>1/23/2023</a:t>
            </a:fld>
            <a:endParaRPr lang="en-US"/>
          </a:p>
        </p:txBody>
      </p:sp>
      <p:sp>
        <p:nvSpPr>
          <p:cNvPr id="6" name="Footer Placeholder 5"/>
          <p:cNvSpPr>
            <a:spLocks noGrp="1"/>
          </p:cNvSpPr>
          <p:nvPr>
            <p:ph type="ftr" sz="quarter" idx="11"/>
          </p:nvPr>
        </p:nvSpPr>
        <p:spPr/>
        <p:txBody>
          <a:bodyPr/>
          <a:lstStyle/>
          <a:p>
            <a:r>
              <a:rPr lang="en-US"/>
              <a:t>www.lcicgh.org</a:t>
            </a:r>
          </a:p>
        </p:txBody>
      </p:sp>
      <p:sp>
        <p:nvSpPr>
          <p:cNvPr id="7" name="Slide Number Placeholder 6"/>
          <p:cNvSpPr>
            <a:spLocks noGrp="1"/>
          </p:cNvSpPr>
          <p:nvPr>
            <p:ph type="sldNum" sz="quarter" idx="12"/>
          </p:nvPr>
        </p:nvSpPr>
        <p:spPr/>
        <p:txBody>
          <a:bodyPr/>
          <a:lstStyle/>
          <a:p>
            <a:fld id="{AD87E3AC-50DB-42E1-946F-F02B2E8FE06A}" type="slidenum">
              <a:rPr lang="en-US" smtClean="0"/>
              <a:t>‹#›</a:t>
            </a:fld>
            <a:endParaRPr lang="en-US"/>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450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2F0204-CAE9-4990-86E0-4168C7018C17}" type="datetime1">
              <a:rPr lang="en-US" smtClean="0"/>
              <a:t>1/23/2023</a:t>
            </a:fld>
            <a:endParaRPr lang="en-US"/>
          </a:p>
        </p:txBody>
      </p:sp>
      <p:sp>
        <p:nvSpPr>
          <p:cNvPr id="8" name="Footer Placeholder 7"/>
          <p:cNvSpPr>
            <a:spLocks noGrp="1"/>
          </p:cNvSpPr>
          <p:nvPr>
            <p:ph type="ftr" sz="quarter" idx="11"/>
          </p:nvPr>
        </p:nvSpPr>
        <p:spPr/>
        <p:txBody>
          <a:bodyPr/>
          <a:lstStyle/>
          <a:p>
            <a:r>
              <a:rPr lang="en-US"/>
              <a:t>www.lcicgh.org</a:t>
            </a:r>
          </a:p>
        </p:txBody>
      </p:sp>
      <p:sp>
        <p:nvSpPr>
          <p:cNvPr id="9" name="Slide Number Placeholder 8"/>
          <p:cNvSpPr>
            <a:spLocks noGrp="1"/>
          </p:cNvSpPr>
          <p:nvPr>
            <p:ph type="sldNum" sz="quarter" idx="12"/>
          </p:nvPr>
        </p:nvSpPr>
        <p:spPr/>
        <p:txBody>
          <a:bodyPr/>
          <a:lstStyle/>
          <a:p>
            <a:fld id="{AD87E3AC-50DB-42E1-946F-F02B2E8FE06A}" type="slidenum">
              <a:rPr lang="en-US" smtClean="0"/>
              <a:t>‹#›</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90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05BFD-B88E-408C-A415-5FFC76DECAF6}" type="datetime1">
              <a:rPr lang="en-US" smtClean="0"/>
              <a:t>1/23/2023</a:t>
            </a:fld>
            <a:endParaRPr lang="en-US"/>
          </a:p>
        </p:txBody>
      </p:sp>
      <p:sp>
        <p:nvSpPr>
          <p:cNvPr id="4" name="Footer Placeholder 3"/>
          <p:cNvSpPr>
            <a:spLocks noGrp="1"/>
          </p:cNvSpPr>
          <p:nvPr>
            <p:ph type="ftr" sz="quarter" idx="11"/>
          </p:nvPr>
        </p:nvSpPr>
        <p:spPr/>
        <p:txBody>
          <a:bodyPr/>
          <a:lstStyle/>
          <a:p>
            <a:r>
              <a:rPr lang="en-US"/>
              <a:t>www.lcicgh.org</a:t>
            </a:r>
          </a:p>
        </p:txBody>
      </p:sp>
      <p:sp>
        <p:nvSpPr>
          <p:cNvPr id="5" name="Slide Number Placeholder 4"/>
          <p:cNvSpPr>
            <a:spLocks noGrp="1"/>
          </p:cNvSpPr>
          <p:nvPr>
            <p:ph type="sldNum" sz="quarter" idx="12"/>
          </p:nvPr>
        </p:nvSpPr>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232872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77FEA-4B83-4D3D-B894-BA7F782B86CA}" type="datetime1">
              <a:rPr lang="en-US" smtClean="0"/>
              <a:t>1/23/2023</a:t>
            </a:fld>
            <a:endParaRPr lang="en-US"/>
          </a:p>
        </p:txBody>
      </p:sp>
      <p:sp>
        <p:nvSpPr>
          <p:cNvPr id="3" name="Footer Placeholder 2"/>
          <p:cNvSpPr>
            <a:spLocks noGrp="1"/>
          </p:cNvSpPr>
          <p:nvPr>
            <p:ph type="ftr" sz="quarter" idx="11"/>
          </p:nvPr>
        </p:nvSpPr>
        <p:spPr/>
        <p:txBody>
          <a:bodyPr/>
          <a:lstStyle/>
          <a:p>
            <a:r>
              <a:rPr lang="en-US"/>
              <a:t>www.lcicgh.org</a:t>
            </a:r>
          </a:p>
        </p:txBody>
      </p:sp>
      <p:sp>
        <p:nvSpPr>
          <p:cNvPr id="4" name="Slide Number Placeholder 3"/>
          <p:cNvSpPr>
            <a:spLocks noGrp="1"/>
          </p:cNvSpPr>
          <p:nvPr>
            <p:ph type="sldNum" sz="quarter" idx="12"/>
          </p:nvPr>
        </p:nvSpPr>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34411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939339B1-7435-4F97-B9A4-25D3FD2B914B}" type="datetime1">
              <a:rPr lang="en-US" smtClean="0"/>
              <a:t>1/23/2023</a:t>
            </a:fld>
            <a:endParaRPr lang="en-US"/>
          </a:p>
        </p:txBody>
      </p:sp>
      <p:sp>
        <p:nvSpPr>
          <p:cNvPr id="6" name="Footer Placeholder 5"/>
          <p:cNvSpPr>
            <a:spLocks noGrp="1"/>
          </p:cNvSpPr>
          <p:nvPr>
            <p:ph type="ftr" sz="quarter" idx="11"/>
          </p:nvPr>
        </p:nvSpPr>
        <p:spPr>
          <a:xfrm rot="-60000">
            <a:off x="1219406" y="5829262"/>
            <a:ext cx="4696809" cy="365125"/>
          </a:xfrm>
        </p:spPr>
        <p:txBody>
          <a:bodyPr/>
          <a:lstStyle/>
          <a:p>
            <a:r>
              <a:rPr lang="en-US"/>
              <a:t>www.lcicgh.org</a:t>
            </a:r>
          </a:p>
        </p:txBody>
      </p:sp>
      <p:sp>
        <p:nvSpPr>
          <p:cNvPr id="7" name="Slide Number Placeholder 6"/>
          <p:cNvSpPr>
            <a:spLocks noGrp="1"/>
          </p:cNvSpPr>
          <p:nvPr>
            <p:ph type="sldNum" sz="quarter" idx="12"/>
          </p:nvPr>
        </p:nvSpPr>
        <p:spPr>
          <a:xfrm rot="60000">
            <a:off x="10076418" y="5896962"/>
            <a:ext cx="738697" cy="365125"/>
          </a:xfrm>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2567037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F6A1A7C7-AD9C-4138-8163-B89E289F33F7}" type="datetime1">
              <a:rPr lang="en-US" smtClean="0"/>
              <a:t>1/23/2023</a:t>
            </a:fld>
            <a:endParaRPr lang="en-US"/>
          </a:p>
        </p:txBody>
      </p:sp>
      <p:sp>
        <p:nvSpPr>
          <p:cNvPr id="6" name="Footer Placeholder 5"/>
          <p:cNvSpPr>
            <a:spLocks noGrp="1"/>
          </p:cNvSpPr>
          <p:nvPr>
            <p:ph type="ftr" sz="quarter" idx="11"/>
          </p:nvPr>
        </p:nvSpPr>
        <p:spPr>
          <a:xfrm rot="-60000">
            <a:off x="1219426" y="5831038"/>
            <a:ext cx="4425391" cy="365125"/>
          </a:xfrm>
        </p:spPr>
        <p:txBody>
          <a:bodyPr/>
          <a:lstStyle/>
          <a:p>
            <a:r>
              <a:rPr lang="en-US"/>
              <a:t>www.lcicgh.org</a:t>
            </a:r>
          </a:p>
        </p:txBody>
      </p:sp>
      <p:sp>
        <p:nvSpPr>
          <p:cNvPr id="7" name="Slide Number Placeholder 6"/>
          <p:cNvSpPr>
            <a:spLocks noGrp="1"/>
          </p:cNvSpPr>
          <p:nvPr>
            <p:ph type="sldNum" sz="quarter" idx="12"/>
          </p:nvPr>
        </p:nvSpPr>
        <p:spPr>
          <a:xfrm rot="60000">
            <a:off x="10082786" y="5900027"/>
            <a:ext cx="738697" cy="365125"/>
          </a:xfrm>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1192549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E480C-4804-4A3A-A51A-E8D113955463}" type="datetime1">
              <a:rPr lang="en-US" smtClean="0"/>
              <a:t>1/23/2023</a:t>
            </a:fld>
            <a:endParaRPr lang="en-US"/>
          </a:p>
        </p:txBody>
      </p:sp>
      <p:sp>
        <p:nvSpPr>
          <p:cNvPr id="5" name="Footer Placeholder 4"/>
          <p:cNvSpPr>
            <a:spLocks noGrp="1"/>
          </p:cNvSpPr>
          <p:nvPr>
            <p:ph type="ftr" sz="quarter" idx="11"/>
          </p:nvPr>
        </p:nvSpPr>
        <p:spPr/>
        <p:txBody>
          <a:bodyPr/>
          <a:lstStyle/>
          <a:p>
            <a:r>
              <a:rPr lang="en-US"/>
              <a:t>www.lcicgh.org</a:t>
            </a:r>
          </a:p>
        </p:txBody>
      </p:sp>
      <p:sp>
        <p:nvSpPr>
          <p:cNvPr id="6" name="Slide Number Placeholder 5"/>
          <p:cNvSpPr>
            <a:spLocks noGrp="1"/>
          </p:cNvSpPr>
          <p:nvPr>
            <p:ph type="sldNum" sz="quarter" idx="12"/>
          </p:nvPr>
        </p:nvSpPr>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207083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3D47-1011-43C7-A02D-8E6EC513F77D}" type="datetime1">
              <a:rPr lang="en-US" smtClean="0"/>
              <a:t>1/23/2023</a:t>
            </a:fld>
            <a:endParaRPr lang="en-US"/>
          </a:p>
        </p:txBody>
      </p:sp>
      <p:sp>
        <p:nvSpPr>
          <p:cNvPr id="5" name="Footer Placeholder 4"/>
          <p:cNvSpPr>
            <a:spLocks noGrp="1"/>
          </p:cNvSpPr>
          <p:nvPr>
            <p:ph type="ftr" sz="quarter" idx="11"/>
          </p:nvPr>
        </p:nvSpPr>
        <p:spPr/>
        <p:txBody>
          <a:bodyPr/>
          <a:lstStyle/>
          <a:p>
            <a:r>
              <a:rPr lang="en-US"/>
              <a:t>www.lcicgh.org</a:t>
            </a:r>
          </a:p>
        </p:txBody>
      </p:sp>
      <p:sp>
        <p:nvSpPr>
          <p:cNvPr id="6" name="Slide Number Placeholder 5"/>
          <p:cNvSpPr>
            <a:spLocks noGrp="1"/>
          </p:cNvSpPr>
          <p:nvPr>
            <p:ph type="sldNum" sz="quarter" idx="12"/>
          </p:nvPr>
        </p:nvSpPr>
        <p:spPr/>
        <p:txBody>
          <a:bodyPr/>
          <a:lstStyle/>
          <a:p>
            <a:fld id="{AD87E3AC-50DB-42E1-946F-F02B2E8FE06A}" type="slidenum">
              <a:rPr lang="en-US" smtClean="0"/>
              <a:t>‹#›</a:t>
            </a:fld>
            <a:endParaRPr lang="en-US"/>
          </a:p>
        </p:txBody>
      </p:sp>
    </p:spTree>
    <p:extLst>
      <p:ext uri="{BB962C8B-B14F-4D97-AF65-F5344CB8AC3E}">
        <p14:creationId xmlns:p14="http://schemas.microsoft.com/office/powerpoint/2010/main" val="1356265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B9AAF4-9A30-4CB1-9BBD-9A4237EA22CF}"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3530817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9AAF4-9A30-4CB1-9BBD-9A4237EA22CF}"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2301601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9AAF4-9A30-4CB1-9BBD-9A4237EA22CF}"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3376650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B9AAF4-9A30-4CB1-9BBD-9A4237EA22CF}"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74775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B9AAF4-9A30-4CB1-9BBD-9A4237EA22CF}"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1279234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9AAF4-9A30-4CB1-9BBD-9A4237EA22CF}"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264873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1960"/>
              </a:srgbClr>
            </a:outerShdw>
          </a:effectLst>
        </p:spPr>
      </p:sp>
      <p:sp>
        <p:nvSpPr>
          <p:cNvPr id="30" name="Google Shape;30;p26"/>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31" name="Google Shape;3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9AAF4-9A30-4CB1-9BBD-9A4237EA22CF}"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3018441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B9AAF4-9A30-4CB1-9BBD-9A4237EA22CF}"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513672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B9AAF4-9A30-4CB1-9BBD-9A4237EA22CF}"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3847380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9AAF4-9A30-4CB1-9BBD-9A4237EA22CF}"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1777181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9AAF4-9A30-4CB1-9BBD-9A4237EA22CF}"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D9A3-E07D-48A3-9D4D-53E1FE6E6CA6}" type="slidenum">
              <a:rPr lang="en-US" smtClean="0"/>
              <a:t>‹#›</a:t>
            </a:fld>
            <a:endParaRPr lang="en-US"/>
          </a:p>
        </p:txBody>
      </p:sp>
    </p:spTree>
    <p:extLst>
      <p:ext uri="{BB962C8B-B14F-4D97-AF65-F5344CB8AC3E}">
        <p14:creationId xmlns:p14="http://schemas.microsoft.com/office/powerpoint/2010/main" val="1094681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398767" y="496025"/>
            <a:ext cx="4011200" cy="806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700"/>
              <a:buFont typeface="Times New Roman"/>
              <a:buNone/>
              <a:defRPr sz="27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
          <p:cNvSpPr txBox="1">
            <a:spLocks noGrp="1"/>
          </p:cNvSpPr>
          <p:nvPr>
            <p:ph type="body" idx="1"/>
          </p:nvPr>
        </p:nvSpPr>
        <p:spPr>
          <a:xfrm>
            <a:off x="1410333" y="1846725"/>
            <a:ext cx="9328800" cy="29997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685668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5600" y="2867800"/>
            <a:ext cx="11360800" cy="11223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4" name="Google Shape;14;p3"/>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endParaRPr lang="en-GH"/>
          </a:p>
        </p:txBody>
      </p:sp>
    </p:spTree>
    <p:extLst>
      <p:ext uri="{BB962C8B-B14F-4D97-AF65-F5344CB8AC3E}">
        <p14:creationId xmlns:p14="http://schemas.microsoft.com/office/powerpoint/2010/main" val="3712775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7" name="Google Shape;17;p4"/>
          <p:cNvSpPr/>
          <p:nvPr/>
        </p:nvSpPr>
        <p:spPr>
          <a:xfrm>
            <a:off x="-448467" y="-28025"/>
            <a:ext cx="12918800" cy="698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4"/>
          <p:cNvSpPr/>
          <p:nvPr/>
        </p:nvSpPr>
        <p:spPr>
          <a:xfrm>
            <a:off x="-485867" y="5624675"/>
            <a:ext cx="13018400" cy="133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4"/>
          <p:cNvSpPr txBox="1">
            <a:spLocks noGrp="1"/>
          </p:cNvSpPr>
          <p:nvPr>
            <p:ph type="title"/>
          </p:nvPr>
        </p:nvSpPr>
        <p:spPr>
          <a:xfrm>
            <a:off x="548133" y="5783525"/>
            <a:ext cx="7562000" cy="48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Times New Roman"/>
              <a:buNone/>
              <a:defRPr sz="28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649733" y="6333325"/>
            <a:ext cx="5456400" cy="448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4"/>
          <p:cNvPicPr preferRelativeResize="0"/>
          <p:nvPr/>
        </p:nvPicPr>
        <p:blipFill rotWithShape="1">
          <a:blip r:embed="rId2">
            <a:alphaModFix/>
          </a:blip>
          <a:srcRect/>
          <a:stretch/>
        </p:blipFill>
        <p:spPr>
          <a:xfrm>
            <a:off x="1819934" y="2047601"/>
            <a:ext cx="8648465" cy="1938375"/>
          </a:xfrm>
          <a:prstGeom prst="rect">
            <a:avLst/>
          </a:prstGeom>
          <a:noFill/>
          <a:ln>
            <a:noFill/>
          </a:ln>
        </p:spPr>
      </p:pic>
    </p:spTree>
    <p:extLst>
      <p:ext uri="{BB962C8B-B14F-4D97-AF65-F5344CB8AC3E}">
        <p14:creationId xmlns:p14="http://schemas.microsoft.com/office/powerpoint/2010/main" val="1270584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4" name="Google Shape;24;p5"/>
          <p:cNvSpPr/>
          <p:nvPr/>
        </p:nvSpPr>
        <p:spPr>
          <a:xfrm>
            <a:off x="-448467" y="-28025"/>
            <a:ext cx="12918800" cy="698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25" name="Google Shape;25;p5"/>
          <p:cNvPicPr preferRelativeResize="0"/>
          <p:nvPr/>
        </p:nvPicPr>
        <p:blipFill rotWithShape="1">
          <a:blip r:embed="rId2">
            <a:alphaModFix/>
          </a:blip>
          <a:srcRect t="1550" b="1559"/>
          <a:stretch/>
        </p:blipFill>
        <p:spPr>
          <a:xfrm>
            <a:off x="3670101" y="3101375"/>
            <a:ext cx="4520319" cy="981651"/>
          </a:xfrm>
          <a:prstGeom prst="rect">
            <a:avLst/>
          </a:prstGeom>
          <a:noFill/>
          <a:ln>
            <a:noFill/>
          </a:ln>
        </p:spPr>
      </p:pic>
    </p:spTree>
    <p:extLst>
      <p:ext uri="{BB962C8B-B14F-4D97-AF65-F5344CB8AC3E}">
        <p14:creationId xmlns:p14="http://schemas.microsoft.com/office/powerpoint/2010/main" val="3925780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4" name="Google Shape;34;p8"/>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153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415600" y="740800"/>
            <a:ext cx="3744000" cy="100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37" name="Google Shape;37;p9"/>
          <p:cNvSpPr txBox="1">
            <a:spLocks noGrp="1"/>
          </p:cNvSpPr>
          <p:nvPr>
            <p:ph type="body" idx="1"/>
          </p:nvPr>
        </p:nvSpPr>
        <p:spPr>
          <a:xfrm>
            <a:off x="415600" y="1852800"/>
            <a:ext cx="3744000" cy="42393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9"/>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0434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653667" y="600200"/>
            <a:ext cx="8490400" cy="5454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a:endParaRPr/>
          </a:p>
        </p:txBody>
      </p:sp>
      <p:sp>
        <p:nvSpPr>
          <p:cNvPr id="41" name="Google Shape;41;p1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7119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11"/>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1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45" name="Google Shape;45;p11"/>
          <p:cNvSpPr txBox="1">
            <a:spLocks noGrp="1"/>
          </p:cNvSpPr>
          <p:nvPr>
            <p:ph type="subTitle" idx="1"/>
          </p:nvPr>
        </p:nvSpPr>
        <p:spPr>
          <a:xfrm>
            <a:off x="354000" y="3737433"/>
            <a:ext cx="5393600" cy="164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11"/>
          <p:cNvSpPr txBox="1">
            <a:spLocks noGrp="1"/>
          </p:cNvSpPr>
          <p:nvPr>
            <p:ph type="body" idx="2"/>
          </p:nvPr>
        </p:nvSpPr>
        <p:spPr>
          <a:xfrm>
            <a:off x="6586000" y="965433"/>
            <a:ext cx="5116000" cy="49269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3797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2"/>
          <p:cNvSpPr txBox="1">
            <a:spLocks noGrp="1"/>
          </p:cNvSpPr>
          <p:nvPr>
            <p:ph type="body" idx="1"/>
          </p:nvPr>
        </p:nvSpPr>
        <p:spPr>
          <a:xfrm>
            <a:off x="415600" y="5640767"/>
            <a:ext cx="7998400" cy="8067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50" name="Google Shape;50;p12"/>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8814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3"/>
          <p:cNvSpPr txBox="1">
            <a:spLocks noGrp="1"/>
          </p:cNvSpPr>
          <p:nvPr>
            <p:ph type="title" hasCustomPrompt="1"/>
          </p:nvPr>
        </p:nvSpPr>
        <p:spPr>
          <a:xfrm>
            <a:off x="415600" y="1474833"/>
            <a:ext cx="11360800" cy="26181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53" name="Google Shape;53;p13"/>
          <p:cNvSpPr txBox="1">
            <a:spLocks noGrp="1"/>
          </p:cNvSpPr>
          <p:nvPr>
            <p:ph type="body" idx="1"/>
          </p:nvPr>
        </p:nvSpPr>
        <p:spPr>
          <a:xfrm>
            <a:off x="415600" y="4202967"/>
            <a:ext cx="11360800" cy="17343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4" name="Google Shape;54;p13"/>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935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163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132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21406A1-80F6-410A-A28A-3A08AAAD187C}" type="datetime1">
              <a:rPr lang="en-US" smtClean="0"/>
              <a:t>1/23/2023</a:t>
            </a:fld>
            <a:endParaRPr lang="en-US"/>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a:t>www.lcicgh.org</a:t>
            </a:r>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D87E3AC-50DB-42E1-946F-F02B2E8FE06A}" type="slidenum">
              <a:rPr lang="en-US" smtClean="0"/>
              <a:t>‹#›</a:t>
            </a:fld>
            <a:endParaRPr lang="en-US"/>
          </a:p>
        </p:txBody>
      </p:sp>
    </p:spTree>
    <p:extLst>
      <p:ext uri="{BB962C8B-B14F-4D97-AF65-F5344CB8AC3E}">
        <p14:creationId xmlns:p14="http://schemas.microsoft.com/office/powerpoint/2010/main" val="23016766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9AAF4-9A30-4CB1-9BBD-9A4237EA22CF}" type="datetimeFigureOut">
              <a:rPr lang="en-US" smtClean="0"/>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FD9A3-E07D-48A3-9D4D-53E1FE6E6CA6}" type="slidenum">
              <a:rPr lang="en-US" smtClean="0"/>
              <a:t>‹#›</a:t>
            </a:fld>
            <a:endParaRPr lang="en-US"/>
          </a:p>
        </p:txBody>
      </p:sp>
    </p:spTree>
    <p:extLst>
      <p:ext uri="{BB962C8B-B14F-4D97-AF65-F5344CB8AC3E}">
        <p14:creationId xmlns:p14="http://schemas.microsoft.com/office/powerpoint/2010/main" val="12164393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62267" y="5532125"/>
            <a:ext cx="12466000" cy="153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7;p1"/>
          <p:cNvSpPr/>
          <p:nvPr/>
        </p:nvSpPr>
        <p:spPr>
          <a:xfrm>
            <a:off x="1144400" y="586625"/>
            <a:ext cx="37200" cy="775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8" name="Google Shape;8;p1"/>
          <p:cNvPicPr preferRelativeResize="0"/>
          <p:nvPr/>
        </p:nvPicPr>
        <p:blipFill rotWithShape="1">
          <a:blip r:embed="rId14">
            <a:alphaModFix/>
          </a:blip>
          <a:srcRect t="1550" b="1559"/>
          <a:stretch/>
        </p:blipFill>
        <p:spPr>
          <a:xfrm>
            <a:off x="1081920" y="5895651"/>
            <a:ext cx="3571043" cy="775499"/>
          </a:xfrm>
          <a:prstGeom prst="rect">
            <a:avLst/>
          </a:prstGeom>
          <a:noFill/>
          <a:ln>
            <a:noFill/>
          </a:ln>
        </p:spPr>
      </p:pic>
    </p:spTree>
    <p:extLst>
      <p:ext uri="{BB962C8B-B14F-4D97-AF65-F5344CB8AC3E}">
        <p14:creationId xmlns:p14="http://schemas.microsoft.com/office/powerpoint/2010/main" val="378528071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legacycrop.com/"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hyperlink" Target="http://www.bu.edu/phpbin/africa/poster/"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hyperlink" Target="https://www.aecfafrica.org/" TargetMode="External"/><Relationship Id="rId13" Type="http://schemas.openxmlformats.org/officeDocument/2006/relationships/image" Target="../media/image35.png"/><Relationship Id="rId3" Type="http://schemas.openxmlformats.org/officeDocument/2006/relationships/image" Target="../media/image9.jpg"/><Relationship Id="rId7" Type="http://schemas.openxmlformats.org/officeDocument/2006/relationships/image" Target="../media/image32.jpg"/><Relationship Id="rId12" Type="http://schemas.openxmlformats.org/officeDocument/2006/relationships/hyperlink" Target="https://wacci.ug.edu.gh/about_us" TargetMode="External"/><Relationship Id="rId17" Type="http://schemas.openxmlformats.org/officeDocument/2006/relationships/image" Target="../media/image37.jpg"/><Relationship Id="rId2" Type="http://schemas.openxmlformats.org/officeDocument/2006/relationships/notesSlide" Target="../notesSlides/notesSlide8.xml"/><Relationship Id="rId16" Type="http://schemas.openxmlformats.org/officeDocument/2006/relationships/hyperlink" Target="https://www.nastag.org/" TargetMode="External"/><Relationship Id="rId1" Type="http://schemas.openxmlformats.org/officeDocument/2006/relationships/slideLayout" Target="../slideLayouts/slideLayout2.xml"/><Relationship Id="rId6" Type="http://schemas.openxmlformats.org/officeDocument/2006/relationships/hyperlink" Target="https://findingxy.com/" TargetMode="External"/><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hyperlink" Target="https://agra.org/focus-countries/ghana/" TargetMode="External"/><Relationship Id="rId4" Type="http://schemas.openxmlformats.org/officeDocument/2006/relationships/hyperlink" Target="http://www.proodoscapital.com/" TargetMode="External"/><Relationship Id="rId9" Type="http://schemas.openxmlformats.org/officeDocument/2006/relationships/image" Target="../media/image33.jpg"/><Relationship Id="rId14" Type="http://schemas.openxmlformats.org/officeDocument/2006/relationships/hyperlink" Target="https://globalagribizsolutions.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g1bf6b90a685_0_0"/>
          <p:cNvSpPr txBox="1">
            <a:spLocks noGrp="1"/>
          </p:cNvSpPr>
          <p:nvPr>
            <p:ph type="ctrTitle"/>
          </p:nvPr>
        </p:nvSpPr>
        <p:spPr>
          <a:xfrm>
            <a:off x="134754" y="1662025"/>
            <a:ext cx="11983451" cy="2387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4F6128"/>
              </a:buClr>
              <a:buSzPts val="2800"/>
              <a:buFont typeface="Calibri"/>
              <a:buNone/>
            </a:pPr>
            <a:br>
              <a:rPr lang="en-GB" sz="2800" b="1" dirty="0">
                <a:solidFill>
                  <a:srgbClr val="C4BD97"/>
                </a:solidFill>
              </a:rPr>
            </a:br>
            <a:br>
              <a:rPr lang="en-GB" sz="2800" b="1" dirty="0">
                <a:solidFill>
                  <a:srgbClr val="C4BD97"/>
                </a:solidFill>
              </a:rPr>
            </a:br>
            <a:br>
              <a:rPr lang="en-GB" sz="2800" b="1" dirty="0">
                <a:solidFill>
                  <a:srgbClr val="C4BD97"/>
                </a:solidFill>
              </a:rPr>
            </a:br>
            <a:r>
              <a:rPr lang="en-GB" sz="2800" b="1" dirty="0">
                <a:solidFill>
                  <a:schemeClr val="tx1"/>
                </a:solidFill>
              </a:rPr>
              <a:t>Coordinating National Scaling Efforts for Food Systems Transformation</a:t>
            </a:r>
            <a:br>
              <a:rPr lang="en-GB" sz="2800" b="1" dirty="0">
                <a:solidFill>
                  <a:srgbClr val="C4BD97"/>
                </a:solidFill>
              </a:rPr>
            </a:br>
            <a:br>
              <a:rPr lang="en-GB" sz="2800" b="1" dirty="0">
                <a:solidFill>
                  <a:srgbClr val="C4BD97"/>
                </a:solidFill>
              </a:rPr>
            </a:br>
            <a:r>
              <a:rPr lang="en-GB" sz="2800" b="1" dirty="0">
                <a:solidFill>
                  <a:srgbClr val="C00000"/>
                </a:solidFill>
              </a:rPr>
              <a:t>The Role of Private Seed Companies: Challenges and Prospects in Ghana’s Seed industry </a:t>
            </a:r>
            <a:br>
              <a:rPr lang="en-GB" sz="2800" b="1" dirty="0">
                <a:solidFill>
                  <a:srgbClr val="C4BD97"/>
                </a:solidFill>
              </a:rPr>
            </a:br>
            <a:br>
              <a:rPr lang="en-GB" sz="2800" b="1" dirty="0">
                <a:solidFill>
                  <a:srgbClr val="C4BD97"/>
                </a:solidFill>
              </a:rPr>
            </a:br>
            <a:r>
              <a:rPr lang="en-GB" sz="2800" b="1" dirty="0">
                <a:solidFill>
                  <a:srgbClr val="C4BD97"/>
                </a:solidFill>
              </a:rPr>
              <a:t>By</a:t>
            </a:r>
            <a:br>
              <a:rPr lang="en-GB" sz="2800" b="1" dirty="0">
                <a:solidFill>
                  <a:srgbClr val="C4BD97"/>
                </a:solidFill>
              </a:rPr>
            </a:br>
            <a:br>
              <a:rPr lang="en-GB" sz="2800" b="1" dirty="0">
                <a:solidFill>
                  <a:srgbClr val="C4BD97"/>
                </a:solidFill>
              </a:rPr>
            </a:br>
            <a:r>
              <a:rPr lang="en-GB" sz="2800" b="1" dirty="0">
                <a:solidFill>
                  <a:schemeClr val="accent6"/>
                </a:solidFill>
              </a:rPr>
              <a:t>Amos Rutherford Azinu, PhD</a:t>
            </a:r>
            <a:br>
              <a:rPr lang="en-GB" sz="2800" b="1" dirty="0">
                <a:solidFill>
                  <a:schemeClr val="accent6"/>
                </a:solidFill>
              </a:rPr>
            </a:br>
            <a:r>
              <a:rPr lang="en-GB" sz="2800" b="1" dirty="0">
                <a:solidFill>
                  <a:schemeClr val="accent6"/>
                </a:solidFill>
              </a:rPr>
              <a:t>LCIC, Founder &amp; CEO </a:t>
            </a:r>
            <a:endParaRPr sz="2800" b="1" dirty="0">
              <a:solidFill>
                <a:schemeClr val="accent6"/>
              </a:solidFill>
            </a:endParaRPr>
          </a:p>
        </p:txBody>
      </p:sp>
      <p:sp>
        <p:nvSpPr>
          <p:cNvPr id="96" name="Google Shape;96;g1bf6b90a685_0_0"/>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H"/>
              <a:t>1</a:t>
            </a:fld>
            <a:endParaRPr/>
          </a:p>
        </p:txBody>
      </p:sp>
      <p:pic>
        <p:nvPicPr>
          <p:cNvPr id="2" name="Content Placeholder 5" descr="Ghana flag.gif">
            <a:extLst>
              <a:ext uri="{FF2B5EF4-FFF2-40B4-BE49-F238E27FC236}">
                <a16:creationId xmlns:a16="http://schemas.microsoft.com/office/drawing/2014/main" id="{8BE97EC7-E685-704F-A91F-1ADF4152C3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3400" y="3937898"/>
            <a:ext cx="205740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Why Early Generation Seed </a:t>
            </a:r>
          </a:p>
        </p:txBody>
      </p:sp>
      <p:sp>
        <p:nvSpPr>
          <p:cNvPr id="3" name="Content Placeholder 2"/>
          <p:cNvSpPr>
            <a:spLocks noGrp="1"/>
          </p:cNvSpPr>
          <p:nvPr>
            <p:ph idx="1"/>
          </p:nvPr>
        </p:nvSpPr>
        <p:spPr>
          <a:xfrm>
            <a:off x="2286000" y="2119257"/>
            <a:ext cx="7696200" cy="3603812"/>
          </a:xfrm>
        </p:spPr>
        <p:txBody>
          <a:bodyPr/>
          <a:lstStyle/>
          <a:p>
            <a:pPr marL="0" indent="0">
              <a:buNone/>
            </a:pPr>
            <a:r>
              <a:rPr lang="en-US" b="1" dirty="0">
                <a:solidFill>
                  <a:srgbClr val="FF0000"/>
                </a:solidFill>
                <a:latin typeface="Calibri" panose="020F0502020204030204" pitchFamily="34" charset="0"/>
                <a:ea typeface="SimSun" panose="02010600030101010101" pitchFamily="2" charset="-122"/>
                <a:cs typeface="Arial" panose="020B0604020202020204" pitchFamily="34" charset="0"/>
              </a:rPr>
              <a:t>  </a:t>
            </a:r>
          </a:p>
          <a:p>
            <a:pPr marL="0" indent="0">
              <a:buNone/>
            </a:pPr>
            <a:endParaRPr lang="en-US" b="1" dirty="0">
              <a:solidFill>
                <a:srgbClr val="FF0000"/>
              </a:solidFill>
              <a:latin typeface="Calibri" panose="020F0502020204030204" pitchFamily="34" charset="0"/>
              <a:ea typeface="SimSun" panose="02010600030101010101" pitchFamily="2" charset="-122"/>
              <a:cs typeface="Arial" panose="020B0604020202020204" pitchFamily="34" charset="0"/>
            </a:endParaRPr>
          </a:p>
          <a:p>
            <a:pPr marL="0" indent="0">
              <a:buNone/>
            </a:pPr>
            <a:endParaRPr lang="en-US" b="1" dirty="0">
              <a:solidFill>
                <a:srgbClr val="FF0000"/>
              </a:solidFill>
              <a:latin typeface="Calibri" panose="020F0502020204030204" pitchFamily="34" charset="0"/>
              <a:ea typeface="SimSun" panose="02010600030101010101" pitchFamily="2" charset="-122"/>
              <a:cs typeface="Arial" panose="020B0604020202020204" pitchFamily="34" charset="0"/>
            </a:endParaRPr>
          </a:p>
          <a:p>
            <a:pPr marL="0" indent="0">
              <a:buNone/>
            </a:pPr>
            <a:endParaRPr lang="en-US" b="1" dirty="0">
              <a:solidFill>
                <a:srgbClr val="FF0000"/>
              </a:solidFill>
              <a:latin typeface="Calibri" panose="020F0502020204030204" pitchFamily="34" charset="0"/>
              <a:ea typeface="SimSun" panose="02010600030101010101" pitchFamily="2" charset="-122"/>
              <a:cs typeface="Arial" panose="020B0604020202020204" pitchFamily="34" charset="0"/>
            </a:endParaRPr>
          </a:p>
          <a:p>
            <a:pPr marL="0" indent="0">
              <a:buNone/>
            </a:pPr>
            <a:r>
              <a:rPr lang="en-US" b="1" dirty="0">
                <a:solidFill>
                  <a:srgbClr val="FF0000"/>
                </a:solidFill>
                <a:latin typeface="Calibri" panose="020F0502020204030204" pitchFamily="34" charset="0"/>
                <a:ea typeface="SimSun" panose="02010600030101010101" pitchFamily="2" charset="-122"/>
                <a:cs typeface="Arial" panose="020B0604020202020204" pitchFamily="34" charset="0"/>
              </a:rPr>
              <a:t>                            EGS</a:t>
            </a:r>
            <a:r>
              <a:rPr lang="en-US" b="1" dirty="0">
                <a:solidFill>
                  <a:srgbClr val="00B050"/>
                </a:solidFill>
                <a:latin typeface="Calibri" panose="020F0502020204030204" pitchFamily="34" charset="0"/>
                <a:ea typeface="SimSun" panose="02010600030101010101" pitchFamily="2" charset="-122"/>
                <a:cs typeface="Arial" panose="020B0604020202020204" pitchFamily="34" charset="0"/>
              </a:rPr>
              <a:t> - a lifeline to any vibrant Seed Industry!</a:t>
            </a:r>
          </a:p>
          <a:p>
            <a:endParaRPr lang="en-US" dirty="0"/>
          </a:p>
        </p:txBody>
      </p:sp>
      <p:sp>
        <p:nvSpPr>
          <p:cNvPr id="4" name="Footer Placeholder 3"/>
          <p:cNvSpPr>
            <a:spLocks noGrp="1"/>
          </p:cNvSpPr>
          <p:nvPr>
            <p:ph type="ftr" sz="quarter" idx="11"/>
          </p:nvPr>
        </p:nvSpPr>
        <p:spPr/>
        <p:txBody>
          <a:bodyPr/>
          <a:lstStyle/>
          <a:p>
            <a:pPr>
              <a:buClrTx/>
              <a:defRPr/>
            </a:pPr>
            <a:r>
              <a:rPr lang="en-US" kern="1200" dirty="0">
                <a:solidFill>
                  <a:srgbClr val="465E9C"/>
                </a:solidFill>
                <a:ea typeface="+mn-ea"/>
                <a:cs typeface="+mn-cs"/>
                <a:hlinkClick r:id="rId2"/>
              </a:rPr>
              <a:t>www.legacycrop.com</a:t>
            </a:r>
            <a:r>
              <a:rPr lang="en-US" kern="1200" dirty="0">
                <a:solidFill>
                  <a:srgbClr val="465E9C"/>
                </a:solidFill>
                <a:ea typeface="+mn-ea"/>
                <a:cs typeface="+mn-cs"/>
              </a:rPr>
              <a:t> </a:t>
            </a:r>
          </a:p>
        </p:txBody>
      </p:sp>
      <p:sp>
        <p:nvSpPr>
          <p:cNvPr id="5" name="Slide Number Placeholder 4"/>
          <p:cNvSpPr>
            <a:spLocks noGrp="1"/>
          </p:cNvSpPr>
          <p:nvPr>
            <p:ph type="sldNum" sz="quarter" idx="12"/>
          </p:nvPr>
        </p:nvSpPr>
        <p:spPr/>
        <p:txBody>
          <a:bodyPr/>
          <a:lstStyle/>
          <a:p>
            <a:pPr>
              <a:buClrTx/>
              <a:defRPr/>
            </a:pPr>
            <a:endParaRPr lang="en-US" kern="1200" dirty="0">
              <a:solidFill>
                <a:srgbClr val="465E9C"/>
              </a:solidFill>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209800"/>
            <a:ext cx="2476501"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27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g1bf6b90a685_0_946"/>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H"/>
              <a:t>11</a:t>
            </a:fld>
            <a:endParaRPr/>
          </a:p>
        </p:txBody>
      </p:sp>
      <p:grpSp>
        <p:nvGrpSpPr>
          <p:cNvPr id="225" name="Google Shape;225;g1bf6b90a685_0_946"/>
          <p:cNvGrpSpPr/>
          <p:nvPr/>
        </p:nvGrpSpPr>
        <p:grpSpPr>
          <a:xfrm>
            <a:off x="565079" y="1972834"/>
            <a:ext cx="10979100" cy="2915181"/>
            <a:chOff x="0" y="753472"/>
            <a:chExt cx="10979100" cy="2915181"/>
          </a:xfrm>
        </p:grpSpPr>
        <p:sp>
          <p:nvSpPr>
            <p:cNvPr id="226" name="Google Shape;226;g1bf6b90a685_0_946"/>
            <p:cNvSpPr/>
            <p:nvPr/>
          </p:nvSpPr>
          <p:spPr>
            <a:xfrm>
              <a:off x="220871" y="237310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bf6b90a685_0_946"/>
            <p:cNvSpPr txBox="1"/>
            <p:nvPr/>
          </p:nvSpPr>
          <p:spPr>
            <a:xfrm>
              <a:off x="220871" y="2373107"/>
              <a:ext cx="1756200" cy="4995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dirty="0">
                  <a:solidFill>
                    <a:schemeClr val="dk1"/>
                  </a:solidFill>
                  <a:latin typeface="Calibri"/>
                  <a:ea typeface="Calibri"/>
                  <a:cs typeface="Calibri"/>
                  <a:sym typeface="Calibri"/>
                </a:rPr>
                <a:t>Y</a:t>
              </a:r>
              <a:r>
                <a:rPr lang="en-GB" sz="2000" b="1" i="0" u="none" strike="noStrike" cap="none" dirty="0">
                  <a:solidFill>
                    <a:schemeClr val="dk1"/>
                  </a:solidFill>
                  <a:latin typeface="Calibri"/>
                  <a:ea typeface="Calibri"/>
                  <a:cs typeface="Calibri"/>
                  <a:sym typeface="Calibri"/>
                </a:rPr>
                <a:t>e</a:t>
              </a:r>
              <a:r>
                <a:rPr lang="en-CH" sz="2000" b="1" i="0" u="none" strike="noStrike" cap="none" dirty="0">
                  <a:solidFill>
                    <a:schemeClr val="dk1"/>
                  </a:solidFill>
                  <a:latin typeface="Calibri"/>
                  <a:ea typeface="Calibri"/>
                  <a:cs typeface="Calibri"/>
                  <a:sym typeface="Calibri"/>
                </a:rPr>
                <a:t>ar</a:t>
              </a:r>
              <a:endParaRPr sz="2000" b="0" i="0" u="none" strike="noStrike" cap="none" dirty="0">
                <a:solidFill>
                  <a:schemeClr val="dk1"/>
                </a:solidFill>
                <a:latin typeface="Calibri"/>
                <a:ea typeface="Calibri"/>
                <a:cs typeface="Calibri"/>
                <a:sym typeface="Calibri"/>
              </a:endParaRPr>
            </a:p>
          </p:txBody>
        </p:sp>
        <p:sp>
          <p:nvSpPr>
            <p:cNvPr id="228" name="Google Shape;228;g1bf6b90a685_0_946"/>
            <p:cNvSpPr/>
            <p:nvPr/>
          </p:nvSpPr>
          <p:spPr>
            <a:xfrm>
              <a:off x="0" y="2121213"/>
              <a:ext cx="10979100" cy="176700"/>
            </a:xfrm>
            <a:prstGeom prst="rect">
              <a:avLst/>
            </a:prstGeom>
            <a:gradFill>
              <a:gsLst>
                <a:gs pos="0">
                  <a:srgbClr val="5E697B"/>
                </a:gs>
                <a:gs pos="50000">
                  <a:srgbClr val="42536A"/>
                </a:gs>
                <a:gs pos="100000">
                  <a:srgbClr val="38495F"/>
                </a:gs>
              </a:gsLst>
              <a:lin ang="5400012"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bf6b90a685_0_946"/>
            <p:cNvSpPr/>
            <p:nvPr/>
          </p:nvSpPr>
          <p:spPr>
            <a:xfrm>
              <a:off x="133058" y="753472"/>
              <a:ext cx="1932000" cy="616500"/>
            </a:xfrm>
            <a:prstGeom prst="rect">
              <a:avLst/>
            </a:prstGeom>
            <a:solidFill>
              <a:srgbClr val="C4BD97"/>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dirty="0">
                  <a:solidFill>
                    <a:srgbClr val="000000"/>
                  </a:solidFill>
                  <a:latin typeface="Arial"/>
                  <a:ea typeface="Arial"/>
                  <a:cs typeface="Arial"/>
                  <a:sym typeface="Arial"/>
                </a:rPr>
                <a:t>2015</a:t>
              </a:r>
              <a:r>
                <a:rPr lang="en-CH" sz="1300" b="0" i="0" u="none" strike="noStrike" cap="none" dirty="0">
                  <a:solidFill>
                    <a:srgbClr val="000000"/>
                  </a:solidFill>
                  <a:latin typeface="Arial"/>
                  <a:ea typeface="Arial"/>
                  <a:cs typeface="Arial"/>
                  <a:sym typeface="Arial"/>
                </a:rPr>
                <a:t> </a:t>
              </a:r>
              <a:endParaRPr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CH" sz="1300" b="0" i="0" u="none" strike="noStrike" cap="none" dirty="0">
                  <a:solidFill>
                    <a:srgbClr val="000000"/>
                  </a:solidFill>
                  <a:latin typeface="Arial"/>
                  <a:ea typeface="Arial"/>
                  <a:cs typeface="Arial"/>
                  <a:sym typeface="Arial"/>
                </a:rPr>
                <a:t>LCIC established </a:t>
              </a:r>
              <a:endParaRPr sz="1300" b="0" i="0" u="none" strike="noStrike" cap="none" dirty="0">
                <a:solidFill>
                  <a:srgbClr val="000000"/>
                </a:solidFill>
                <a:latin typeface="Arial"/>
                <a:ea typeface="Arial"/>
                <a:cs typeface="Arial"/>
                <a:sym typeface="Arial"/>
              </a:endParaRPr>
            </a:p>
          </p:txBody>
        </p:sp>
        <p:cxnSp>
          <p:nvCxnSpPr>
            <p:cNvPr id="230" name="Google Shape;230;g1bf6b90a685_0_946"/>
            <p:cNvCxnSpPr/>
            <p:nvPr/>
          </p:nvCxnSpPr>
          <p:spPr>
            <a:xfrm>
              <a:off x="1098994" y="136995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31" name="Google Shape;231;g1bf6b90a685_0_946"/>
            <p:cNvSpPr/>
            <p:nvPr/>
          </p:nvSpPr>
          <p:spPr>
            <a:xfrm>
              <a:off x="1318525" y="154671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g1bf6b90a685_0_946"/>
            <p:cNvSpPr txBox="1"/>
            <p:nvPr/>
          </p:nvSpPr>
          <p:spPr>
            <a:xfrm>
              <a:off x="1318525" y="1546717"/>
              <a:ext cx="1756200" cy="499500"/>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dirty="0">
                  <a:solidFill>
                    <a:schemeClr val="dk1"/>
                  </a:solidFill>
                  <a:latin typeface="Calibri"/>
                  <a:ea typeface="Calibri"/>
                  <a:cs typeface="Calibri"/>
                  <a:sym typeface="Calibri"/>
                </a:rPr>
                <a:t>Year</a:t>
              </a:r>
              <a:endParaRPr sz="1400" b="0" i="0" u="none" strike="noStrike" cap="none" dirty="0">
                <a:solidFill>
                  <a:srgbClr val="000000"/>
                </a:solidFill>
                <a:latin typeface="Arial"/>
                <a:ea typeface="Arial"/>
                <a:cs typeface="Arial"/>
                <a:sym typeface="Arial"/>
              </a:endParaRPr>
            </a:p>
          </p:txBody>
        </p:sp>
        <p:sp>
          <p:nvSpPr>
            <p:cNvPr id="233" name="Google Shape;233;g1bf6b90a685_0_946"/>
            <p:cNvSpPr/>
            <p:nvPr/>
          </p:nvSpPr>
          <p:spPr>
            <a:xfrm>
              <a:off x="1230712" y="3052153"/>
              <a:ext cx="1932000" cy="616500"/>
            </a:xfrm>
            <a:prstGeom prst="rect">
              <a:avLst/>
            </a:prstGeom>
            <a:solidFill>
              <a:srgbClr val="CDCFD3">
                <a:alpha val="89019"/>
              </a:srgbClr>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a:solidFill>
                    <a:schemeClr val="dk1"/>
                  </a:solidFill>
                  <a:latin typeface="Arial"/>
                  <a:ea typeface="Arial"/>
                  <a:cs typeface="Arial"/>
                  <a:sym typeface="Arial"/>
                </a:rPr>
                <a:t>2016</a:t>
              </a:r>
              <a:r>
                <a:rPr lang="en-CH" sz="13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CH" sz="1300" b="0" i="0" u="none" strike="noStrike" cap="none">
                  <a:solidFill>
                    <a:schemeClr val="dk1"/>
                  </a:solidFill>
                  <a:latin typeface="Arial"/>
                  <a:ea typeface="Arial"/>
                  <a:cs typeface="Arial"/>
                  <a:sym typeface="Arial"/>
                </a:rPr>
                <a:t>15 Acres Drip Irrigation Installed</a:t>
              </a:r>
              <a:endParaRPr sz="1300" b="0" i="0" u="none" strike="noStrike" cap="none">
                <a:solidFill>
                  <a:schemeClr val="dk1"/>
                </a:solidFill>
                <a:latin typeface="Arial"/>
                <a:ea typeface="Arial"/>
                <a:cs typeface="Arial"/>
                <a:sym typeface="Arial"/>
              </a:endParaRPr>
            </a:p>
          </p:txBody>
        </p:sp>
        <p:cxnSp>
          <p:nvCxnSpPr>
            <p:cNvPr id="234" name="Google Shape;234;g1bf6b90a685_0_946"/>
            <p:cNvCxnSpPr/>
            <p:nvPr/>
          </p:nvCxnSpPr>
          <p:spPr>
            <a:xfrm>
              <a:off x="2196648" y="229798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35" name="Google Shape;235;g1bf6b90a685_0_946"/>
            <p:cNvSpPr/>
            <p:nvPr/>
          </p:nvSpPr>
          <p:spPr>
            <a:xfrm>
              <a:off x="1043754"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1bf6b90a685_0_946"/>
            <p:cNvSpPr/>
            <p:nvPr/>
          </p:nvSpPr>
          <p:spPr>
            <a:xfrm>
              <a:off x="2141408"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bf6b90a685_0_946"/>
            <p:cNvSpPr/>
            <p:nvPr/>
          </p:nvSpPr>
          <p:spPr>
            <a:xfrm>
              <a:off x="2416179" y="237310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bf6b90a685_0_946"/>
            <p:cNvSpPr txBox="1"/>
            <p:nvPr/>
          </p:nvSpPr>
          <p:spPr>
            <a:xfrm>
              <a:off x="2416179" y="2373107"/>
              <a:ext cx="1756200" cy="4995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a:solidFill>
                    <a:schemeClr val="dk1"/>
                  </a:solidFill>
                  <a:latin typeface="Calibri"/>
                  <a:ea typeface="Calibri"/>
                  <a:cs typeface="Calibri"/>
                  <a:sym typeface="Calibri"/>
                </a:rPr>
                <a:t>Year</a:t>
              </a:r>
              <a:endParaRPr sz="1400" b="0" i="0" u="none" strike="noStrike" cap="none">
                <a:solidFill>
                  <a:srgbClr val="000000"/>
                </a:solidFill>
                <a:latin typeface="Arial"/>
                <a:ea typeface="Arial"/>
                <a:cs typeface="Arial"/>
                <a:sym typeface="Arial"/>
              </a:endParaRPr>
            </a:p>
          </p:txBody>
        </p:sp>
        <p:sp>
          <p:nvSpPr>
            <p:cNvPr id="239" name="Google Shape;239;g1bf6b90a685_0_946"/>
            <p:cNvSpPr/>
            <p:nvPr/>
          </p:nvSpPr>
          <p:spPr>
            <a:xfrm>
              <a:off x="2328366" y="753472"/>
              <a:ext cx="1932000" cy="616500"/>
            </a:xfrm>
            <a:prstGeom prst="rect">
              <a:avLst/>
            </a:prstGeom>
            <a:solidFill>
              <a:srgbClr val="98B466"/>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a:solidFill>
                    <a:srgbClr val="000000"/>
                  </a:solidFill>
                  <a:latin typeface="Arial"/>
                  <a:ea typeface="Arial"/>
                  <a:cs typeface="Arial"/>
                  <a:sym typeface="Arial"/>
                </a:rPr>
                <a:t>2017</a:t>
              </a:r>
              <a:endParaRPr sz="13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CH" sz="1300" b="0" i="0" u="none" strike="noStrike" cap="none">
                  <a:solidFill>
                    <a:srgbClr val="000000"/>
                  </a:solidFill>
                  <a:latin typeface="Arial"/>
                  <a:ea typeface="Arial"/>
                  <a:cs typeface="Arial"/>
                  <a:sym typeface="Arial"/>
                </a:rPr>
                <a:t>9.6 tonnes of basic seeds delivered </a:t>
              </a:r>
              <a:endParaRPr sz="1300" b="0" i="0" u="none" strike="noStrike" cap="none">
                <a:solidFill>
                  <a:srgbClr val="000000"/>
                </a:solidFill>
                <a:latin typeface="Arial"/>
                <a:ea typeface="Arial"/>
                <a:cs typeface="Arial"/>
                <a:sym typeface="Arial"/>
              </a:endParaRPr>
            </a:p>
          </p:txBody>
        </p:sp>
        <p:cxnSp>
          <p:nvCxnSpPr>
            <p:cNvPr id="240" name="Google Shape;240;g1bf6b90a685_0_946"/>
            <p:cNvCxnSpPr/>
            <p:nvPr/>
          </p:nvCxnSpPr>
          <p:spPr>
            <a:xfrm>
              <a:off x="3294302" y="136995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41" name="Google Shape;241;g1bf6b90a685_0_946"/>
            <p:cNvSpPr/>
            <p:nvPr/>
          </p:nvSpPr>
          <p:spPr>
            <a:xfrm>
              <a:off x="3513833" y="154671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1bf6b90a685_0_946"/>
            <p:cNvSpPr txBox="1"/>
            <p:nvPr/>
          </p:nvSpPr>
          <p:spPr>
            <a:xfrm>
              <a:off x="3513833" y="1546717"/>
              <a:ext cx="1756200" cy="499500"/>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a:solidFill>
                    <a:schemeClr val="dk1"/>
                  </a:solidFill>
                  <a:latin typeface="Calibri"/>
                  <a:ea typeface="Calibri"/>
                  <a:cs typeface="Calibri"/>
                  <a:sym typeface="Calibri"/>
                </a:rPr>
                <a:t>Year</a:t>
              </a:r>
              <a:endParaRPr sz="1400" b="0" i="0" u="none" strike="noStrike" cap="none">
                <a:solidFill>
                  <a:srgbClr val="000000"/>
                </a:solidFill>
                <a:latin typeface="Arial"/>
                <a:ea typeface="Arial"/>
                <a:cs typeface="Arial"/>
                <a:sym typeface="Arial"/>
              </a:endParaRPr>
            </a:p>
          </p:txBody>
        </p:sp>
        <p:sp>
          <p:nvSpPr>
            <p:cNvPr id="243" name="Google Shape;243;g1bf6b90a685_0_946"/>
            <p:cNvSpPr/>
            <p:nvPr/>
          </p:nvSpPr>
          <p:spPr>
            <a:xfrm>
              <a:off x="3426020" y="3049243"/>
              <a:ext cx="1932000" cy="616500"/>
            </a:xfrm>
            <a:prstGeom prst="rect">
              <a:avLst/>
            </a:prstGeom>
            <a:solidFill>
              <a:srgbClr val="C4BD97"/>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GB" sz="1300" b="1" i="0" u="none" strike="noStrike" cap="none" dirty="0">
                  <a:solidFill>
                    <a:srgbClr val="000000"/>
                  </a:solidFill>
                  <a:latin typeface="Arial"/>
                  <a:ea typeface="Arial"/>
                  <a:cs typeface="Arial"/>
                  <a:sym typeface="Arial"/>
                </a:rPr>
                <a:t>2018 - </a:t>
              </a:r>
              <a:r>
                <a:rPr lang="en-CH" sz="1300" b="1" i="0" u="none" strike="noStrike" cap="none" dirty="0">
                  <a:solidFill>
                    <a:srgbClr val="000000"/>
                  </a:solidFill>
                  <a:latin typeface="Arial"/>
                  <a:ea typeface="Arial"/>
                  <a:cs typeface="Arial"/>
                  <a:sym typeface="Arial"/>
                </a:rPr>
                <a:t>2019</a:t>
              </a:r>
              <a:endParaRPr sz="13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CH" sz="1300" b="0" i="0" u="none" strike="noStrike" cap="none" dirty="0">
                  <a:solidFill>
                    <a:srgbClr val="000000"/>
                  </a:solidFill>
                  <a:latin typeface="Arial"/>
                  <a:ea typeface="Arial"/>
                  <a:cs typeface="Arial"/>
                  <a:sym typeface="Arial"/>
                </a:rPr>
                <a:t>Legacy Seed Established</a:t>
              </a:r>
              <a:r>
                <a:rPr lang="en-GB" sz="1300" b="0" i="0" u="none" strike="noStrike" cap="none" dirty="0">
                  <a:solidFill>
                    <a:srgbClr val="000000"/>
                  </a:solidFill>
                  <a:latin typeface="Arial"/>
                  <a:ea typeface="Arial"/>
                  <a:cs typeface="Arial"/>
                  <a:sym typeface="Arial"/>
                </a:rPr>
                <a:t> &amp; Seeds delivered 1000 kg to delivered</a:t>
              </a:r>
              <a:endParaRPr sz="1300" b="0" i="0" u="none" strike="noStrike" cap="none" dirty="0">
                <a:solidFill>
                  <a:srgbClr val="000000"/>
                </a:solidFill>
                <a:latin typeface="Arial"/>
                <a:ea typeface="Arial"/>
                <a:cs typeface="Arial"/>
                <a:sym typeface="Arial"/>
              </a:endParaRPr>
            </a:p>
          </p:txBody>
        </p:sp>
        <p:cxnSp>
          <p:nvCxnSpPr>
            <p:cNvPr id="244" name="Google Shape;244;g1bf6b90a685_0_946"/>
            <p:cNvCxnSpPr/>
            <p:nvPr/>
          </p:nvCxnSpPr>
          <p:spPr>
            <a:xfrm>
              <a:off x="4391956" y="229798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45" name="Google Shape;245;g1bf6b90a685_0_946"/>
            <p:cNvSpPr/>
            <p:nvPr/>
          </p:nvSpPr>
          <p:spPr>
            <a:xfrm>
              <a:off x="3239062"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1bf6b90a685_0_946"/>
            <p:cNvSpPr/>
            <p:nvPr/>
          </p:nvSpPr>
          <p:spPr>
            <a:xfrm>
              <a:off x="4336716"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1bf6b90a685_0_946"/>
            <p:cNvSpPr/>
            <p:nvPr/>
          </p:nvSpPr>
          <p:spPr>
            <a:xfrm>
              <a:off x="4611487" y="237310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1bf6b90a685_0_946"/>
            <p:cNvSpPr txBox="1"/>
            <p:nvPr/>
          </p:nvSpPr>
          <p:spPr>
            <a:xfrm>
              <a:off x="4611487" y="2373107"/>
              <a:ext cx="1756200" cy="4995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dirty="0">
                  <a:solidFill>
                    <a:schemeClr val="dk1"/>
                  </a:solidFill>
                  <a:latin typeface="Calibri"/>
                  <a:ea typeface="Calibri"/>
                  <a:cs typeface="Calibri"/>
                  <a:sym typeface="Calibri"/>
                </a:rPr>
                <a:t>Y</a:t>
              </a:r>
              <a:r>
                <a:rPr lang="en-GB" sz="2000" b="1" i="0" u="none" strike="noStrike" cap="none" dirty="0">
                  <a:solidFill>
                    <a:schemeClr val="dk1"/>
                  </a:solidFill>
                  <a:latin typeface="Calibri"/>
                  <a:ea typeface="Calibri"/>
                  <a:cs typeface="Calibri"/>
                  <a:sym typeface="Calibri"/>
                </a:rPr>
                <a:t>e</a:t>
              </a:r>
              <a:r>
                <a:rPr lang="en-CH" sz="2000" b="1" i="0" u="none" strike="noStrike" cap="none" dirty="0">
                  <a:solidFill>
                    <a:schemeClr val="dk1"/>
                  </a:solidFill>
                  <a:latin typeface="Calibri"/>
                  <a:ea typeface="Calibri"/>
                  <a:cs typeface="Calibri"/>
                  <a:sym typeface="Calibri"/>
                </a:rPr>
                <a:t>ar</a:t>
              </a:r>
              <a:endParaRPr sz="2000" b="0" i="0" u="none" strike="noStrike" cap="none" dirty="0">
                <a:solidFill>
                  <a:schemeClr val="dk1"/>
                </a:solidFill>
                <a:latin typeface="Calibri"/>
                <a:ea typeface="Calibri"/>
                <a:cs typeface="Calibri"/>
                <a:sym typeface="Calibri"/>
              </a:endParaRPr>
            </a:p>
          </p:txBody>
        </p:sp>
        <p:sp>
          <p:nvSpPr>
            <p:cNvPr id="249" name="Google Shape;249;g1bf6b90a685_0_946"/>
            <p:cNvSpPr/>
            <p:nvPr/>
          </p:nvSpPr>
          <p:spPr>
            <a:xfrm>
              <a:off x="4523674" y="753472"/>
              <a:ext cx="1932000" cy="616500"/>
            </a:xfrm>
            <a:prstGeom prst="rect">
              <a:avLst/>
            </a:prstGeom>
            <a:solidFill>
              <a:srgbClr val="CDCFD3">
                <a:alpha val="89019"/>
              </a:srgbClr>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dirty="0">
                  <a:solidFill>
                    <a:srgbClr val="000000"/>
                  </a:solidFill>
                  <a:latin typeface="Arial"/>
                  <a:ea typeface="Arial"/>
                  <a:cs typeface="Arial"/>
                  <a:sym typeface="Arial"/>
                </a:rPr>
                <a:t>2021</a:t>
              </a:r>
              <a:endParaRPr sz="13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dirty="0">
                  <a:solidFill>
                    <a:srgbClr val="FF0000"/>
                  </a:solidFill>
                  <a:latin typeface="Arial"/>
                  <a:ea typeface="Arial"/>
                  <a:cs typeface="Arial"/>
                  <a:sym typeface="Arial"/>
                </a:rPr>
                <a:t>Smart Seed Business Centre Established</a:t>
              </a:r>
              <a:endParaRPr sz="1300" b="1" i="0" u="none" strike="noStrike" cap="none" dirty="0">
                <a:solidFill>
                  <a:srgbClr val="FF0000"/>
                </a:solidFill>
                <a:latin typeface="Arial"/>
                <a:ea typeface="Arial"/>
                <a:cs typeface="Arial"/>
                <a:sym typeface="Arial"/>
              </a:endParaRPr>
            </a:p>
          </p:txBody>
        </p:sp>
        <p:cxnSp>
          <p:nvCxnSpPr>
            <p:cNvPr id="250" name="Google Shape;250;g1bf6b90a685_0_946"/>
            <p:cNvCxnSpPr/>
            <p:nvPr/>
          </p:nvCxnSpPr>
          <p:spPr>
            <a:xfrm>
              <a:off x="5489610" y="136995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51" name="Google Shape;251;g1bf6b90a685_0_946"/>
            <p:cNvSpPr/>
            <p:nvPr/>
          </p:nvSpPr>
          <p:spPr>
            <a:xfrm>
              <a:off x="5709141" y="154671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1bf6b90a685_0_946"/>
            <p:cNvSpPr txBox="1"/>
            <p:nvPr/>
          </p:nvSpPr>
          <p:spPr>
            <a:xfrm>
              <a:off x="5709141" y="1546717"/>
              <a:ext cx="1756200" cy="499500"/>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a:solidFill>
                    <a:schemeClr val="dk1"/>
                  </a:solidFill>
                  <a:latin typeface="Calibri"/>
                  <a:ea typeface="Calibri"/>
                  <a:cs typeface="Calibri"/>
                  <a:sym typeface="Calibri"/>
                </a:rPr>
                <a:t>Year</a:t>
              </a:r>
              <a:endParaRPr sz="1400" b="0" i="0" u="none" strike="noStrike" cap="none">
                <a:solidFill>
                  <a:srgbClr val="000000"/>
                </a:solidFill>
                <a:latin typeface="Arial"/>
                <a:ea typeface="Arial"/>
                <a:cs typeface="Arial"/>
                <a:sym typeface="Arial"/>
              </a:endParaRPr>
            </a:p>
          </p:txBody>
        </p:sp>
        <p:sp>
          <p:nvSpPr>
            <p:cNvPr id="253" name="Google Shape;253;g1bf6b90a685_0_946"/>
            <p:cNvSpPr/>
            <p:nvPr/>
          </p:nvSpPr>
          <p:spPr>
            <a:xfrm>
              <a:off x="5621328" y="3049243"/>
              <a:ext cx="1932000" cy="616500"/>
            </a:xfrm>
            <a:prstGeom prst="rect">
              <a:avLst/>
            </a:prstGeom>
            <a:solidFill>
              <a:srgbClr val="CDCFD3">
                <a:alpha val="89019"/>
              </a:srgbClr>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a:solidFill>
                    <a:schemeClr val="dk1"/>
                  </a:solidFill>
                  <a:latin typeface="Arial"/>
                  <a:ea typeface="Arial"/>
                  <a:cs typeface="Arial"/>
                  <a:sym typeface="Arial"/>
                </a:rPr>
                <a:t>2022</a:t>
              </a:r>
              <a:endParaRPr sz="13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CH" sz="1300" b="0" i="0" u="none" strike="noStrike" cap="none">
                  <a:solidFill>
                    <a:schemeClr val="dk1"/>
                  </a:solidFill>
                  <a:latin typeface="Arial"/>
                  <a:ea typeface="Arial"/>
                  <a:cs typeface="Arial"/>
                  <a:sym typeface="Arial"/>
                </a:rPr>
                <a:t>First 1000 kgs of basic seeds delivered to Togo</a:t>
              </a:r>
              <a:endParaRPr sz="1300" b="0" i="0" u="none" strike="noStrike" cap="none">
                <a:solidFill>
                  <a:schemeClr val="dk1"/>
                </a:solidFill>
                <a:latin typeface="Arial"/>
                <a:ea typeface="Arial"/>
                <a:cs typeface="Arial"/>
                <a:sym typeface="Arial"/>
              </a:endParaRPr>
            </a:p>
          </p:txBody>
        </p:sp>
        <p:cxnSp>
          <p:nvCxnSpPr>
            <p:cNvPr id="254" name="Google Shape;254;g1bf6b90a685_0_946"/>
            <p:cNvCxnSpPr/>
            <p:nvPr/>
          </p:nvCxnSpPr>
          <p:spPr>
            <a:xfrm>
              <a:off x="6587264" y="229798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55" name="Google Shape;255;g1bf6b90a685_0_946"/>
            <p:cNvSpPr/>
            <p:nvPr/>
          </p:nvSpPr>
          <p:spPr>
            <a:xfrm>
              <a:off x="5434370"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1bf6b90a685_0_946"/>
            <p:cNvSpPr/>
            <p:nvPr/>
          </p:nvSpPr>
          <p:spPr>
            <a:xfrm>
              <a:off x="6532024"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1bf6b90a685_0_946"/>
            <p:cNvSpPr/>
            <p:nvPr/>
          </p:nvSpPr>
          <p:spPr>
            <a:xfrm>
              <a:off x="6806795" y="237310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1bf6b90a685_0_946"/>
            <p:cNvSpPr txBox="1"/>
            <p:nvPr/>
          </p:nvSpPr>
          <p:spPr>
            <a:xfrm>
              <a:off x="6806795" y="2373107"/>
              <a:ext cx="1756200" cy="4995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a:solidFill>
                    <a:schemeClr val="dk1"/>
                  </a:solidFill>
                  <a:latin typeface="Calibri"/>
                  <a:ea typeface="Calibri"/>
                  <a:cs typeface="Calibri"/>
                  <a:sym typeface="Calibri"/>
                </a:rPr>
                <a:t>Year</a:t>
              </a:r>
              <a:endParaRPr sz="1400" b="0" i="0" u="none" strike="noStrike" cap="none">
                <a:solidFill>
                  <a:srgbClr val="000000"/>
                </a:solidFill>
                <a:latin typeface="Arial"/>
                <a:ea typeface="Arial"/>
                <a:cs typeface="Arial"/>
                <a:sym typeface="Arial"/>
              </a:endParaRPr>
            </a:p>
          </p:txBody>
        </p:sp>
        <p:sp>
          <p:nvSpPr>
            <p:cNvPr id="259" name="Google Shape;259;g1bf6b90a685_0_946"/>
            <p:cNvSpPr/>
            <p:nvPr/>
          </p:nvSpPr>
          <p:spPr>
            <a:xfrm>
              <a:off x="6718983" y="753472"/>
              <a:ext cx="1932000" cy="616500"/>
            </a:xfrm>
            <a:prstGeom prst="rect">
              <a:avLst/>
            </a:prstGeom>
            <a:solidFill>
              <a:srgbClr val="C4BD97"/>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a:solidFill>
                    <a:srgbClr val="000000"/>
                  </a:solidFill>
                  <a:latin typeface="Arial"/>
                  <a:ea typeface="Arial"/>
                  <a:cs typeface="Arial"/>
                  <a:sym typeface="Arial"/>
                </a:rPr>
                <a:t>2023 onwards</a:t>
              </a:r>
              <a:endParaRPr sz="13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CH" sz="1000" b="0" i="0" u="none" strike="noStrike" cap="none">
                  <a:solidFill>
                    <a:srgbClr val="000000"/>
                  </a:solidFill>
                  <a:latin typeface="Arial"/>
                  <a:ea typeface="Arial"/>
                  <a:cs typeface="Arial"/>
                  <a:sym typeface="Arial"/>
                </a:rPr>
                <a:t>Expand Business operations to Togo Burkina Faso &amp; Mali</a:t>
              </a:r>
              <a:endParaRPr sz="1000" b="0" i="0" u="none" strike="noStrike" cap="none">
                <a:solidFill>
                  <a:srgbClr val="000000"/>
                </a:solidFill>
                <a:latin typeface="Arial"/>
                <a:ea typeface="Arial"/>
                <a:cs typeface="Arial"/>
                <a:sym typeface="Arial"/>
              </a:endParaRPr>
            </a:p>
          </p:txBody>
        </p:sp>
        <p:cxnSp>
          <p:nvCxnSpPr>
            <p:cNvPr id="260" name="Google Shape;260;g1bf6b90a685_0_946"/>
            <p:cNvCxnSpPr/>
            <p:nvPr/>
          </p:nvCxnSpPr>
          <p:spPr>
            <a:xfrm>
              <a:off x="7684918" y="136995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61" name="Google Shape;261;g1bf6b90a685_0_946"/>
            <p:cNvSpPr/>
            <p:nvPr/>
          </p:nvSpPr>
          <p:spPr>
            <a:xfrm>
              <a:off x="7904449" y="154671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1bf6b90a685_0_946"/>
            <p:cNvSpPr txBox="1"/>
            <p:nvPr/>
          </p:nvSpPr>
          <p:spPr>
            <a:xfrm>
              <a:off x="7904449" y="1546717"/>
              <a:ext cx="1756200" cy="499500"/>
            </a:xfrm>
            <a:prstGeom prst="rect">
              <a:avLst/>
            </a:prstGeom>
            <a:noFill/>
            <a:ln>
              <a:noFill/>
            </a:ln>
          </p:spPr>
          <p:txBody>
            <a:bodyPr spcFirstLastPara="1" wrap="square" lIns="0" tIns="0" rIns="0" bIns="0" anchor="b"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a:solidFill>
                    <a:schemeClr val="dk1"/>
                  </a:solidFill>
                  <a:latin typeface="Calibri"/>
                  <a:ea typeface="Calibri"/>
                  <a:cs typeface="Calibri"/>
                  <a:sym typeface="Calibri"/>
                </a:rPr>
                <a:t>year</a:t>
              </a:r>
              <a:endParaRPr sz="1400" b="0" i="0" u="none" strike="noStrike" cap="none">
                <a:solidFill>
                  <a:srgbClr val="000000"/>
                </a:solidFill>
                <a:latin typeface="Arial"/>
                <a:ea typeface="Arial"/>
                <a:cs typeface="Arial"/>
                <a:sym typeface="Arial"/>
              </a:endParaRPr>
            </a:p>
          </p:txBody>
        </p:sp>
        <p:sp>
          <p:nvSpPr>
            <p:cNvPr id="263" name="Google Shape;263;g1bf6b90a685_0_946"/>
            <p:cNvSpPr/>
            <p:nvPr/>
          </p:nvSpPr>
          <p:spPr>
            <a:xfrm>
              <a:off x="7816637" y="3049243"/>
              <a:ext cx="1932000" cy="616500"/>
            </a:xfrm>
            <a:prstGeom prst="rect">
              <a:avLst/>
            </a:prstGeom>
            <a:solidFill>
              <a:srgbClr val="C4BD97"/>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dirty="0">
                  <a:solidFill>
                    <a:srgbClr val="000000"/>
                  </a:solidFill>
                  <a:latin typeface="Arial"/>
                  <a:ea typeface="Arial"/>
                  <a:cs typeface="Arial"/>
                  <a:sym typeface="Arial"/>
                </a:rPr>
                <a:t>2023 </a:t>
              </a:r>
              <a:endParaRPr sz="13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CH" sz="1300" b="0" i="0" u="none" strike="noStrike" cap="none" dirty="0">
                  <a:solidFill>
                    <a:srgbClr val="000000"/>
                  </a:solidFill>
                  <a:latin typeface="Arial"/>
                  <a:ea typeface="Arial"/>
                  <a:cs typeface="Arial"/>
                  <a:sym typeface="Arial"/>
                </a:rPr>
                <a:t>Complete  new Irrigation Plant</a:t>
              </a:r>
              <a:endParaRPr sz="1300" b="0" i="0" u="none" strike="noStrike" cap="none" dirty="0">
                <a:solidFill>
                  <a:srgbClr val="000000"/>
                </a:solidFill>
                <a:latin typeface="Arial"/>
                <a:ea typeface="Arial"/>
                <a:cs typeface="Arial"/>
                <a:sym typeface="Arial"/>
              </a:endParaRPr>
            </a:p>
          </p:txBody>
        </p:sp>
        <p:cxnSp>
          <p:nvCxnSpPr>
            <p:cNvPr id="264" name="Google Shape;264;g1bf6b90a685_0_946"/>
            <p:cNvCxnSpPr/>
            <p:nvPr/>
          </p:nvCxnSpPr>
          <p:spPr>
            <a:xfrm>
              <a:off x="8782572" y="229798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65" name="Google Shape;265;g1bf6b90a685_0_946"/>
            <p:cNvSpPr/>
            <p:nvPr/>
          </p:nvSpPr>
          <p:spPr>
            <a:xfrm>
              <a:off x="7629678"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1bf6b90a685_0_946"/>
            <p:cNvSpPr/>
            <p:nvPr/>
          </p:nvSpPr>
          <p:spPr>
            <a:xfrm>
              <a:off x="8727332"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bf6b90a685_0_946"/>
            <p:cNvSpPr/>
            <p:nvPr/>
          </p:nvSpPr>
          <p:spPr>
            <a:xfrm>
              <a:off x="9002103" y="2373107"/>
              <a:ext cx="1756200" cy="49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1bf6b90a685_0_946"/>
            <p:cNvSpPr txBox="1"/>
            <p:nvPr/>
          </p:nvSpPr>
          <p:spPr>
            <a:xfrm>
              <a:off x="9002103" y="2373107"/>
              <a:ext cx="1756200" cy="499500"/>
            </a:xfrm>
            <a:prstGeom prst="rect">
              <a:avLst/>
            </a:prstGeom>
            <a:noFill/>
            <a:ln>
              <a:noFill/>
            </a:ln>
          </p:spPr>
          <p:txBody>
            <a:bodyPr spcFirstLastPara="1" wrap="square" lIns="0" tIns="0" rIns="0" bIns="0" anchor="t" anchorCtr="1">
              <a:noAutofit/>
            </a:bodyPr>
            <a:lstStyle/>
            <a:p>
              <a:pPr marL="0" marR="0" lvl="0" indent="0" algn="ctr" rtl="0">
                <a:lnSpc>
                  <a:spcPct val="90000"/>
                </a:lnSpc>
                <a:spcBef>
                  <a:spcPts val="0"/>
                </a:spcBef>
                <a:spcAft>
                  <a:spcPts val="0"/>
                </a:spcAft>
                <a:buClr>
                  <a:schemeClr val="dk1"/>
                </a:buClr>
                <a:buSzPts val="2000"/>
                <a:buFont typeface="Calibri"/>
                <a:buNone/>
              </a:pPr>
              <a:r>
                <a:rPr lang="en-CH" sz="2000" b="1" i="0" u="none" strike="noStrike" cap="none">
                  <a:solidFill>
                    <a:schemeClr val="dk1"/>
                  </a:solidFill>
                  <a:latin typeface="Calibri"/>
                  <a:ea typeface="Calibri"/>
                  <a:cs typeface="Calibri"/>
                  <a:sym typeface="Calibri"/>
                </a:rPr>
                <a:t>Year</a:t>
              </a:r>
              <a:endParaRPr sz="1400" b="0" i="0" u="none" strike="noStrike" cap="none">
                <a:solidFill>
                  <a:srgbClr val="000000"/>
                </a:solidFill>
                <a:latin typeface="Arial"/>
                <a:ea typeface="Arial"/>
                <a:cs typeface="Arial"/>
                <a:sym typeface="Arial"/>
              </a:endParaRPr>
            </a:p>
          </p:txBody>
        </p:sp>
        <p:sp>
          <p:nvSpPr>
            <p:cNvPr id="269" name="Google Shape;269;g1bf6b90a685_0_946"/>
            <p:cNvSpPr/>
            <p:nvPr/>
          </p:nvSpPr>
          <p:spPr>
            <a:xfrm>
              <a:off x="8914291" y="753472"/>
              <a:ext cx="1932000" cy="616500"/>
            </a:xfrm>
            <a:prstGeom prst="rect">
              <a:avLst/>
            </a:prstGeom>
            <a:solidFill>
              <a:srgbClr val="A8C377"/>
            </a:solidFill>
            <a:ln w="9525" cap="flat" cmpd="sng">
              <a:solidFill>
                <a:srgbClr val="CDCFD3">
                  <a:alpha val="89019"/>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CH" sz="1300" b="1" i="0" u="none" strike="noStrike" cap="none">
                  <a:solidFill>
                    <a:srgbClr val="000000"/>
                  </a:solidFill>
                  <a:latin typeface="Arial"/>
                  <a:ea typeface="Arial"/>
                  <a:cs typeface="Arial"/>
                  <a:sym typeface="Arial"/>
                </a:rPr>
                <a:t>2023 - 2027</a:t>
              </a:r>
              <a:endParaRPr sz="13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CH" sz="1100" b="0" i="0" u="none" strike="noStrike" cap="none">
                  <a:solidFill>
                    <a:srgbClr val="000000"/>
                  </a:solidFill>
                  <a:latin typeface="Arial"/>
                  <a:ea typeface="Arial"/>
                  <a:cs typeface="Arial"/>
                  <a:sym typeface="Arial"/>
                </a:rPr>
                <a:t>achieve 2500 tonnes of produced &amp; delivered seeds</a:t>
              </a:r>
              <a:endParaRPr sz="1100" b="0" i="0" u="none" strike="noStrike" cap="none">
                <a:solidFill>
                  <a:srgbClr val="000000"/>
                </a:solidFill>
                <a:latin typeface="Arial"/>
                <a:ea typeface="Arial"/>
                <a:cs typeface="Arial"/>
                <a:sym typeface="Arial"/>
              </a:endParaRPr>
            </a:p>
          </p:txBody>
        </p:sp>
        <p:cxnSp>
          <p:nvCxnSpPr>
            <p:cNvPr id="270" name="Google Shape;270;g1bf6b90a685_0_946"/>
            <p:cNvCxnSpPr/>
            <p:nvPr/>
          </p:nvCxnSpPr>
          <p:spPr>
            <a:xfrm>
              <a:off x="9880226" y="1369950"/>
              <a:ext cx="0" cy="751200"/>
            </a:xfrm>
            <a:prstGeom prst="straightConnector1">
              <a:avLst/>
            </a:prstGeom>
            <a:gradFill>
              <a:gsLst>
                <a:gs pos="0">
                  <a:srgbClr val="58687F"/>
                </a:gs>
                <a:gs pos="100000">
                  <a:srgbClr val="354354"/>
                </a:gs>
              </a:gsLst>
              <a:lin ang="5400012" scaled="0"/>
            </a:gradFill>
            <a:ln w="9525" cap="rnd" cmpd="sng">
              <a:solidFill>
                <a:schemeClr val="dk2"/>
              </a:solidFill>
              <a:prstDash val="dash"/>
              <a:miter lim="800000"/>
              <a:headEnd type="none" w="sm" len="sm"/>
              <a:tailEnd type="none" w="sm" len="sm"/>
            </a:ln>
            <a:effectLst>
              <a:outerShdw blurRad="63500" dist="38100" dir="5400000" rotWithShape="0">
                <a:srgbClr val="000000">
                  <a:alpha val="60000"/>
                </a:srgbClr>
              </a:outerShdw>
            </a:effectLst>
          </p:spPr>
        </p:cxnSp>
        <p:sp>
          <p:nvSpPr>
            <p:cNvPr id="271" name="Google Shape;271;g1bf6b90a685_0_946"/>
            <p:cNvSpPr/>
            <p:nvPr/>
          </p:nvSpPr>
          <p:spPr>
            <a:xfrm>
              <a:off x="9824986" y="2154357"/>
              <a:ext cx="110400" cy="110400"/>
            </a:xfrm>
            <a:prstGeom prst="ellipse">
              <a:avLst/>
            </a:prstGeom>
            <a:solidFill>
              <a:schemeClr val="lt2">
                <a:alpha val="89019"/>
              </a:schemeClr>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g1bf6b90a685_0_946"/>
          <p:cNvSpPr txBox="1"/>
          <p:nvPr/>
        </p:nvSpPr>
        <p:spPr>
          <a:xfrm>
            <a:off x="2904450" y="1185100"/>
            <a:ext cx="62559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3000"/>
              <a:buFont typeface="Arial"/>
              <a:buNone/>
            </a:pPr>
            <a:r>
              <a:rPr lang="en-CH" sz="3000" b="0" i="0" u="none" strike="noStrike" cap="none">
                <a:solidFill>
                  <a:srgbClr val="548135"/>
                </a:solidFill>
                <a:latin typeface="Calibri"/>
                <a:ea typeface="Calibri"/>
                <a:cs typeface="Calibri"/>
                <a:sym typeface="Calibri"/>
              </a:rPr>
              <a:t>Milestones</a:t>
            </a:r>
            <a:endParaRPr sz="22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178D6559-40E9-C26C-307C-132A645F1AEE}"/>
              </a:ext>
            </a:extLst>
          </p:cNvPr>
          <p:cNvPicPr>
            <a:picLocks noChangeAspect="1"/>
          </p:cNvPicPr>
          <p:nvPr/>
        </p:nvPicPr>
        <p:blipFill>
          <a:blip r:embed="rId4"/>
          <a:stretch>
            <a:fillRect/>
          </a:stretch>
        </p:blipFill>
        <p:spPr>
          <a:xfrm>
            <a:off x="9272016" y="5458088"/>
            <a:ext cx="1962995" cy="10220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g1bf6b90a685_0_1345"/>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H"/>
              <a:t>12</a:t>
            </a:fld>
            <a:endParaRPr/>
          </a:p>
        </p:txBody>
      </p:sp>
      <p:sp>
        <p:nvSpPr>
          <p:cNvPr id="418" name="Google Shape;418;g1bf6b90a685_0_1345"/>
          <p:cNvSpPr txBox="1"/>
          <p:nvPr/>
        </p:nvSpPr>
        <p:spPr>
          <a:xfrm>
            <a:off x="1013333" y="1073552"/>
            <a:ext cx="3657600" cy="450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48135"/>
              </a:buClr>
              <a:buSzPts val="2200"/>
              <a:buFont typeface="Arial"/>
              <a:buNone/>
            </a:pPr>
            <a:r>
              <a:rPr lang="en-CH" sz="2200" b="0" i="0" u="none" strike="noStrike" cap="none">
                <a:solidFill>
                  <a:srgbClr val="548135"/>
                </a:solidFill>
                <a:latin typeface="Calibri"/>
                <a:ea typeface="Calibri"/>
                <a:cs typeface="Calibri"/>
                <a:sym typeface="Calibri"/>
              </a:rPr>
              <a:t>Our Markets</a:t>
            </a:r>
            <a:endParaRPr sz="1400" b="0" i="0" u="none" strike="noStrike" cap="none">
              <a:solidFill>
                <a:srgbClr val="000000"/>
              </a:solidFill>
              <a:latin typeface="Arial"/>
              <a:ea typeface="Arial"/>
              <a:cs typeface="Arial"/>
              <a:sym typeface="Arial"/>
            </a:endParaRPr>
          </a:p>
        </p:txBody>
      </p:sp>
      <p:cxnSp>
        <p:nvCxnSpPr>
          <p:cNvPr id="419" name="Google Shape;419;g1bf6b90a685_0_1345"/>
          <p:cNvCxnSpPr/>
          <p:nvPr/>
        </p:nvCxnSpPr>
        <p:spPr>
          <a:xfrm>
            <a:off x="5994400" y="1523999"/>
            <a:ext cx="0" cy="3657600"/>
          </a:xfrm>
          <a:prstGeom prst="straightConnector1">
            <a:avLst/>
          </a:prstGeom>
          <a:noFill/>
          <a:ln w="38100" cap="flat" cmpd="sng">
            <a:solidFill>
              <a:srgbClr val="548135"/>
            </a:solidFill>
            <a:prstDash val="solid"/>
            <a:miter lim="800000"/>
            <a:headEnd type="none" w="sm" len="sm"/>
            <a:tailEnd type="none" w="sm" len="sm"/>
          </a:ln>
        </p:spPr>
      </p:cxnSp>
      <p:sp>
        <p:nvSpPr>
          <p:cNvPr id="420" name="Google Shape;420;g1bf6b90a685_0_1345"/>
          <p:cNvSpPr txBox="1"/>
          <p:nvPr/>
        </p:nvSpPr>
        <p:spPr>
          <a:xfrm>
            <a:off x="6908801" y="1073477"/>
            <a:ext cx="3657600" cy="450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48135"/>
              </a:buClr>
              <a:buSzPts val="2200"/>
              <a:buFont typeface="Arial"/>
              <a:buNone/>
            </a:pPr>
            <a:r>
              <a:rPr lang="en-CH" sz="2200" b="0" i="0" u="none" strike="noStrike" cap="none">
                <a:solidFill>
                  <a:srgbClr val="548135"/>
                </a:solidFill>
                <a:latin typeface="Calibri"/>
                <a:ea typeface="Calibri"/>
                <a:cs typeface="Calibri"/>
                <a:sym typeface="Calibri"/>
              </a:rPr>
              <a:t>Market Size </a:t>
            </a:r>
            <a:r>
              <a:rPr lang="en-CH" sz="2200" b="0" i="0" u="none" strike="noStrike" cap="none">
                <a:solidFill>
                  <a:schemeClr val="accent2"/>
                </a:solidFill>
                <a:latin typeface="Calibri"/>
                <a:ea typeface="Calibri"/>
                <a:cs typeface="Calibri"/>
                <a:sym typeface="Calibri"/>
              </a:rPr>
              <a:t>(Ghana)</a:t>
            </a:r>
            <a:endParaRPr sz="1400" b="0" i="0" u="none" strike="noStrike" cap="none">
              <a:solidFill>
                <a:schemeClr val="accent2"/>
              </a:solidFill>
              <a:latin typeface="Arial"/>
              <a:ea typeface="Arial"/>
              <a:cs typeface="Arial"/>
              <a:sym typeface="Arial"/>
            </a:endParaRPr>
          </a:p>
        </p:txBody>
      </p:sp>
      <p:grpSp>
        <p:nvGrpSpPr>
          <p:cNvPr id="421" name="Google Shape;421;g1bf6b90a685_0_1345"/>
          <p:cNvGrpSpPr/>
          <p:nvPr/>
        </p:nvGrpSpPr>
        <p:grpSpPr>
          <a:xfrm>
            <a:off x="6857980" y="1575975"/>
            <a:ext cx="3708465" cy="3448178"/>
            <a:chOff x="723243" y="0"/>
            <a:chExt cx="3087300" cy="3087552"/>
          </a:xfrm>
        </p:grpSpPr>
        <p:sp>
          <p:nvSpPr>
            <p:cNvPr id="422" name="Google Shape;422;g1bf6b90a685_0_1345"/>
            <p:cNvSpPr/>
            <p:nvPr/>
          </p:nvSpPr>
          <p:spPr>
            <a:xfrm>
              <a:off x="723243" y="0"/>
              <a:ext cx="3087300" cy="3087300"/>
            </a:xfrm>
            <a:prstGeom prst="ellipse">
              <a:avLst/>
            </a:prstGeom>
            <a:solidFill>
              <a:srgbClr val="C2D5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1bf6b90a685_0_1345"/>
            <p:cNvSpPr txBox="1"/>
            <p:nvPr/>
          </p:nvSpPr>
          <p:spPr>
            <a:xfrm>
              <a:off x="1727423" y="193220"/>
              <a:ext cx="1079100" cy="4632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CH" sz="1500" b="0" i="0" u="none" strike="noStrike" cap="none">
                  <a:solidFill>
                    <a:srgbClr val="980000"/>
                  </a:solidFill>
                  <a:latin typeface="Impact"/>
                  <a:ea typeface="Impact"/>
                  <a:cs typeface="Impact"/>
                  <a:sym typeface="Impact"/>
                </a:rPr>
                <a:t>$72.2 M</a:t>
              </a:r>
              <a:endParaRPr sz="1500" b="0" i="0" u="none" strike="noStrike" cap="none">
                <a:solidFill>
                  <a:srgbClr val="980000"/>
                </a:solidFill>
                <a:latin typeface="Impact"/>
                <a:ea typeface="Impact"/>
                <a:cs typeface="Impact"/>
                <a:sym typeface="Impact"/>
              </a:endParaRPr>
            </a:p>
            <a:p>
              <a:pPr marL="0" marR="0" lvl="0" indent="0" algn="ctr" rtl="0">
                <a:lnSpc>
                  <a:spcPct val="90000"/>
                </a:lnSpc>
                <a:spcBef>
                  <a:spcPts val="0"/>
                </a:spcBef>
                <a:spcAft>
                  <a:spcPts val="0"/>
                </a:spcAft>
                <a:buClr>
                  <a:schemeClr val="lt1"/>
                </a:buClr>
                <a:buSzPts val="1500"/>
                <a:buFont typeface="Calibri"/>
                <a:buNone/>
              </a:pPr>
              <a:r>
                <a:rPr lang="en-CH" sz="1200" b="0" i="0" u="none" strike="noStrike" cap="none">
                  <a:solidFill>
                    <a:srgbClr val="980000"/>
                  </a:solidFill>
                  <a:latin typeface="Calibri"/>
                  <a:ea typeface="Calibri"/>
                  <a:cs typeface="Calibri"/>
                  <a:sym typeface="Calibri"/>
                </a:rPr>
                <a:t>TAM</a:t>
              </a:r>
              <a:endParaRPr sz="1200" b="0" i="0" u="none" strike="noStrike" cap="none">
                <a:solidFill>
                  <a:srgbClr val="980000"/>
                </a:solidFill>
                <a:latin typeface="Calibri"/>
                <a:ea typeface="Calibri"/>
                <a:cs typeface="Calibri"/>
                <a:sym typeface="Calibri"/>
              </a:endParaRPr>
            </a:p>
          </p:txBody>
        </p:sp>
        <p:sp>
          <p:nvSpPr>
            <p:cNvPr id="424" name="Google Shape;424;g1bf6b90a685_0_1345"/>
            <p:cNvSpPr/>
            <p:nvPr/>
          </p:nvSpPr>
          <p:spPr>
            <a:xfrm>
              <a:off x="1109169" y="771852"/>
              <a:ext cx="2315700" cy="2315700"/>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g1bf6b90a685_0_1345"/>
            <p:cNvSpPr txBox="1"/>
            <p:nvPr/>
          </p:nvSpPr>
          <p:spPr>
            <a:xfrm>
              <a:off x="1727423" y="984575"/>
              <a:ext cx="1079100" cy="4341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CH" sz="1500" b="1" i="0" u="none" strike="noStrike" cap="none">
                  <a:solidFill>
                    <a:schemeClr val="lt1"/>
                  </a:solidFill>
                  <a:latin typeface="Calibri"/>
                  <a:ea typeface="Calibri"/>
                  <a:cs typeface="Calibri"/>
                  <a:sym typeface="Calibri"/>
                </a:rPr>
                <a:t>$ 14.5M</a:t>
              </a:r>
              <a:endParaRPr sz="1500" b="1"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500"/>
                <a:buFont typeface="Calibri"/>
                <a:buNone/>
              </a:pPr>
              <a:r>
                <a:rPr lang="en-CH" sz="1200" b="0" i="0" u="none" strike="noStrike" cap="none">
                  <a:solidFill>
                    <a:schemeClr val="lt1"/>
                  </a:solidFill>
                  <a:latin typeface="Calibri"/>
                  <a:ea typeface="Calibri"/>
                  <a:cs typeface="Calibri"/>
                  <a:sym typeface="Calibri"/>
                </a:rPr>
                <a:t>SAM</a:t>
              </a:r>
              <a:endParaRPr sz="1200" b="0" i="0" u="none" strike="noStrike" cap="none">
                <a:solidFill>
                  <a:schemeClr val="lt1"/>
                </a:solidFill>
                <a:latin typeface="Calibri"/>
                <a:ea typeface="Calibri"/>
                <a:cs typeface="Calibri"/>
                <a:sym typeface="Calibri"/>
              </a:endParaRPr>
            </a:p>
          </p:txBody>
        </p:sp>
        <p:sp>
          <p:nvSpPr>
            <p:cNvPr id="426" name="Google Shape;426;g1bf6b90a685_0_1345"/>
            <p:cNvSpPr/>
            <p:nvPr/>
          </p:nvSpPr>
          <p:spPr>
            <a:xfrm>
              <a:off x="1495096" y="1543705"/>
              <a:ext cx="1543800" cy="1543800"/>
            </a:xfrm>
            <a:prstGeom prst="ellipse">
              <a:avLst/>
            </a:prstGeom>
            <a:solidFill>
              <a:srgbClr val="4F61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1bf6b90a685_0_1345"/>
            <p:cNvSpPr txBox="1"/>
            <p:nvPr/>
          </p:nvSpPr>
          <p:spPr>
            <a:xfrm>
              <a:off x="1721166" y="1929631"/>
              <a:ext cx="1091700" cy="7719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CH" sz="2100" b="1" i="0" u="none" strike="noStrike" cap="none">
                  <a:solidFill>
                    <a:srgbClr val="00FF00"/>
                  </a:solidFill>
                  <a:latin typeface="Calibri"/>
                  <a:ea typeface="Calibri"/>
                  <a:cs typeface="Calibri"/>
                  <a:sym typeface="Calibri"/>
                </a:rPr>
                <a:t>$1.2 M</a:t>
              </a:r>
              <a:endParaRPr sz="2100" b="1" i="0" u="none" strike="noStrike" cap="none">
                <a:solidFill>
                  <a:srgbClr val="00FF00"/>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1500"/>
                <a:buFont typeface="Calibri"/>
                <a:buNone/>
              </a:pPr>
              <a:r>
                <a:rPr lang="en-CH" sz="1200" b="0" i="0" u="none" strike="noStrike" cap="none">
                  <a:solidFill>
                    <a:srgbClr val="00FF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SOM</a:t>
              </a:r>
              <a:endParaRPr sz="1200" b="0" i="0" u="none" strike="noStrike" cap="none">
                <a:solidFill>
                  <a:srgbClr val="00FF00"/>
                </a:solidFill>
                <a:latin typeface="Calibri"/>
                <a:ea typeface="Calibri"/>
                <a:cs typeface="Calibri"/>
                <a:sym typeface="Calibri"/>
              </a:endParaRPr>
            </a:p>
          </p:txBody>
        </p:sp>
      </p:grpSp>
      <p:sp>
        <p:nvSpPr>
          <p:cNvPr id="428" name="Google Shape;428;g1bf6b90a685_0_1345"/>
          <p:cNvSpPr/>
          <p:nvPr/>
        </p:nvSpPr>
        <p:spPr>
          <a:xfrm>
            <a:off x="247133" y="1575975"/>
            <a:ext cx="5190000" cy="3448200"/>
          </a:xfrm>
          <a:prstGeom prst="rect">
            <a:avLst/>
          </a:prstGeom>
          <a:solidFill>
            <a:schemeClr val="lt2"/>
          </a:solidFill>
          <a:ln w="19050" cap="flat" cmpd="sng">
            <a:solidFill>
              <a:srgbClr val="4944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H" sz="1400" b="1" i="0" u="none" strike="noStrike" cap="none">
                <a:solidFill>
                  <a:srgbClr val="000000"/>
                </a:solidFill>
                <a:latin typeface="Calibri"/>
                <a:ea typeface="Calibri"/>
                <a:cs typeface="Calibri"/>
                <a:sym typeface="Calibri"/>
              </a:rPr>
              <a:t>Ghana</a:t>
            </a:r>
            <a:r>
              <a:rPr lang="en-CH" sz="1400" b="0" i="0" u="none" strike="noStrike" cap="none">
                <a:solidFill>
                  <a:srgbClr val="000000"/>
                </a:solidFill>
                <a:latin typeface="Calibri"/>
                <a:ea typeface="Calibri"/>
                <a:cs typeface="Calibri"/>
                <a:sym typeface="Calibri"/>
              </a:rPr>
              <a:t> - produce and market basic and commercial seeds for maize, cowpea and soybean, inputs (crop nutrition, crop protection etc), seed processing, grain/seed drying and storage service.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H" sz="1200" b="1" i="0" u="none" strike="noStrike" cap="none">
                <a:solidFill>
                  <a:srgbClr val="000000"/>
                </a:solidFill>
                <a:latin typeface="Calibri"/>
                <a:ea typeface="Calibri"/>
                <a:cs typeface="Calibri"/>
                <a:sym typeface="Calibri"/>
              </a:rPr>
              <a:t>(under development)</a:t>
            </a: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H" sz="1300" b="1" i="0" u="none" strike="noStrike" cap="none">
                <a:solidFill>
                  <a:srgbClr val="000000"/>
                </a:solidFill>
                <a:latin typeface="Calibri"/>
                <a:ea typeface="Calibri"/>
                <a:cs typeface="Calibri"/>
                <a:sym typeface="Calibri"/>
              </a:rPr>
              <a:t>Togo</a:t>
            </a:r>
            <a:r>
              <a:rPr lang="en-CH" sz="1300" b="0" i="0" u="none" strike="noStrike" cap="none">
                <a:solidFill>
                  <a:srgbClr val="000000"/>
                </a:solidFill>
                <a:latin typeface="Calibri"/>
                <a:ea typeface="Calibri"/>
                <a:cs typeface="Calibri"/>
                <a:sym typeface="Calibri"/>
              </a:rPr>
              <a:t> - market basic and commercial seeds for hybrid maize and cowpea.</a:t>
            </a: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H" sz="1300" b="1" i="0" u="none" strike="noStrike" cap="none">
                <a:solidFill>
                  <a:srgbClr val="000000"/>
                </a:solidFill>
                <a:latin typeface="Calibri"/>
                <a:ea typeface="Calibri"/>
                <a:cs typeface="Calibri"/>
                <a:sym typeface="Calibri"/>
              </a:rPr>
              <a:t>Burkina Faso</a:t>
            </a:r>
            <a:r>
              <a:rPr lang="en-CH" sz="1300" b="0" i="0" u="none" strike="noStrike" cap="none">
                <a:solidFill>
                  <a:srgbClr val="000000"/>
                </a:solidFill>
                <a:latin typeface="Calibri"/>
                <a:ea typeface="Calibri"/>
                <a:cs typeface="Calibri"/>
                <a:sym typeface="Calibri"/>
              </a:rPr>
              <a:t> - market commercial seed for hybrid maize. </a:t>
            </a: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H" sz="1300" b="1" i="0" u="none" strike="noStrike" cap="none">
                <a:solidFill>
                  <a:srgbClr val="000000"/>
                </a:solidFill>
                <a:latin typeface="Calibri"/>
                <a:ea typeface="Calibri"/>
                <a:cs typeface="Calibri"/>
                <a:sym typeface="Calibri"/>
              </a:rPr>
              <a:t>Mali</a:t>
            </a:r>
            <a:r>
              <a:rPr lang="en-CH" sz="1300" b="0" i="0" u="none" strike="noStrike" cap="none">
                <a:solidFill>
                  <a:srgbClr val="000000"/>
                </a:solidFill>
                <a:latin typeface="Calibri"/>
                <a:ea typeface="Calibri"/>
                <a:cs typeface="Calibri"/>
                <a:sym typeface="Calibri"/>
              </a:rPr>
              <a:t> - market basic and commercial seeds for hybrid maize.</a:t>
            </a:r>
            <a:endParaRPr sz="1300" b="0" i="0" u="none" strike="noStrike" cap="none">
              <a:solidFill>
                <a:srgbClr val="000000"/>
              </a:solidFill>
              <a:latin typeface="Calibri"/>
              <a:ea typeface="Calibri"/>
              <a:cs typeface="Calibri"/>
              <a:sym typeface="Calibri"/>
            </a:endParaRPr>
          </a:p>
        </p:txBody>
      </p:sp>
      <p:sp>
        <p:nvSpPr>
          <p:cNvPr id="429" name="Google Shape;429;g1bf6b90a685_0_1345"/>
          <p:cNvSpPr txBox="1"/>
          <p:nvPr/>
        </p:nvSpPr>
        <p:spPr>
          <a:xfrm>
            <a:off x="8406900" y="5181825"/>
            <a:ext cx="3657600" cy="1152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500"/>
              </a:spcBef>
              <a:spcAft>
                <a:spcPts val="0"/>
              </a:spcAft>
              <a:buClr>
                <a:srgbClr val="000000"/>
              </a:buClr>
              <a:buSzPts val="1200"/>
              <a:buFont typeface="Arial"/>
              <a:buNone/>
            </a:pPr>
            <a:r>
              <a:rPr lang="en-CH" sz="1200" b="0" i="0" u="none" strike="noStrike" cap="none">
                <a:solidFill>
                  <a:schemeClr val="dk1"/>
                </a:solidFill>
                <a:latin typeface="Times New Roman"/>
                <a:ea typeface="Times New Roman"/>
                <a:cs typeface="Times New Roman"/>
                <a:sym typeface="Times New Roman"/>
              </a:rPr>
              <a:t>Market covers maize, soybean and cowpea seeds in Ghana representing 1.2 M ha, 166 000 ha and 169 000 ha respectively </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500"/>
              </a:spcBef>
              <a:spcAft>
                <a:spcPts val="1500"/>
              </a:spcAft>
              <a:buClr>
                <a:srgbClr val="000000"/>
              </a:buClr>
              <a:buSzPts val="900"/>
              <a:buFont typeface="Arial"/>
              <a:buNone/>
            </a:pPr>
            <a:r>
              <a:rPr lang="en-CH" sz="900" b="0" i="0" u="none" strike="noStrike" cap="none">
                <a:solidFill>
                  <a:schemeClr val="dk1"/>
                </a:solidFill>
                <a:latin typeface="Calibri"/>
                <a:ea typeface="Calibri"/>
                <a:cs typeface="Calibri"/>
                <a:sym typeface="Calibri"/>
              </a:rPr>
              <a:t>Source </a:t>
            </a:r>
            <a:r>
              <a:rPr lang="en-CH" sz="800" b="0" i="0" u="none" strike="noStrike" cap="none">
                <a:solidFill>
                  <a:schemeClr val="dk1"/>
                </a:solidFill>
                <a:latin typeface="Times New Roman"/>
                <a:ea typeface="Times New Roman"/>
                <a:cs typeface="Times New Roman"/>
                <a:sym typeface="Times New Roman"/>
              </a:rPr>
              <a:t>(TASAI, 2022)</a:t>
            </a:r>
            <a:endParaRPr sz="800" b="0" i="0" u="none" strike="noStrike" cap="none">
              <a:solidFill>
                <a:schemeClr val="dk1"/>
              </a:solidFill>
              <a:latin typeface="Times New Roman"/>
              <a:ea typeface="Times New Roman"/>
              <a:cs typeface="Times New Roman"/>
              <a:sym typeface="Times New Roman"/>
            </a:endParaRPr>
          </a:p>
        </p:txBody>
      </p:sp>
      <p:sp>
        <p:nvSpPr>
          <p:cNvPr id="430" name="Google Shape;430;g1bf6b90a685_0_1345"/>
          <p:cNvSpPr/>
          <p:nvPr/>
        </p:nvSpPr>
        <p:spPr>
          <a:xfrm>
            <a:off x="5491567" y="2379900"/>
            <a:ext cx="1528500" cy="243000"/>
          </a:xfrm>
          <a:prstGeom prs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1bf6b90a685_0_1345"/>
          <p:cNvSpPr/>
          <p:nvPr/>
        </p:nvSpPr>
        <p:spPr>
          <a:xfrm>
            <a:off x="9597300" y="4244975"/>
            <a:ext cx="1632000" cy="106800"/>
          </a:xfrm>
          <a:prstGeom prst="rightArrow">
            <a:avLst>
              <a:gd name="adj1" fmla="val 50000"/>
              <a:gd name="adj2" fmla="val 50000"/>
            </a:avLst>
          </a:prstGeom>
          <a:solidFill>
            <a:srgbClr val="948A5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1bf6b90a685_0_1345"/>
          <p:cNvSpPr txBox="1"/>
          <p:nvPr/>
        </p:nvSpPr>
        <p:spPr>
          <a:xfrm>
            <a:off x="11177433" y="4067525"/>
            <a:ext cx="958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CH" sz="900" b="0" i="0" u="none" strike="noStrike" cap="none">
                <a:solidFill>
                  <a:srgbClr val="000000"/>
                </a:solidFill>
                <a:latin typeface="Calibri"/>
                <a:ea typeface="Calibri"/>
                <a:cs typeface="Calibri"/>
                <a:sym typeface="Calibri"/>
              </a:rPr>
              <a:t>2023 revenue projections</a:t>
            </a:r>
            <a:endParaRPr sz="9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g1bf6b90a685_0_228"/>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H"/>
              <a:t>13</a:t>
            </a:fld>
            <a:endParaRPr/>
          </a:p>
        </p:txBody>
      </p:sp>
      <p:sp>
        <p:nvSpPr>
          <p:cNvPr id="152" name="Google Shape;152;g1bf6b90a685_0_228"/>
          <p:cNvSpPr txBox="1"/>
          <p:nvPr/>
        </p:nvSpPr>
        <p:spPr>
          <a:xfrm>
            <a:off x="-203200" y="2978553"/>
            <a:ext cx="3657600" cy="450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48135"/>
              </a:buClr>
              <a:buSzPts val="2200"/>
              <a:buFont typeface="Arial"/>
              <a:buNone/>
            </a:pPr>
            <a:r>
              <a:rPr lang="en-GB" sz="2200" dirty="0">
                <a:solidFill>
                  <a:srgbClr val="548135"/>
                </a:solidFill>
                <a:latin typeface="Calibri"/>
                <a:ea typeface="Calibri"/>
                <a:cs typeface="Calibri"/>
                <a:sym typeface="Calibri"/>
              </a:rPr>
              <a:t>Challenges</a:t>
            </a:r>
            <a:endParaRPr sz="2200" b="0" i="0" u="none" strike="noStrike" cap="none" dirty="0">
              <a:solidFill>
                <a:srgbClr val="548135"/>
              </a:solidFill>
              <a:latin typeface="Calibri"/>
              <a:ea typeface="Calibri"/>
              <a:cs typeface="Calibri"/>
              <a:sym typeface="Calibri"/>
            </a:endParaRPr>
          </a:p>
        </p:txBody>
      </p:sp>
      <p:cxnSp>
        <p:nvCxnSpPr>
          <p:cNvPr id="153" name="Google Shape;153;g1bf6b90a685_0_228"/>
          <p:cNvCxnSpPr/>
          <p:nvPr/>
        </p:nvCxnSpPr>
        <p:spPr>
          <a:xfrm>
            <a:off x="2641600" y="1333500"/>
            <a:ext cx="0" cy="4191000"/>
          </a:xfrm>
          <a:prstGeom prst="straightConnector1">
            <a:avLst/>
          </a:prstGeom>
          <a:noFill/>
          <a:ln w="38100" cap="flat" cmpd="sng">
            <a:solidFill>
              <a:srgbClr val="548135"/>
            </a:solidFill>
            <a:prstDash val="solid"/>
            <a:miter lim="800000"/>
            <a:headEnd type="none" w="sm" len="sm"/>
            <a:tailEnd type="none" w="sm" len="sm"/>
          </a:ln>
        </p:spPr>
      </p:cxnSp>
      <p:sp>
        <p:nvSpPr>
          <p:cNvPr id="154" name="Google Shape;154;g1bf6b90a685_0_228"/>
          <p:cNvSpPr/>
          <p:nvPr/>
        </p:nvSpPr>
        <p:spPr>
          <a:xfrm>
            <a:off x="3203333" y="1743100"/>
            <a:ext cx="13203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dirty="0">
                <a:latin typeface="Calibri"/>
                <a:ea typeface="Calibri"/>
                <a:cs typeface="Calibri"/>
                <a:sym typeface="Calibri"/>
              </a:rPr>
              <a:t>Pests &amp; Diseases</a:t>
            </a:r>
            <a:endParaRPr sz="1400" b="0" i="0" u="none" strike="noStrike" cap="none" dirty="0">
              <a:solidFill>
                <a:srgbClr val="000000"/>
              </a:solidFill>
              <a:latin typeface="Calibri"/>
              <a:ea typeface="Calibri"/>
              <a:cs typeface="Calibri"/>
              <a:sym typeface="Calibri"/>
            </a:endParaRPr>
          </a:p>
        </p:txBody>
      </p:sp>
      <p:sp>
        <p:nvSpPr>
          <p:cNvPr id="155" name="Google Shape;155;g1bf6b90a685_0_228"/>
          <p:cNvSpPr/>
          <p:nvPr/>
        </p:nvSpPr>
        <p:spPr>
          <a:xfrm>
            <a:off x="5187067" y="1743100"/>
            <a:ext cx="15411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dirty="0">
                <a:latin typeface="Calibri"/>
                <a:ea typeface="Calibri"/>
                <a:cs typeface="Calibri"/>
                <a:sym typeface="Calibri"/>
              </a:rPr>
              <a:t>Climate change</a:t>
            </a:r>
            <a:endParaRPr sz="1400" b="0" i="0" u="none" strike="noStrike" cap="none" dirty="0">
              <a:solidFill>
                <a:srgbClr val="000000"/>
              </a:solidFill>
              <a:latin typeface="Calibri"/>
              <a:ea typeface="Calibri"/>
              <a:cs typeface="Calibri"/>
              <a:sym typeface="Calibri"/>
            </a:endParaRPr>
          </a:p>
        </p:txBody>
      </p:sp>
      <p:sp>
        <p:nvSpPr>
          <p:cNvPr id="156" name="Google Shape;156;g1bf6b90a685_0_228"/>
          <p:cNvSpPr/>
          <p:nvPr/>
        </p:nvSpPr>
        <p:spPr>
          <a:xfrm>
            <a:off x="7391600" y="1743100"/>
            <a:ext cx="13203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dirty="0">
                <a:latin typeface="Calibri"/>
                <a:ea typeface="Calibri"/>
                <a:cs typeface="Calibri"/>
                <a:sym typeface="Calibri"/>
              </a:rPr>
              <a:t>Irrigation</a:t>
            </a:r>
            <a:endParaRPr sz="1400" b="0" i="0" u="none" strike="noStrike" cap="none" dirty="0">
              <a:solidFill>
                <a:srgbClr val="000000"/>
              </a:solidFill>
              <a:latin typeface="Calibri"/>
              <a:ea typeface="Calibri"/>
              <a:cs typeface="Calibri"/>
              <a:sym typeface="Calibri"/>
            </a:endParaRPr>
          </a:p>
        </p:txBody>
      </p:sp>
      <p:sp>
        <p:nvSpPr>
          <p:cNvPr id="157" name="Google Shape;157;g1bf6b90a685_0_228"/>
          <p:cNvSpPr/>
          <p:nvPr/>
        </p:nvSpPr>
        <p:spPr>
          <a:xfrm>
            <a:off x="3203333" y="2468725"/>
            <a:ext cx="36576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H" sz="1400" b="0" i="0" u="none" strike="noStrike" cap="none" dirty="0">
                <a:solidFill>
                  <a:srgbClr val="000000"/>
                </a:solidFill>
                <a:latin typeface="Calibri"/>
                <a:ea typeface="Calibri"/>
                <a:cs typeface="Calibri"/>
                <a:sym typeface="Calibri"/>
              </a:rPr>
              <a:t>Agricultural inputs eg fertiliser</a:t>
            </a:r>
            <a:endParaRPr sz="1400" b="0" i="0" u="none" strike="noStrike" cap="none" dirty="0">
              <a:solidFill>
                <a:srgbClr val="000000"/>
              </a:solidFill>
              <a:latin typeface="Calibri"/>
              <a:ea typeface="Calibri"/>
              <a:cs typeface="Calibri"/>
              <a:sym typeface="Calibri"/>
            </a:endParaRPr>
          </a:p>
        </p:txBody>
      </p:sp>
      <p:sp>
        <p:nvSpPr>
          <p:cNvPr id="158" name="Google Shape;158;g1bf6b90a685_0_228"/>
          <p:cNvSpPr/>
          <p:nvPr/>
        </p:nvSpPr>
        <p:spPr>
          <a:xfrm>
            <a:off x="9540133" y="1743100"/>
            <a:ext cx="13203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Calibri"/>
                <a:ea typeface="Calibri"/>
                <a:cs typeface="Calibri"/>
                <a:sym typeface="Calibri"/>
              </a:rPr>
              <a:t>Age</a:t>
            </a:r>
            <a:endParaRPr sz="1400" b="0" i="0" u="none" strike="noStrike" cap="none" dirty="0">
              <a:solidFill>
                <a:srgbClr val="000000"/>
              </a:solidFill>
              <a:latin typeface="Calibri"/>
              <a:ea typeface="Calibri"/>
              <a:cs typeface="Calibri"/>
              <a:sym typeface="Calibri"/>
            </a:endParaRPr>
          </a:p>
        </p:txBody>
      </p:sp>
      <p:sp>
        <p:nvSpPr>
          <p:cNvPr id="159" name="Google Shape;159;g1bf6b90a685_0_228"/>
          <p:cNvSpPr/>
          <p:nvPr/>
        </p:nvSpPr>
        <p:spPr>
          <a:xfrm>
            <a:off x="3175433" y="3336375"/>
            <a:ext cx="36855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dirty="0">
                <a:latin typeface="Calibri"/>
                <a:ea typeface="Calibri"/>
                <a:cs typeface="Calibri"/>
                <a:sym typeface="Calibri"/>
              </a:rPr>
              <a:t>Processing facilities</a:t>
            </a:r>
            <a:endParaRPr sz="1400" b="0" i="0" u="none" strike="noStrike" cap="none" dirty="0">
              <a:solidFill>
                <a:srgbClr val="000000"/>
              </a:solidFill>
              <a:latin typeface="Calibri"/>
              <a:ea typeface="Calibri"/>
              <a:cs typeface="Calibri"/>
              <a:sym typeface="Calibri"/>
            </a:endParaRPr>
          </a:p>
        </p:txBody>
      </p:sp>
      <p:sp>
        <p:nvSpPr>
          <p:cNvPr id="160" name="Google Shape;160;g1bf6b90a685_0_228"/>
          <p:cNvSpPr/>
          <p:nvPr/>
        </p:nvSpPr>
        <p:spPr>
          <a:xfrm>
            <a:off x="7266133" y="3336375"/>
            <a:ext cx="35943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dirty="0">
                <a:latin typeface="Calibri"/>
                <a:ea typeface="Calibri"/>
                <a:cs typeface="Calibri"/>
                <a:sym typeface="Calibri"/>
              </a:rPr>
              <a:t>Skill labour </a:t>
            </a:r>
            <a:endParaRPr sz="1400" b="0" i="0" u="none" strike="noStrike" cap="none" dirty="0">
              <a:solidFill>
                <a:srgbClr val="000000"/>
              </a:solidFill>
              <a:latin typeface="Calibri"/>
              <a:ea typeface="Calibri"/>
              <a:cs typeface="Calibri"/>
              <a:sym typeface="Calibri"/>
            </a:endParaRPr>
          </a:p>
        </p:txBody>
      </p:sp>
      <p:sp>
        <p:nvSpPr>
          <p:cNvPr id="161" name="Google Shape;161;g1bf6b90a685_0_228"/>
          <p:cNvSpPr/>
          <p:nvPr/>
        </p:nvSpPr>
        <p:spPr>
          <a:xfrm>
            <a:off x="3175533" y="4122350"/>
            <a:ext cx="7685100" cy="7872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800" b="1" i="0" u="none" strike="noStrike" cap="none" dirty="0">
                <a:solidFill>
                  <a:srgbClr val="FF0000"/>
                </a:solidFill>
                <a:latin typeface="Calibri"/>
                <a:ea typeface="Calibri"/>
                <a:cs typeface="Calibri"/>
                <a:sym typeface="Calibri"/>
              </a:rPr>
              <a:t>Poor financial Architecture and Managerial Skills </a:t>
            </a:r>
            <a:endParaRPr sz="2800" b="1" i="0" u="none" strike="noStrike" cap="none" dirty="0">
              <a:solidFill>
                <a:srgbClr val="FF0000"/>
              </a:solidFill>
              <a:latin typeface="Calibri"/>
              <a:ea typeface="Calibri"/>
              <a:cs typeface="Calibri"/>
              <a:sym typeface="Calibri"/>
            </a:endParaRPr>
          </a:p>
        </p:txBody>
      </p:sp>
      <p:sp>
        <p:nvSpPr>
          <p:cNvPr id="162" name="Google Shape;162;g1bf6b90a685_0_228"/>
          <p:cNvSpPr/>
          <p:nvPr/>
        </p:nvSpPr>
        <p:spPr>
          <a:xfrm>
            <a:off x="7266267" y="2468725"/>
            <a:ext cx="3594300" cy="458700"/>
          </a:xfrm>
          <a:prstGeom prst="rect">
            <a:avLst/>
          </a:prstGeom>
          <a:solidFill>
            <a:schemeClr val="lt2"/>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H" sz="1400" b="0" i="0" u="none" strike="noStrike" cap="none">
                <a:solidFill>
                  <a:srgbClr val="000000"/>
                </a:solidFill>
                <a:latin typeface="Calibri"/>
                <a:ea typeface="Calibri"/>
                <a:cs typeface="Calibri"/>
                <a:sym typeface="Calibri"/>
              </a:rPr>
              <a:t>Credit facilities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464" name="Google Shape;464;g1c065d390b6_0_0"/>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H"/>
              <a:t>14</a:t>
            </a:fld>
            <a:endParaRPr/>
          </a:p>
        </p:txBody>
      </p:sp>
      <p:sp>
        <p:nvSpPr>
          <p:cNvPr id="465" name="Google Shape;465;g1c065d390b6_0_0"/>
          <p:cNvSpPr txBox="1"/>
          <p:nvPr/>
        </p:nvSpPr>
        <p:spPr>
          <a:xfrm>
            <a:off x="-603081" y="2978700"/>
            <a:ext cx="3657600" cy="450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48135"/>
              </a:buClr>
              <a:buSzPts val="2200"/>
              <a:buFont typeface="Arial"/>
              <a:buNone/>
            </a:pPr>
            <a:r>
              <a:rPr lang="en-GB" sz="2800" b="1" dirty="0">
                <a:solidFill>
                  <a:srgbClr val="548135"/>
                </a:solidFill>
                <a:latin typeface="Calibri"/>
                <a:cs typeface="Calibri"/>
                <a:sym typeface="Calibri"/>
              </a:rPr>
              <a:t>Opportunities</a:t>
            </a:r>
            <a:endParaRPr sz="2800" b="1" i="0" u="none" strike="noStrike" cap="none" dirty="0">
              <a:solidFill>
                <a:srgbClr val="000000"/>
              </a:solidFill>
              <a:latin typeface="Arial"/>
              <a:ea typeface="Arial"/>
              <a:cs typeface="Arial"/>
              <a:sym typeface="Arial"/>
            </a:endParaRPr>
          </a:p>
        </p:txBody>
      </p:sp>
      <p:cxnSp>
        <p:nvCxnSpPr>
          <p:cNvPr id="466" name="Google Shape;466;g1c065d390b6_0_0"/>
          <p:cNvCxnSpPr/>
          <p:nvPr/>
        </p:nvCxnSpPr>
        <p:spPr>
          <a:xfrm>
            <a:off x="2641600" y="1333500"/>
            <a:ext cx="0" cy="4191000"/>
          </a:xfrm>
          <a:prstGeom prst="straightConnector1">
            <a:avLst/>
          </a:prstGeom>
          <a:noFill/>
          <a:ln w="38100" cap="flat" cmpd="sng">
            <a:solidFill>
              <a:srgbClr val="548135"/>
            </a:solidFill>
            <a:prstDash val="solid"/>
            <a:miter lim="800000"/>
            <a:headEnd type="none" w="sm" len="sm"/>
            <a:tailEnd type="none" w="sm" len="sm"/>
          </a:ln>
        </p:spPr>
      </p:cxnSp>
      <p:pic>
        <p:nvPicPr>
          <p:cNvPr id="2" name="Picture 1">
            <a:extLst>
              <a:ext uri="{FF2B5EF4-FFF2-40B4-BE49-F238E27FC236}">
                <a16:creationId xmlns:a16="http://schemas.microsoft.com/office/drawing/2014/main" id="{0DC7756A-2A99-EB5B-7A11-E6290FB7BF0E}"/>
              </a:ext>
            </a:extLst>
          </p:cNvPr>
          <p:cNvPicPr>
            <a:picLocks noChangeAspect="1"/>
          </p:cNvPicPr>
          <p:nvPr/>
        </p:nvPicPr>
        <p:blipFill>
          <a:blip r:embed="rId4"/>
          <a:stretch>
            <a:fillRect/>
          </a:stretch>
        </p:blipFill>
        <p:spPr>
          <a:xfrm>
            <a:off x="2724912" y="1655141"/>
            <a:ext cx="7272841" cy="3621103"/>
          </a:xfrm>
          <a:prstGeom prst="rect">
            <a:avLst/>
          </a:prstGeom>
        </p:spPr>
      </p:pic>
      <p:pic>
        <p:nvPicPr>
          <p:cNvPr id="3" name="Picture 4" descr="HowBigMAP">
            <a:hlinkClick r:id="rId5"/>
            <a:extLst>
              <a:ext uri="{FF2B5EF4-FFF2-40B4-BE49-F238E27FC236}">
                <a16:creationId xmlns:a16="http://schemas.microsoft.com/office/drawing/2014/main" id="{8E56F974-3F08-5921-9205-A2B99453D769}"/>
              </a:ext>
            </a:extLst>
          </p:cNvPr>
          <p:cNvPicPr>
            <a:picLocks noChangeAspect="1" noChangeArrowheads="1"/>
          </p:cNvPicPr>
          <p:nvPr/>
        </p:nvPicPr>
        <p:blipFill>
          <a:blip r:embed="rId6" cstate="print"/>
          <a:srcRect/>
          <a:stretch>
            <a:fillRect/>
          </a:stretch>
        </p:blipFill>
        <p:spPr bwMode="auto">
          <a:xfrm>
            <a:off x="8529324" y="813815"/>
            <a:ext cx="3339587" cy="3163825"/>
          </a:xfrm>
          <a:prstGeom prst="rect">
            <a:avLst/>
          </a:prstGeom>
          <a:noFill/>
          <a:ln>
            <a:noFill/>
          </a:ln>
        </p:spPr>
      </p:pic>
      <p:sp>
        <p:nvSpPr>
          <p:cNvPr id="5" name="TextBox 4">
            <a:extLst>
              <a:ext uri="{FF2B5EF4-FFF2-40B4-BE49-F238E27FC236}">
                <a16:creationId xmlns:a16="http://schemas.microsoft.com/office/drawing/2014/main" id="{FEE67E3A-15EA-681E-6ADD-9D433FA2BD2B}"/>
              </a:ext>
            </a:extLst>
          </p:cNvPr>
          <p:cNvSpPr txBox="1"/>
          <p:nvPr/>
        </p:nvSpPr>
        <p:spPr>
          <a:xfrm>
            <a:off x="2894076" y="1181136"/>
            <a:ext cx="7872984" cy="307777"/>
          </a:xfrm>
          <a:prstGeom prst="rect">
            <a:avLst/>
          </a:prstGeom>
          <a:noFill/>
        </p:spPr>
        <p:txBody>
          <a:bodyPr wrap="square">
            <a:spAutoFit/>
          </a:bodyPr>
          <a:lstStyle/>
          <a:p>
            <a:r>
              <a:rPr lang="en-US" sz="1400" b="1" i="1" dirty="0">
                <a:solidFill>
                  <a:srgbClr val="FF0000"/>
                </a:solidFill>
              </a:rPr>
              <a:t>Is Africa a significant player in Global Seed Industry? </a:t>
            </a:r>
            <a:endParaRPr lang="en-G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5B9AD-73BF-46A6-8495-B26A4521B13C}"/>
              </a:ext>
            </a:extLst>
          </p:cNvPr>
          <p:cNvSpPr>
            <a:spLocks noGrp="1"/>
          </p:cNvSpPr>
          <p:nvPr>
            <p:ph type="title"/>
          </p:nvPr>
        </p:nvSpPr>
        <p:spPr>
          <a:xfrm>
            <a:off x="1440873" y="717710"/>
            <a:ext cx="9476509" cy="617219"/>
          </a:xfrm>
        </p:spPr>
        <p:txBody>
          <a:bodyPr>
            <a:noAutofit/>
          </a:bodyPr>
          <a:lstStyle/>
          <a:p>
            <a:pPr algn="ctr"/>
            <a:r>
              <a:rPr lang="en-US" sz="3200" b="1" dirty="0">
                <a:latin typeface="Goudy Old Style" panose="02020502050305020303" pitchFamily="18" charset="0"/>
              </a:rPr>
              <a:t>Ghana’s Food System Transformation Agenda</a:t>
            </a:r>
            <a:endParaRPr lang="en-US" sz="3200" dirty="0"/>
          </a:p>
        </p:txBody>
      </p:sp>
      <p:sp>
        <p:nvSpPr>
          <p:cNvPr id="2" name="Text Box 4">
            <a:extLst>
              <a:ext uri="{FF2B5EF4-FFF2-40B4-BE49-F238E27FC236}">
                <a16:creationId xmlns:a16="http://schemas.microsoft.com/office/drawing/2014/main" id="{6433F955-1C8D-4C48-8B10-C183A9639E70}"/>
              </a:ext>
            </a:extLst>
          </p:cNvPr>
          <p:cNvSpPr txBox="1">
            <a:spLocks noChangeArrowheads="1" noChangeShapeType="1"/>
          </p:cNvSpPr>
          <p:nvPr/>
        </p:nvSpPr>
        <p:spPr bwMode="auto">
          <a:xfrm>
            <a:off x="2506980" y="3135631"/>
            <a:ext cx="7307580" cy="1537335"/>
          </a:xfrm>
          <a:prstGeom prst="rect">
            <a:avLst/>
          </a:prstGeom>
          <a:noFill/>
          <a:ln>
            <a:noFill/>
          </a:ln>
          <a:effectLst/>
          <a:extLst>
            <a:ext uri="{909E8E84-426E-40DD-AFC4-6F175D3DCCD1}">
              <a14:hiddenFill xmlns:a14="http://schemas.microsoft.com/office/drawing/2010/main">
                <a:solidFill>
                  <a:srgbClr val="D16349">
                    <a:alpha val="50000"/>
                  </a:srgbClr>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txBody>
          <a:bodyPr vert="horz" wrap="square" lIns="68580" tIns="68580" rIns="205740" bIns="68580" numCol="1" anchor="t" anchorCtr="0" compatLnSpc="1">
            <a:prstTxWarp prst="textNoShape">
              <a:avLst/>
            </a:prstTxWarp>
          </a:bodyPr>
          <a:lstStyle/>
          <a:p>
            <a:pPr algn="r" defTabSz="685800" eaLnBrk="0" fontAlgn="base" hangingPunct="0">
              <a:spcBef>
                <a:spcPct val="0"/>
              </a:spcBef>
              <a:spcAft>
                <a:spcPct val="0"/>
              </a:spcAft>
              <a:buClrTx/>
            </a:pPr>
            <a:endParaRPr lang="en-US" altLang="en-US" sz="600" dirty="0">
              <a:solidFill>
                <a:srgbClr val="D16349"/>
              </a:solidFill>
              <a:latin typeface="Georgia" panose="02040502050405020303" pitchFamily="18" charset="0"/>
            </a:endParaRPr>
          </a:p>
          <a:p>
            <a:pPr defTabSz="685800" eaLnBrk="0" fontAlgn="base" hangingPunct="0">
              <a:spcBef>
                <a:spcPct val="0"/>
              </a:spcBef>
              <a:spcAft>
                <a:spcPct val="0"/>
              </a:spcAft>
              <a:buClrTx/>
            </a:pPr>
            <a:endParaRPr lang="en-US" altLang="en-US" sz="1350" dirty="0">
              <a:latin typeface="Arial" panose="020B0604020202020204" pitchFamily="34" charset="0"/>
            </a:endParaRPr>
          </a:p>
        </p:txBody>
      </p:sp>
      <p:graphicFrame>
        <p:nvGraphicFramePr>
          <p:cNvPr id="9" name="Content Placeholder 11">
            <a:extLst>
              <a:ext uri="{FF2B5EF4-FFF2-40B4-BE49-F238E27FC236}">
                <a16:creationId xmlns:a16="http://schemas.microsoft.com/office/drawing/2014/main" id="{47DBC3FE-CFD0-4C43-AD60-5ADCFCF07E64}"/>
              </a:ext>
            </a:extLst>
          </p:cNvPr>
          <p:cNvGraphicFramePr>
            <a:graphicFrameLocks noGrp="1"/>
          </p:cNvGraphicFramePr>
          <p:nvPr>
            <p:ph idx="1"/>
          </p:nvPr>
        </p:nvGraphicFramePr>
        <p:xfrm>
          <a:off x="1524000" y="1334928"/>
          <a:ext cx="9085660" cy="4761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02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3"/>
        <p:cNvGrpSpPr/>
        <p:nvPr/>
      </p:nvGrpSpPr>
      <p:grpSpPr>
        <a:xfrm>
          <a:off x="0" y="0"/>
          <a:ext cx="0" cy="0"/>
          <a:chOff x="0" y="0"/>
          <a:chExt cx="0" cy="0"/>
        </a:xfrm>
      </p:grpSpPr>
      <p:sp>
        <p:nvSpPr>
          <p:cNvPr id="484" name="Google Shape;484;g1c0712360d7_0_0"/>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H"/>
              <a:t>16</a:t>
            </a:fld>
            <a:endParaRPr/>
          </a:p>
        </p:txBody>
      </p:sp>
      <p:sp>
        <p:nvSpPr>
          <p:cNvPr id="485" name="Google Shape;485;g1c0712360d7_0_0"/>
          <p:cNvSpPr txBox="1"/>
          <p:nvPr/>
        </p:nvSpPr>
        <p:spPr>
          <a:xfrm>
            <a:off x="-609600" y="3203776"/>
            <a:ext cx="3657600" cy="450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48135"/>
              </a:buClr>
              <a:buSzPts val="2200"/>
              <a:buFont typeface="Arial"/>
              <a:buNone/>
            </a:pPr>
            <a:r>
              <a:rPr lang="en-CH" sz="2200" b="0" i="0" u="none" strike="noStrike" cap="none">
                <a:solidFill>
                  <a:srgbClr val="548135"/>
                </a:solidFill>
                <a:latin typeface="Calibri"/>
                <a:ea typeface="Calibri"/>
                <a:cs typeface="Calibri"/>
                <a:sym typeface="Calibri"/>
              </a:rPr>
              <a:t>Our </a:t>
            </a:r>
            <a:endParaRPr sz="2200" b="0" i="0" u="none" strike="noStrike" cap="none">
              <a:solidFill>
                <a:srgbClr val="548135"/>
              </a:solidFill>
              <a:latin typeface="Calibri"/>
              <a:ea typeface="Calibri"/>
              <a:cs typeface="Calibri"/>
              <a:sym typeface="Calibri"/>
            </a:endParaRPr>
          </a:p>
          <a:p>
            <a:pPr marL="0" marR="0" lvl="0" indent="0" algn="ctr" rtl="0">
              <a:lnSpc>
                <a:spcPct val="90000"/>
              </a:lnSpc>
              <a:spcBef>
                <a:spcPts val="0"/>
              </a:spcBef>
              <a:spcAft>
                <a:spcPts val="0"/>
              </a:spcAft>
              <a:buClr>
                <a:srgbClr val="548135"/>
              </a:buClr>
              <a:buSzPts val="2200"/>
              <a:buFont typeface="Arial"/>
              <a:buNone/>
            </a:pPr>
            <a:r>
              <a:rPr lang="en-CH" sz="2200" b="0" i="0" u="none" strike="noStrike" cap="none">
                <a:solidFill>
                  <a:srgbClr val="548135"/>
                </a:solidFill>
                <a:latin typeface="Calibri"/>
                <a:ea typeface="Calibri"/>
                <a:cs typeface="Calibri"/>
                <a:sym typeface="Calibri"/>
              </a:rPr>
              <a:t>Partners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200"/>
              <a:buFont typeface="Arial"/>
              <a:buNone/>
            </a:pPr>
            <a:endParaRPr sz="2200" b="0" i="0" u="none" strike="noStrike" cap="none">
              <a:solidFill>
                <a:srgbClr val="548135"/>
              </a:solidFill>
              <a:latin typeface="Calibri"/>
              <a:ea typeface="Calibri"/>
              <a:cs typeface="Calibri"/>
              <a:sym typeface="Calibri"/>
            </a:endParaRPr>
          </a:p>
        </p:txBody>
      </p:sp>
      <p:cxnSp>
        <p:nvCxnSpPr>
          <p:cNvPr id="486" name="Google Shape;486;g1c0712360d7_0_0"/>
          <p:cNvCxnSpPr/>
          <p:nvPr/>
        </p:nvCxnSpPr>
        <p:spPr>
          <a:xfrm>
            <a:off x="2641600" y="1333500"/>
            <a:ext cx="0" cy="4191000"/>
          </a:xfrm>
          <a:prstGeom prst="straightConnector1">
            <a:avLst/>
          </a:prstGeom>
          <a:noFill/>
          <a:ln w="38100" cap="flat" cmpd="sng">
            <a:solidFill>
              <a:srgbClr val="548135"/>
            </a:solidFill>
            <a:prstDash val="solid"/>
            <a:miter lim="800000"/>
            <a:headEnd type="none" w="sm" len="sm"/>
            <a:tailEnd type="none" w="sm" len="sm"/>
          </a:ln>
        </p:spPr>
      </p:cxnSp>
      <p:pic>
        <p:nvPicPr>
          <p:cNvPr id="487" name="Google Shape;487;g1c0712360d7_0_0">
            <a:hlinkClick r:id="rId4"/>
          </p:cNvPr>
          <p:cNvPicPr preferRelativeResize="0"/>
          <p:nvPr/>
        </p:nvPicPr>
        <p:blipFill rotWithShape="1">
          <a:blip r:embed="rId5">
            <a:alphaModFix/>
          </a:blip>
          <a:srcRect/>
          <a:stretch/>
        </p:blipFill>
        <p:spPr>
          <a:xfrm>
            <a:off x="9350143" y="4298776"/>
            <a:ext cx="1685982" cy="881050"/>
          </a:xfrm>
          <a:prstGeom prst="rect">
            <a:avLst/>
          </a:prstGeom>
          <a:noFill/>
          <a:ln>
            <a:noFill/>
          </a:ln>
        </p:spPr>
      </p:pic>
      <p:pic>
        <p:nvPicPr>
          <p:cNvPr id="488" name="Google Shape;488;g1c0712360d7_0_0" descr="Finding XY - Financial Services - Overview, Competitors, and Employees |  Apollo.io">
            <a:hlinkClick r:id="rId6"/>
          </p:cNvPr>
          <p:cNvPicPr preferRelativeResize="0"/>
          <p:nvPr/>
        </p:nvPicPr>
        <p:blipFill rotWithShape="1">
          <a:blip r:embed="rId7">
            <a:alphaModFix/>
          </a:blip>
          <a:srcRect/>
          <a:stretch/>
        </p:blipFill>
        <p:spPr>
          <a:xfrm>
            <a:off x="3800997" y="3926323"/>
            <a:ext cx="1463250" cy="1463250"/>
          </a:xfrm>
          <a:prstGeom prst="rect">
            <a:avLst/>
          </a:prstGeom>
          <a:noFill/>
          <a:ln>
            <a:noFill/>
          </a:ln>
        </p:spPr>
      </p:pic>
      <p:pic>
        <p:nvPicPr>
          <p:cNvPr id="489" name="Google Shape;489;g1c0712360d7_0_0" descr="The AECF - Home | Facebook">
            <a:hlinkClick r:id="rId8"/>
          </p:cNvPr>
          <p:cNvPicPr preferRelativeResize="0"/>
          <p:nvPr/>
        </p:nvPicPr>
        <p:blipFill rotWithShape="1">
          <a:blip r:embed="rId9">
            <a:alphaModFix/>
          </a:blip>
          <a:srcRect/>
          <a:stretch/>
        </p:blipFill>
        <p:spPr>
          <a:xfrm>
            <a:off x="6368067" y="3002300"/>
            <a:ext cx="1377950" cy="1377950"/>
          </a:xfrm>
          <a:prstGeom prst="rect">
            <a:avLst/>
          </a:prstGeom>
          <a:noFill/>
          <a:ln>
            <a:noFill/>
          </a:ln>
        </p:spPr>
      </p:pic>
      <p:pic>
        <p:nvPicPr>
          <p:cNvPr id="490" name="Google Shape;490;g1c0712360d7_0_0">
            <a:hlinkClick r:id="rId10"/>
          </p:cNvPr>
          <p:cNvPicPr preferRelativeResize="0"/>
          <p:nvPr/>
        </p:nvPicPr>
        <p:blipFill rotWithShape="1">
          <a:blip r:embed="rId11">
            <a:alphaModFix/>
          </a:blip>
          <a:srcRect/>
          <a:stretch/>
        </p:blipFill>
        <p:spPr>
          <a:xfrm>
            <a:off x="3083132" y="1468427"/>
            <a:ext cx="2359950" cy="881048"/>
          </a:xfrm>
          <a:prstGeom prst="rect">
            <a:avLst/>
          </a:prstGeom>
          <a:noFill/>
          <a:ln>
            <a:noFill/>
          </a:ln>
        </p:spPr>
      </p:pic>
      <p:pic>
        <p:nvPicPr>
          <p:cNvPr id="491" name="Google Shape;491;g1c0712360d7_0_0">
            <a:hlinkClick r:id="rId12"/>
          </p:cNvPr>
          <p:cNvPicPr preferRelativeResize="0"/>
          <p:nvPr/>
        </p:nvPicPr>
        <p:blipFill rotWithShape="1">
          <a:blip r:embed="rId13">
            <a:alphaModFix/>
          </a:blip>
          <a:srcRect/>
          <a:stretch/>
        </p:blipFill>
        <p:spPr>
          <a:xfrm>
            <a:off x="9221336" y="2868613"/>
            <a:ext cx="1943596" cy="987225"/>
          </a:xfrm>
          <a:prstGeom prst="rect">
            <a:avLst/>
          </a:prstGeom>
          <a:noFill/>
          <a:ln>
            <a:noFill/>
          </a:ln>
        </p:spPr>
      </p:pic>
      <p:pic>
        <p:nvPicPr>
          <p:cNvPr id="492" name="Google Shape;492;g1c0712360d7_0_0">
            <a:hlinkClick r:id="rId14"/>
          </p:cNvPr>
          <p:cNvPicPr preferRelativeResize="0"/>
          <p:nvPr/>
        </p:nvPicPr>
        <p:blipFill rotWithShape="1">
          <a:blip r:embed="rId15">
            <a:alphaModFix/>
          </a:blip>
          <a:srcRect/>
          <a:stretch/>
        </p:blipFill>
        <p:spPr>
          <a:xfrm>
            <a:off x="3489533" y="2687212"/>
            <a:ext cx="1609808" cy="1143000"/>
          </a:xfrm>
          <a:prstGeom prst="rect">
            <a:avLst/>
          </a:prstGeom>
          <a:noFill/>
          <a:ln>
            <a:noFill/>
          </a:ln>
        </p:spPr>
      </p:pic>
      <p:pic>
        <p:nvPicPr>
          <p:cNvPr id="493" name="Google Shape;493;g1c0712360d7_0_0">
            <a:hlinkClick r:id="rId16"/>
          </p:cNvPr>
          <p:cNvPicPr preferRelativeResize="0"/>
          <p:nvPr/>
        </p:nvPicPr>
        <p:blipFill rotWithShape="1">
          <a:blip r:embed="rId17">
            <a:alphaModFix/>
          </a:blip>
          <a:srcRect/>
          <a:stretch/>
        </p:blipFill>
        <p:spPr>
          <a:xfrm>
            <a:off x="7959267" y="1618150"/>
            <a:ext cx="3075700" cy="807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7"/>
        <p:cNvGrpSpPr/>
        <p:nvPr/>
      </p:nvGrpSpPr>
      <p:grpSpPr>
        <a:xfrm>
          <a:off x="0" y="0"/>
          <a:ext cx="0" cy="0"/>
          <a:chOff x="0" y="0"/>
          <a:chExt cx="0" cy="0"/>
        </a:xfrm>
      </p:grpSpPr>
      <p:sp>
        <p:nvSpPr>
          <p:cNvPr id="498" name="Google Shape;498;g1c065d390b6_0_85"/>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H"/>
              <a:t>17</a:t>
            </a:fld>
            <a:endParaRPr/>
          </a:p>
        </p:txBody>
      </p:sp>
      <p:sp>
        <p:nvSpPr>
          <p:cNvPr id="499" name="Google Shape;499;g1c065d390b6_0_85"/>
          <p:cNvSpPr txBox="1"/>
          <p:nvPr/>
        </p:nvSpPr>
        <p:spPr>
          <a:xfrm>
            <a:off x="130633" y="1406925"/>
            <a:ext cx="59652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H" sz="1800" b="1" i="0" u="none" strike="noStrike" cap="none">
                <a:solidFill>
                  <a:schemeClr val="dk1"/>
                </a:solidFill>
                <a:latin typeface="Calibri"/>
                <a:ea typeface="Calibri"/>
                <a:cs typeface="Calibri"/>
                <a:sym typeface="Calibri"/>
              </a:rPr>
              <a:t>Get In Touch</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The Legacy Crop Improvement Centre,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Legacy Square – Otareso,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GPS: E2-2152-2182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along koforidua- Adawso Road,</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CH" sz="1800" b="0" i="0" u="none" strike="noStrike" cap="none">
                <a:solidFill>
                  <a:schemeClr val="dk1"/>
                </a:solidFill>
                <a:latin typeface="Calibri"/>
                <a:ea typeface="Calibri"/>
                <a:cs typeface="Calibri"/>
                <a:sym typeface="Calibri"/>
              </a:rPr>
            </a:br>
            <a:r>
              <a:rPr lang="en-CH" sz="1800" b="0" i="0" u="none" strike="noStrike" cap="none">
                <a:solidFill>
                  <a:schemeClr val="dk1"/>
                </a:solidFill>
                <a:latin typeface="Calibri"/>
                <a:ea typeface="Calibri"/>
                <a:cs typeface="Calibri"/>
                <a:sym typeface="Calibri"/>
              </a:rPr>
              <a:t>Koforidua, Eastern Region, Ghana.</a:t>
            </a:r>
            <a:endParaRPr sz="1800" b="0" i="0" u="none" strike="noStrike" cap="none">
              <a:solidFill>
                <a:srgbClr val="000000"/>
              </a:solidFill>
              <a:latin typeface="Calibri"/>
              <a:ea typeface="Calibri"/>
              <a:cs typeface="Calibri"/>
              <a:sym typeface="Calibri"/>
            </a:endParaRPr>
          </a:p>
        </p:txBody>
      </p:sp>
      <p:sp>
        <p:nvSpPr>
          <p:cNvPr id="500" name="Google Shape;500;g1c065d390b6_0_85"/>
          <p:cNvSpPr txBox="1"/>
          <p:nvPr/>
        </p:nvSpPr>
        <p:spPr>
          <a:xfrm>
            <a:off x="6226800" y="1254525"/>
            <a:ext cx="59652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H" sz="1800" b="1" i="0" u="none" strike="noStrike" cap="none">
                <a:solidFill>
                  <a:schemeClr val="dk1"/>
                </a:solidFill>
                <a:latin typeface="Calibri"/>
                <a:ea typeface="Calibri"/>
                <a:cs typeface="Calibri"/>
                <a:sym typeface="Calibri"/>
              </a:rPr>
              <a:t>Contact Detail</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1" i="0" u="none" strike="noStrike" cap="none">
                <a:solidFill>
                  <a:schemeClr val="dk1"/>
                </a:solidFill>
                <a:latin typeface="Calibri"/>
                <a:ea typeface="Calibri"/>
                <a:cs typeface="Calibri"/>
                <a:sym typeface="Calibri"/>
              </a:rPr>
              <a:t>Address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LEGACY SQUARE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Akuapem North Municipality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Eastern Region, Ghana.</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1" i="0" u="none" strike="noStrike" cap="none">
                <a:solidFill>
                  <a:schemeClr val="dk1"/>
                </a:solidFill>
                <a:latin typeface="Calibri"/>
                <a:ea typeface="Calibri"/>
                <a:cs typeface="Calibri"/>
                <a:sym typeface="Calibri"/>
              </a:rPr>
              <a:t>Phone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+233 (0) 245 9291 94</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+233 (0) 257 431 809</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+233 (0) 595 263 585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1" i="0" u="none" strike="noStrike" cap="none">
                <a:solidFill>
                  <a:schemeClr val="dk1"/>
                </a:solidFill>
                <a:latin typeface="Calibri"/>
                <a:ea typeface="Calibri"/>
                <a:cs typeface="Calibri"/>
                <a:sym typeface="Calibri"/>
              </a:rPr>
              <a:t>Email</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H" sz="1800" b="0" i="0" u="none" strike="noStrike" cap="none">
                <a:solidFill>
                  <a:schemeClr val="dk1"/>
                </a:solidFill>
                <a:latin typeface="Calibri"/>
                <a:ea typeface="Calibri"/>
                <a:cs typeface="Calibri"/>
                <a:sym typeface="Calibri"/>
              </a:rPr>
              <a:t>info@legacycrop.com</a:t>
            </a:r>
            <a:br>
              <a:rPr lang="en-CH" sz="1800" b="0" i="0" u="none" strike="noStrike" cap="none">
                <a:solidFill>
                  <a:schemeClr val="dk1"/>
                </a:solidFill>
                <a:latin typeface="Calibri"/>
                <a:ea typeface="Calibri"/>
                <a:cs typeface="Calibri"/>
                <a:sym typeface="Calibri"/>
              </a:rPr>
            </a:br>
            <a:r>
              <a:rPr lang="en-CH" sz="1800" b="0" i="0" u="none" strike="noStrike" cap="none">
                <a:solidFill>
                  <a:schemeClr val="dk1"/>
                </a:solidFill>
                <a:latin typeface="Calibri"/>
                <a:ea typeface="Calibri"/>
                <a:cs typeface="Calibri"/>
                <a:sym typeface="Calibri"/>
              </a:rPr>
              <a:t>sales@legacycrop.com</a:t>
            </a:r>
            <a:endParaRPr sz="1800" b="0" i="0" u="none" strike="noStrike" cap="none">
              <a:solidFill>
                <a:schemeClr val="dk1"/>
              </a:solidFill>
              <a:latin typeface="Calibri"/>
              <a:ea typeface="Calibri"/>
              <a:cs typeface="Calibri"/>
              <a:sym typeface="Calibri"/>
            </a:endParaRPr>
          </a:p>
        </p:txBody>
      </p:sp>
      <p:pic>
        <p:nvPicPr>
          <p:cNvPr id="501" name="Google Shape;501;g1c065d390b6_0_85"/>
          <p:cNvPicPr preferRelativeResize="0"/>
          <p:nvPr/>
        </p:nvPicPr>
        <p:blipFill rotWithShape="1">
          <a:blip r:embed="rId4">
            <a:alphaModFix/>
          </a:blip>
          <a:srcRect/>
          <a:stretch/>
        </p:blipFill>
        <p:spPr>
          <a:xfrm>
            <a:off x="7471861" y="4953000"/>
            <a:ext cx="280090" cy="293682"/>
          </a:xfrm>
          <a:prstGeom prst="rect">
            <a:avLst/>
          </a:prstGeom>
          <a:noFill/>
          <a:ln>
            <a:noFill/>
          </a:ln>
        </p:spPr>
      </p:pic>
      <p:pic>
        <p:nvPicPr>
          <p:cNvPr id="502" name="Google Shape;502;g1c065d390b6_0_85" descr="yH5BAEAAAAALAAAAAABAAEAAAIBRAA7 - Twitter Logo"/>
          <p:cNvPicPr preferRelativeResize="0"/>
          <p:nvPr/>
        </p:nvPicPr>
        <p:blipFill rotWithShape="1">
          <a:blip r:embed="rId5">
            <a:alphaModFix/>
          </a:blip>
          <a:srcRect/>
          <a:stretch/>
        </p:blipFill>
        <p:spPr>
          <a:xfrm>
            <a:off x="8125631" y="4958955"/>
            <a:ext cx="360781" cy="293681"/>
          </a:xfrm>
          <a:prstGeom prst="rect">
            <a:avLst/>
          </a:prstGeom>
          <a:noFill/>
          <a:ln>
            <a:noFill/>
          </a:ln>
        </p:spPr>
      </p:pic>
      <p:pic>
        <p:nvPicPr>
          <p:cNvPr id="503" name="Google Shape;503;g1c065d390b6_0_85"/>
          <p:cNvPicPr preferRelativeResize="0"/>
          <p:nvPr/>
        </p:nvPicPr>
        <p:blipFill rotWithShape="1">
          <a:blip r:embed="rId6">
            <a:alphaModFix/>
          </a:blip>
          <a:srcRect/>
          <a:stretch/>
        </p:blipFill>
        <p:spPr>
          <a:xfrm>
            <a:off x="8794627" y="4962364"/>
            <a:ext cx="289407" cy="293682"/>
          </a:xfrm>
          <a:prstGeom prst="rect">
            <a:avLst/>
          </a:prstGeom>
          <a:noFill/>
          <a:ln>
            <a:noFill/>
          </a:ln>
        </p:spPr>
      </p:pic>
      <p:pic>
        <p:nvPicPr>
          <p:cNvPr id="504" name="Google Shape;504;g1c065d390b6_0_85"/>
          <p:cNvPicPr preferRelativeResize="0"/>
          <p:nvPr/>
        </p:nvPicPr>
        <p:blipFill rotWithShape="1">
          <a:blip r:embed="rId7">
            <a:alphaModFix/>
          </a:blip>
          <a:srcRect/>
          <a:stretch/>
        </p:blipFill>
        <p:spPr>
          <a:xfrm>
            <a:off x="9463624" y="4965022"/>
            <a:ext cx="293682" cy="2936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8"/>
        <p:cNvGrpSpPr/>
        <p:nvPr/>
      </p:nvGrpSpPr>
      <p:grpSpPr>
        <a:xfrm>
          <a:off x="0" y="0"/>
          <a:ext cx="0" cy="0"/>
          <a:chOff x="0" y="0"/>
          <a:chExt cx="0" cy="0"/>
        </a:xfrm>
      </p:grpSpPr>
      <p:sp>
        <p:nvSpPr>
          <p:cNvPr id="509" name="Google Shape;509;g1bf6b90a685_0_1640"/>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H"/>
              <a:t>18</a:t>
            </a:fld>
            <a:endParaRPr/>
          </a:p>
        </p:txBody>
      </p:sp>
      <p:sp>
        <p:nvSpPr>
          <p:cNvPr id="510" name="Google Shape;510;g1bf6b90a685_0_1640"/>
          <p:cNvSpPr txBox="1"/>
          <p:nvPr/>
        </p:nvSpPr>
        <p:spPr>
          <a:xfrm>
            <a:off x="4735585" y="1828800"/>
            <a:ext cx="2720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CH" sz="2800" b="1" i="0" u="none" strike="noStrike" cap="none">
                <a:solidFill>
                  <a:srgbClr val="938953"/>
                </a:solidFill>
                <a:latin typeface="Calibri"/>
                <a:ea typeface="Calibri"/>
                <a:cs typeface="Calibri"/>
                <a:sym typeface="Calibri"/>
              </a:rPr>
              <a:t>THANK YOU!</a:t>
            </a:r>
            <a:endParaRPr sz="1400" b="1" i="0" u="none" strike="noStrike" cap="none">
              <a:solidFill>
                <a:srgbClr val="93895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g1bf6b90a685_0_80"/>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H"/>
              <a:t>2</a:t>
            </a:fld>
            <a:endParaRPr/>
          </a:p>
        </p:txBody>
      </p:sp>
      <p:sp>
        <p:nvSpPr>
          <p:cNvPr id="102" name="Google Shape;102;g1bf6b90a685_0_80"/>
          <p:cNvSpPr txBox="1"/>
          <p:nvPr/>
        </p:nvSpPr>
        <p:spPr>
          <a:xfrm>
            <a:off x="-277825" y="2725559"/>
            <a:ext cx="3244500" cy="376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548135"/>
              </a:buClr>
              <a:buSzPts val="22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1bf6b90a685_0_80"/>
          <p:cNvSpPr txBox="1"/>
          <p:nvPr/>
        </p:nvSpPr>
        <p:spPr>
          <a:xfrm>
            <a:off x="285596" y="3947834"/>
            <a:ext cx="3547800" cy="33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1bf6b90a685_0_80"/>
          <p:cNvSpPr txBox="1">
            <a:spLocks noGrp="1"/>
          </p:cNvSpPr>
          <p:nvPr>
            <p:ph type="title"/>
          </p:nvPr>
        </p:nvSpPr>
        <p:spPr>
          <a:xfrm>
            <a:off x="476921" y="1061825"/>
            <a:ext cx="3973800" cy="73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H" sz="4000">
                <a:solidFill>
                  <a:srgbClr val="4F6128"/>
                </a:solidFill>
              </a:rPr>
              <a:t>Contents</a:t>
            </a:r>
            <a:endParaRPr sz="4000">
              <a:solidFill>
                <a:srgbClr val="4F6128"/>
              </a:solidFill>
            </a:endParaRPr>
          </a:p>
        </p:txBody>
      </p:sp>
      <p:grpSp>
        <p:nvGrpSpPr>
          <p:cNvPr id="105" name="Google Shape;105;g1bf6b90a685_0_80"/>
          <p:cNvGrpSpPr/>
          <p:nvPr/>
        </p:nvGrpSpPr>
        <p:grpSpPr>
          <a:xfrm>
            <a:off x="476921" y="2010683"/>
            <a:ext cx="4225934" cy="3491117"/>
            <a:chOff x="0" y="2048"/>
            <a:chExt cx="4764300" cy="4191520"/>
          </a:xfrm>
        </p:grpSpPr>
        <p:cxnSp>
          <p:nvCxnSpPr>
            <p:cNvPr id="106" name="Google Shape;106;g1bf6b90a685_0_80"/>
            <p:cNvCxnSpPr/>
            <p:nvPr/>
          </p:nvCxnSpPr>
          <p:spPr>
            <a:xfrm>
              <a:off x="0" y="2048"/>
              <a:ext cx="47643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07" name="Google Shape;107;g1bf6b90a685_0_80"/>
            <p:cNvSpPr/>
            <p:nvPr/>
          </p:nvSpPr>
          <p:spPr>
            <a:xfrm>
              <a:off x="0" y="2048"/>
              <a:ext cx="4764300" cy="69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1bf6b90a685_0_80"/>
            <p:cNvSpPr txBox="1"/>
            <p:nvPr/>
          </p:nvSpPr>
          <p:spPr>
            <a:xfrm>
              <a:off x="0" y="2048"/>
              <a:ext cx="4764300" cy="698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GB" sz="2400" b="1" i="0" u="none" strike="noStrike" cap="none" dirty="0">
                  <a:solidFill>
                    <a:srgbClr val="4F6128"/>
                  </a:solidFill>
                  <a:latin typeface="Calibri"/>
                  <a:ea typeface="Calibri"/>
                  <a:cs typeface="Calibri"/>
                  <a:sym typeface="Calibri"/>
                </a:rPr>
                <a:t>Ghana’s Seed Sector in Glance</a:t>
              </a:r>
              <a:endParaRPr sz="2400" b="1" i="0" u="none" strike="noStrike" cap="none" dirty="0">
                <a:solidFill>
                  <a:srgbClr val="4F6128"/>
                </a:solidFill>
                <a:latin typeface="Calibri"/>
                <a:ea typeface="Calibri"/>
                <a:cs typeface="Calibri"/>
                <a:sym typeface="Calibri"/>
              </a:endParaRPr>
            </a:p>
          </p:txBody>
        </p:sp>
        <p:cxnSp>
          <p:nvCxnSpPr>
            <p:cNvPr id="109" name="Google Shape;109;g1bf6b90a685_0_80"/>
            <p:cNvCxnSpPr/>
            <p:nvPr/>
          </p:nvCxnSpPr>
          <p:spPr>
            <a:xfrm>
              <a:off x="0" y="700612"/>
              <a:ext cx="47643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10" name="Google Shape;110;g1bf6b90a685_0_80"/>
            <p:cNvSpPr/>
            <p:nvPr/>
          </p:nvSpPr>
          <p:spPr>
            <a:xfrm>
              <a:off x="0" y="700612"/>
              <a:ext cx="4764300" cy="69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1bf6b90a685_0_80"/>
            <p:cNvSpPr txBox="1"/>
            <p:nvPr/>
          </p:nvSpPr>
          <p:spPr>
            <a:xfrm>
              <a:off x="0" y="700612"/>
              <a:ext cx="4764300" cy="698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GB" sz="2800" b="1" dirty="0">
                  <a:solidFill>
                    <a:srgbClr val="4F6128"/>
                  </a:solidFill>
                  <a:latin typeface="Calibri"/>
                  <a:ea typeface="Calibri"/>
                  <a:cs typeface="Calibri"/>
                  <a:sym typeface="Calibri"/>
                </a:rPr>
                <a:t>LCIC Snapshot </a:t>
              </a:r>
              <a:r>
                <a:rPr lang="en-GB" sz="2800" b="1" i="0" u="none" strike="noStrike" cap="none" dirty="0">
                  <a:solidFill>
                    <a:srgbClr val="4F6128"/>
                  </a:solidFill>
                  <a:latin typeface="Calibri"/>
                  <a:ea typeface="Calibri"/>
                  <a:cs typeface="Calibri"/>
                  <a:sym typeface="Calibri"/>
                </a:rPr>
                <a:t> </a:t>
              </a:r>
              <a:endParaRPr sz="2800" b="1" i="0" u="none" strike="noStrike" cap="none" dirty="0">
                <a:solidFill>
                  <a:srgbClr val="4F6128"/>
                </a:solidFill>
                <a:latin typeface="Calibri"/>
                <a:ea typeface="Calibri"/>
                <a:cs typeface="Calibri"/>
                <a:sym typeface="Calibri"/>
              </a:endParaRPr>
            </a:p>
          </p:txBody>
        </p:sp>
        <p:cxnSp>
          <p:nvCxnSpPr>
            <p:cNvPr id="112" name="Google Shape;112;g1bf6b90a685_0_80"/>
            <p:cNvCxnSpPr/>
            <p:nvPr/>
          </p:nvCxnSpPr>
          <p:spPr>
            <a:xfrm>
              <a:off x="0" y="1399176"/>
              <a:ext cx="47643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13" name="Google Shape;113;g1bf6b90a685_0_80"/>
            <p:cNvSpPr/>
            <p:nvPr/>
          </p:nvSpPr>
          <p:spPr>
            <a:xfrm>
              <a:off x="0" y="1399176"/>
              <a:ext cx="4764300" cy="69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1bf6b90a685_0_80"/>
            <p:cNvSpPr txBox="1"/>
            <p:nvPr/>
          </p:nvSpPr>
          <p:spPr>
            <a:xfrm>
              <a:off x="0" y="1399176"/>
              <a:ext cx="4764300" cy="698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GB" sz="3000" b="1" dirty="0">
                  <a:solidFill>
                    <a:srgbClr val="4F6128"/>
                  </a:solidFill>
                  <a:latin typeface="Calibri"/>
                  <a:ea typeface="Calibri"/>
                  <a:cs typeface="Calibri"/>
                  <a:sym typeface="Calibri"/>
                </a:rPr>
                <a:t>Challenges </a:t>
              </a:r>
              <a:endParaRPr sz="3000" b="1" i="0" u="none" strike="noStrike" cap="none" dirty="0">
                <a:solidFill>
                  <a:srgbClr val="4F6128"/>
                </a:solidFill>
                <a:latin typeface="Calibri"/>
                <a:ea typeface="Calibri"/>
                <a:cs typeface="Calibri"/>
                <a:sym typeface="Calibri"/>
              </a:endParaRPr>
            </a:p>
          </p:txBody>
        </p:sp>
        <p:cxnSp>
          <p:nvCxnSpPr>
            <p:cNvPr id="115" name="Google Shape;115;g1bf6b90a685_0_80"/>
            <p:cNvCxnSpPr/>
            <p:nvPr/>
          </p:nvCxnSpPr>
          <p:spPr>
            <a:xfrm>
              <a:off x="0" y="2097740"/>
              <a:ext cx="47643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16" name="Google Shape;116;g1bf6b90a685_0_80"/>
            <p:cNvSpPr/>
            <p:nvPr/>
          </p:nvSpPr>
          <p:spPr>
            <a:xfrm>
              <a:off x="0" y="2097740"/>
              <a:ext cx="4764300" cy="69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1bf6b90a685_0_80"/>
            <p:cNvSpPr txBox="1"/>
            <p:nvPr/>
          </p:nvSpPr>
          <p:spPr>
            <a:xfrm>
              <a:off x="0" y="2097740"/>
              <a:ext cx="4764300" cy="698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GB" sz="3000" b="1" i="0" u="none" strike="noStrike" cap="none" dirty="0">
                  <a:solidFill>
                    <a:srgbClr val="4F6128"/>
                  </a:solidFill>
                  <a:latin typeface="Calibri"/>
                  <a:ea typeface="Calibri"/>
                  <a:cs typeface="Calibri"/>
                  <a:sym typeface="Calibri"/>
                </a:rPr>
                <a:t>Opportunities </a:t>
              </a:r>
              <a:endParaRPr sz="3000" b="1" i="0" u="none" strike="noStrike" cap="none" dirty="0">
                <a:solidFill>
                  <a:srgbClr val="4F6128"/>
                </a:solidFill>
                <a:latin typeface="Calibri"/>
                <a:ea typeface="Calibri"/>
                <a:cs typeface="Calibri"/>
                <a:sym typeface="Calibri"/>
              </a:endParaRPr>
            </a:p>
          </p:txBody>
        </p:sp>
        <p:cxnSp>
          <p:nvCxnSpPr>
            <p:cNvPr id="118" name="Google Shape;118;g1bf6b90a685_0_80"/>
            <p:cNvCxnSpPr/>
            <p:nvPr/>
          </p:nvCxnSpPr>
          <p:spPr>
            <a:xfrm>
              <a:off x="0" y="2796304"/>
              <a:ext cx="47643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19" name="Google Shape;119;g1bf6b90a685_0_80"/>
            <p:cNvSpPr/>
            <p:nvPr/>
          </p:nvSpPr>
          <p:spPr>
            <a:xfrm>
              <a:off x="0" y="2796304"/>
              <a:ext cx="4764300" cy="69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1bf6b90a685_0_80"/>
            <p:cNvSpPr txBox="1"/>
            <p:nvPr/>
          </p:nvSpPr>
          <p:spPr>
            <a:xfrm>
              <a:off x="0" y="2796304"/>
              <a:ext cx="4764300" cy="698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CH" sz="3000" b="1" i="0" u="none" strike="noStrike" cap="none" dirty="0">
                  <a:solidFill>
                    <a:srgbClr val="4F6128"/>
                  </a:solidFill>
                  <a:latin typeface="Calibri"/>
                  <a:ea typeface="Calibri"/>
                  <a:cs typeface="Calibri"/>
                  <a:sym typeface="Calibri"/>
                </a:rPr>
                <a:t> </a:t>
              </a:r>
              <a:r>
                <a:rPr lang="en-GB" sz="3000" b="1" i="0" u="none" strike="noStrike" cap="none" dirty="0">
                  <a:solidFill>
                    <a:srgbClr val="4F6128"/>
                  </a:solidFill>
                  <a:latin typeface="Calibri"/>
                  <a:ea typeface="Calibri"/>
                  <a:cs typeface="Calibri"/>
                  <a:sym typeface="Calibri"/>
                </a:rPr>
                <a:t> Q &amp; A</a:t>
              </a:r>
              <a:endParaRPr sz="3000" b="1" i="0" u="none" strike="noStrike" cap="none" dirty="0">
                <a:solidFill>
                  <a:srgbClr val="4F6128"/>
                </a:solidFill>
                <a:latin typeface="Calibri"/>
                <a:ea typeface="Calibri"/>
                <a:cs typeface="Calibri"/>
                <a:sym typeface="Calibri"/>
              </a:endParaRPr>
            </a:p>
          </p:txBody>
        </p:sp>
        <p:cxnSp>
          <p:nvCxnSpPr>
            <p:cNvPr id="121" name="Google Shape;121;g1bf6b90a685_0_80"/>
            <p:cNvCxnSpPr/>
            <p:nvPr/>
          </p:nvCxnSpPr>
          <p:spPr>
            <a:xfrm>
              <a:off x="0" y="3494868"/>
              <a:ext cx="47643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22" name="Google Shape;122;g1bf6b90a685_0_80"/>
            <p:cNvSpPr/>
            <p:nvPr/>
          </p:nvSpPr>
          <p:spPr>
            <a:xfrm>
              <a:off x="0" y="3494868"/>
              <a:ext cx="4764300" cy="69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bf6b90a685_0_80"/>
            <p:cNvSpPr txBox="1"/>
            <p:nvPr/>
          </p:nvSpPr>
          <p:spPr>
            <a:xfrm>
              <a:off x="0" y="3494868"/>
              <a:ext cx="4764300" cy="6987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endParaRPr sz="3000" b="1" i="0" u="none" strike="noStrike" cap="none" dirty="0">
                <a:solidFill>
                  <a:srgbClr val="4F6128"/>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E8B387DC-2F57-D72B-B3F8-3541A46A7931}"/>
              </a:ext>
            </a:extLst>
          </p:cNvPr>
          <p:cNvPicPr>
            <a:picLocks noChangeAspect="1"/>
          </p:cNvPicPr>
          <p:nvPr/>
        </p:nvPicPr>
        <p:blipFill>
          <a:blip r:embed="rId4"/>
          <a:stretch>
            <a:fillRect/>
          </a:stretch>
        </p:blipFill>
        <p:spPr>
          <a:xfrm>
            <a:off x="9098197" y="1090640"/>
            <a:ext cx="1914310" cy="999831"/>
          </a:xfrm>
          <a:prstGeom prst="rect">
            <a:avLst/>
          </a:prstGeom>
        </p:spPr>
      </p:pic>
      <p:pic>
        <p:nvPicPr>
          <p:cNvPr id="3" name="Picture 2">
            <a:extLst>
              <a:ext uri="{FF2B5EF4-FFF2-40B4-BE49-F238E27FC236}">
                <a16:creationId xmlns:a16="http://schemas.microsoft.com/office/drawing/2014/main" id="{56A60D1F-65D8-F7B1-67FB-E8E4817D8520}"/>
              </a:ext>
            </a:extLst>
          </p:cNvPr>
          <p:cNvPicPr>
            <a:picLocks noChangeAspect="1"/>
          </p:cNvPicPr>
          <p:nvPr/>
        </p:nvPicPr>
        <p:blipFill>
          <a:blip r:embed="rId5"/>
          <a:stretch>
            <a:fillRect/>
          </a:stretch>
        </p:blipFill>
        <p:spPr>
          <a:xfrm>
            <a:off x="9079907" y="2134451"/>
            <a:ext cx="1950889" cy="1457070"/>
          </a:xfrm>
          <a:prstGeom prst="rect">
            <a:avLst/>
          </a:prstGeom>
        </p:spPr>
      </p:pic>
      <p:pic>
        <p:nvPicPr>
          <p:cNvPr id="4" name="Picture 3">
            <a:extLst>
              <a:ext uri="{FF2B5EF4-FFF2-40B4-BE49-F238E27FC236}">
                <a16:creationId xmlns:a16="http://schemas.microsoft.com/office/drawing/2014/main" id="{5D25DD4B-9A51-4318-6E33-5F476DE5A041}"/>
              </a:ext>
            </a:extLst>
          </p:cNvPr>
          <p:cNvPicPr>
            <a:picLocks noChangeAspect="1"/>
          </p:cNvPicPr>
          <p:nvPr/>
        </p:nvPicPr>
        <p:blipFill>
          <a:blip r:embed="rId6"/>
          <a:stretch>
            <a:fillRect/>
          </a:stretch>
        </p:blipFill>
        <p:spPr>
          <a:xfrm>
            <a:off x="9134776" y="3635502"/>
            <a:ext cx="1914310" cy="1292464"/>
          </a:xfrm>
          <a:prstGeom prst="rect">
            <a:avLst/>
          </a:prstGeom>
        </p:spPr>
      </p:pic>
      <p:pic>
        <p:nvPicPr>
          <p:cNvPr id="5" name="Picture 4">
            <a:extLst>
              <a:ext uri="{FF2B5EF4-FFF2-40B4-BE49-F238E27FC236}">
                <a16:creationId xmlns:a16="http://schemas.microsoft.com/office/drawing/2014/main" id="{D44ADD1B-3B83-91D3-1DF2-1F1341AD422B}"/>
              </a:ext>
            </a:extLst>
          </p:cNvPr>
          <p:cNvPicPr>
            <a:picLocks noChangeAspect="1"/>
          </p:cNvPicPr>
          <p:nvPr/>
        </p:nvPicPr>
        <p:blipFill>
          <a:blip r:embed="rId7"/>
          <a:stretch>
            <a:fillRect/>
          </a:stretch>
        </p:blipFill>
        <p:spPr>
          <a:xfrm>
            <a:off x="9134776" y="4927966"/>
            <a:ext cx="1932599" cy="1316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991600" cy="1143000"/>
          </a:xfrm>
        </p:spPr>
        <p:txBody>
          <a:bodyPr>
            <a:normAutofit fontScale="90000"/>
          </a:bodyPr>
          <a:lstStyle/>
          <a:p>
            <a:br>
              <a:rPr lang="en-US" sz="2400" b="1" dirty="0"/>
            </a:br>
            <a:br>
              <a:rPr lang="en-US" sz="2400" b="1" dirty="0"/>
            </a:br>
            <a:br>
              <a:rPr lang="en-US" sz="2400" b="1" dirty="0"/>
            </a:br>
            <a:br>
              <a:rPr lang="en-US" sz="2400" b="1" dirty="0"/>
            </a:br>
            <a:r>
              <a:rPr lang="en-US" sz="2400" b="1" dirty="0"/>
              <a:t>Snapshot of Hybrid Seed Production in Ghana(1958 -2017)</a:t>
            </a:r>
            <a:endParaRPr lang="en-US" sz="2400" dirty="0"/>
          </a:p>
        </p:txBody>
      </p:sp>
      <p:sp>
        <p:nvSpPr>
          <p:cNvPr id="4" name="Footer Placeholder 3"/>
          <p:cNvSpPr>
            <a:spLocks noGrp="1"/>
          </p:cNvSpPr>
          <p:nvPr>
            <p:ph type="ftr" sz="quarter" idx="11"/>
          </p:nvPr>
        </p:nvSpPr>
        <p:spPr/>
        <p:txBody>
          <a:bodyPr/>
          <a:lstStyle/>
          <a:p>
            <a:pPr>
              <a:buClrTx/>
            </a:pPr>
            <a:r>
              <a:rPr lang="en-US" kern="1200">
                <a:solidFill>
                  <a:srgbClr val="465E9C"/>
                </a:solidFill>
                <a:ea typeface="+mn-ea"/>
                <a:cs typeface="+mn-cs"/>
              </a:rPr>
              <a:t>www.lcicgh.org</a:t>
            </a:r>
          </a:p>
        </p:txBody>
      </p:sp>
      <p:sp>
        <p:nvSpPr>
          <p:cNvPr id="5" name="Slide Number Placeholder 4"/>
          <p:cNvSpPr>
            <a:spLocks noGrp="1"/>
          </p:cNvSpPr>
          <p:nvPr>
            <p:ph type="sldNum" sz="quarter" idx="12"/>
          </p:nvPr>
        </p:nvSpPr>
        <p:spPr/>
        <p:txBody>
          <a:bodyPr/>
          <a:lstStyle/>
          <a:p>
            <a:pPr>
              <a:buClrTx/>
            </a:pPr>
            <a:fld id="{AD87E3AC-50DB-42E1-946F-F02B2E8FE06A}" type="slidenum">
              <a:rPr lang="en-US" kern="1200">
                <a:solidFill>
                  <a:srgbClr val="465E9C"/>
                </a:solidFill>
                <a:ea typeface="+mn-ea"/>
                <a:cs typeface="+mn-cs"/>
              </a:rPr>
              <a:pPr>
                <a:buClrTx/>
              </a:pPr>
              <a:t>3</a:t>
            </a:fld>
            <a:endParaRPr lang="en-US" kern="1200">
              <a:solidFill>
                <a:srgbClr val="465E9C"/>
              </a:solidFill>
              <a:ea typeface="+mn-ea"/>
              <a:cs typeface="+mn-cs"/>
            </a:endParaRPr>
          </a:p>
        </p:txBody>
      </p:sp>
      <p:grpSp>
        <p:nvGrpSpPr>
          <p:cNvPr id="9" name="Group 16">
            <a:extLst>
              <a:ext uri="{FF2B5EF4-FFF2-40B4-BE49-F238E27FC236}">
                <a16:creationId xmlns:a16="http://schemas.microsoft.com/office/drawing/2014/main" id="{B563DC45-B8F4-4351-91FD-3B4B73B11CB3}"/>
              </a:ext>
            </a:extLst>
          </p:cNvPr>
          <p:cNvGrpSpPr>
            <a:grpSpLocks/>
          </p:cNvGrpSpPr>
          <p:nvPr/>
        </p:nvGrpSpPr>
        <p:grpSpPr bwMode="auto">
          <a:xfrm>
            <a:off x="1004470" y="2552700"/>
            <a:ext cx="1676400" cy="723900"/>
            <a:chOff x="1965" y="599544"/>
            <a:chExt cx="2395153" cy="958061"/>
          </a:xfrm>
        </p:grpSpPr>
        <p:sp>
          <p:nvSpPr>
            <p:cNvPr id="10" name="Chevron 9">
              <a:extLst>
                <a:ext uri="{FF2B5EF4-FFF2-40B4-BE49-F238E27FC236}">
                  <a16:creationId xmlns:a16="http://schemas.microsoft.com/office/drawing/2014/main" id="{C8710381-EBD8-4318-A9C6-E7C57AEE4DD7}"/>
                </a:ext>
              </a:extLst>
            </p:cNvPr>
            <p:cNvSpPr/>
            <p:nvPr/>
          </p:nvSpPr>
          <p:spPr>
            <a:xfrm>
              <a:off x="1965" y="599544"/>
              <a:ext cx="2395153" cy="9580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4">
              <a:extLst>
                <a:ext uri="{FF2B5EF4-FFF2-40B4-BE49-F238E27FC236}">
                  <a16:creationId xmlns:a16="http://schemas.microsoft.com/office/drawing/2014/main" id="{F65DF9B4-FE95-4420-A0AB-5F40DA9546A7}"/>
                </a:ext>
              </a:extLst>
            </p:cNvPr>
            <p:cNvSpPr/>
            <p:nvPr/>
          </p:nvSpPr>
          <p:spPr>
            <a:xfrm>
              <a:off x="481313" y="599544"/>
              <a:ext cx="1436457" cy="958061"/>
            </a:xfrm>
            <a:prstGeom prst="rect">
              <a:avLst/>
            </a:prstGeom>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a:lnSpc>
                  <a:spcPct val="90000"/>
                </a:lnSpc>
                <a:spcAft>
                  <a:spcPct val="35000"/>
                </a:spcAft>
                <a:buClrTx/>
                <a:defRPr/>
              </a:pPr>
              <a:r>
                <a:rPr lang="en-US" sz="2000" kern="1200" dirty="0">
                  <a:solidFill>
                    <a:prstClr val="white"/>
                  </a:solidFill>
                  <a:effectLst>
                    <a:outerShdw blurRad="38100" dist="38100" dir="2700000" algn="tl">
                      <a:srgbClr val="000000">
                        <a:alpha val="43137"/>
                      </a:srgbClr>
                    </a:outerShdw>
                  </a:effectLst>
                  <a:latin typeface="Franklin Gothic Book"/>
                </a:rPr>
                <a:t>1958 </a:t>
              </a:r>
              <a:endParaRPr lang="en-US" sz="2300" kern="1200" dirty="0">
                <a:solidFill>
                  <a:prstClr val="white"/>
                </a:solidFill>
                <a:effectLst>
                  <a:outerShdw blurRad="38100" dist="38100" dir="2700000" algn="tl">
                    <a:srgbClr val="000000">
                      <a:alpha val="43137"/>
                    </a:srgbClr>
                  </a:outerShdw>
                </a:effectLst>
                <a:latin typeface="Franklin Gothic Book"/>
              </a:endParaRPr>
            </a:p>
          </p:txBody>
        </p:sp>
      </p:grpSp>
      <p:grpSp>
        <p:nvGrpSpPr>
          <p:cNvPr id="12" name="Group 16">
            <a:extLst>
              <a:ext uri="{FF2B5EF4-FFF2-40B4-BE49-F238E27FC236}">
                <a16:creationId xmlns:a16="http://schemas.microsoft.com/office/drawing/2014/main" id="{B563DC45-B8F4-4351-91FD-3B4B73B11CB3}"/>
              </a:ext>
            </a:extLst>
          </p:cNvPr>
          <p:cNvGrpSpPr>
            <a:grpSpLocks/>
          </p:cNvGrpSpPr>
          <p:nvPr/>
        </p:nvGrpSpPr>
        <p:grpSpPr bwMode="auto">
          <a:xfrm>
            <a:off x="2549245" y="2552700"/>
            <a:ext cx="1623294" cy="723901"/>
            <a:chOff x="1965" y="599544"/>
            <a:chExt cx="2395153" cy="958061"/>
          </a:xfrm>
        </p:grpSpPr>
        <p:sp>
          <p:nvSpPr>
            <p:cNvPr id="13" name="Chevron 12">
              <a:extLst>
                <a:ext uri="{FF2B5EF4-FFF2-40B4-BE49-F238E27FC236}">
                  <a16:creationId xmlns:a16="http://schemas.microsoft.com/office/drawing/2014/main" id="{C8710381-EBD8-4318-A9C6-E7C57AEE4DD7}"/>
                </a:ext>
              </a:extLst>
            </p:cNvPr>
            <p:cNvSpPr/>
            <p:nvPr/>
          </p:nvSpPr>
          <p:spPr>
            <a:xfrm>
              <a:off x="1965" y="599544"/>
              <a:ext cx="2395153" cy="9580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hevron 4">
              <a:extLst>
                <a:ext uri="{FF2B5EF4-FFF2-40B4-BE49-F238E27FC236}">
                  <a16:creationId xmlns:a16="http://schemas.microsoft.com/office/drawing/2014/main" id="{F65DF9B4-FE95-4420-A0AB-5F40DA9546A7}"/>
                </a:ext>
              </a:extLst>
            </p:cNvPr>
            <p:cNvSpPr/>
            <p:nvPr/>
          </p:nvSpPr>
          <p:spPr>
            <a:xfrm>
              <a:off x="481313" y="599544"/>
              <a:ext cx="1436457" cy="958061"/>
            </a:xfrm>
            <a:prstGeom prst="rect">
              <a:avLst/>
            </a:prstGeom>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a:lnSpc>
                  <a:spcPct val="90000"/>
                </a:lnSpc>
                <a:spcAft>
                  <a:spcPct val="35000"/>
                </a:spcAft>
                <a:buClrTx/>
                <a:defRPr/>
              </a:pPr>
              <a:r>
                <a:rPr lang="en-US" sz="2000" kern="1200" dirty="0">
                  <a:solidFill>
                    <a:prstClr val="white"/>
                  </a:solidFill>
                  <a:effectLst>
                    <a:outerShdw blurRad="38100" dist="38100" dir="2700000" algn="tl">
                      <a:srgbClr val="000000">
                        <a:alpha val="43137"/>
                      </a:srgbClr>
                    </a:outerShdw>
                  </a:effectLst>
                  <a:latin typeface="Franklin Gothic Book"/>
                </a:rPr>
                <a:t>1961 </a:t>
              </a:r>
              <a:endParaRPr lang="en-US" sz="2300" kern="1200" dirty="0">
                <a:solidFill>
                  <a:prstClr val="white"/>
                </a:solidFill>
                <a:effectLst>
                  <a:outerShdw blurRad="38100" dist="38100" dir="2700000" algn="tl">
                    <a:srgbClr val="000000">
                      <a:alpha val="43137"/>
                    </a:srgbClr>
                  </a:outerShdw>
                </a:effectLst>
                <a:latin typeface="Franklin Gothic Book"/>
              </a:endParaRPr>
            </a:p>
          </p:txBody>
        </p:sp>
      </p:grpSp>
      <p:grpSp>
        <p:nvGrpSpPr>
          <p:cNvPr id="16" name="Group 17">
            <a:extLst>
              <a:ext uri="{FF2B5EF4-FFF2-40B4-BE49-F238E27FC236}">
                <a16:creationId xmlns:a16="http://schemas.microsoft.com/office/drawing/2014/main" id="{FA8D375B-881F-44BD-8038-60B8C64E41CD}"/>
              </a:ext>
            </a:extLst>
          </p:cNvPr>
          <p:cNvGrpSpPr>
            <a:grpSpLocks/>
          </p:cNvGrpSpPr>
          <p:nvPr/>
        </p:nvGrpSpPr>
        <p:grpSpPr bwMode="auto">
          <a:xfrm>
            <a:off x="4156368" y="2552698"/>
            <a:ext cx="1828800" cy="723901"/>
            <a:chOff x="2157604" y="599544"/>
            <a:chExt cx="2395153" cy="958061"/>
          </a:xfrm>
        </p:grpSpPr>
        <p:sp>
          <p:nvSpPr>
            <p:cNvPr id="17" name="Chevron 16">
              <a:extLst>
                <a:ext uri="{FF2B5EF4-FFF2-40B4-BE49-F238E27FC236}">
                  <a16:creationId xmlns:a16="http://schemas.microsoft.com/office/drawing/2014/main" id="{A39BB428-2994-4D2E-ADBA-7CA656A752BD}"/>
                </a:ext>
              </a:extLst>
            </p:cNvPr>
            <p:cNvSpPr/>
            <p:nvPr/>
          </p:nvSpPr>
          <p:spPr>
            <a:xfrm>
              <a:off x="2157604" y="599544"/>
              <a:ext cx="2395153" cy="9580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6">
              <a:extLst>
                <a:ext uri="{FF2B5EF4-FFF2-40B4-BE49-F238E27FC236}">
                  <a16:creationId xmlns:a16="http://schemas.microsoft.com/office/drawing/2014/main" id="{2A00DFA7-2049-4878-8B67-D9A479A90189}"/>
                </a:ext>
              </a:extLst>
            </p:cNvPr>
            <p:cNvSpPr/>
            <p:nvPr/>
          </p:nvSpPr>
          <p:spPr>
            <a:xfrm>
              <a:off x="2636952" y="599544"/>
              <a:ext cx="1436457" cy="958061"/>
            </a:xfrm>
            <a:prstGeom prst="rect">
              <a:avLst/>
            </a:prstGeom>
          </p:spPr>
          <p:style>
            <a:lnRef idx="0">
              <a:scrgbClr r="0" g="0" b="0"/>
            </a:lnRef>
            <a:fillRef idx="0">
              <a:scrgbClr r="0" g="0" b="0"/>
            </a:fillRef>
            <a:effectRef idx="0">
              <a:scrgbClr r="0" g="0" b="0"/>
            </a:effectRef>
            <a:fontRef idx="minor">
              <a:schemeClr val="lt1"/>
            </a:fontRef>
          </p:style>
          <p:txBody>
            <a:bodyPr lIns="92012" tIns="30671" rIns="30671" bIns="30671" spcCol="1270" anchor="ctr"/>
            <a:lstStyle/>
            <a:p>
              <a:pPr algn="ctr" defTabSz="1022350">
                <a:lnSpc>
                  <a:spcPct val="90000"/>
                </a:lnSpc>
                <a:spcAft>
                  <a:spcPct val="35000"/>
                </a:spcAft>
                <a:buClrTx/>
                <a:defRPr/>
              </a:pPr>
              <a:r>
                <a:rPr lang="en-US" sz="2300" kern="1200" dirty="0">
                  <a:solidFill>
                    <a:prstClr val="white"/>
                  </a:solidFill>
                  <a:latin typeface="Franklin Gothic Book"/>
                </a:rPr>
                <a:t>1990s </a:t>
              </a:r>
            </a:p>
          </p:txBody>
        </p:sp>
      </p:grpSp>
      <p:grpSp>
        <p:nvGrpSpPr>
          <p:cNvPr id="19" name="Group 17">
            <a:extLst>
              <a:ext uri="{FF2B5EF4-FFF2-40B4-BE49-F238E27FC236}">
                <a16:creationId xmlns:a16="http://schemas.microsoft.com/office/drawing/2014/main" id="{FA8D375B-881F-44BD-8038-60B8C64E41CD}"/>
              </a:ext>
            </a:extLst>
          </p:cNvPr>
          <p:cNvGrpSpPr>
            <a:grpSpLocks/>
          </p:cNvGrpSpPr>
          <p:nvPr/>
        </p:nvGrpSpPr>
        <p:grpSpPr bwMode="auto">
          <a:xfrm>
            <a:off x="5920526" y="2552697"/>
            <a:ext cx="1840345" cy="723905"/>
            <a:chOff x="2157604" y="599544"/>
            <a:chExt cx="2395153" cy="958061"/>
          </a:xfrm>
        </p:grpSpPr>
        <p:sp>
          <p:nvSpPr>
            <p:cNvPr id="20" name="Chevron 19">
              <a:extLst>
                <a:ext uri="{FF2B5EF4-FFF2-40B4-BE49-F238E27FC236}">
                  <a16:creationId xmlns:a16="http://schemas.microsoft.com/office/drawing/2014/main" id="{A39BB428-2994-4D2E-ADBA-7CA656A752BD}"/>
                </a:ext>
              </a:extLst>
            </p:cNvPr>
            <p:cNvSpPr/>
            <p:nvPr/>
          </p:nvSpPr>
          <p:spPr>
            <a:xfrm>
              <a:off x="2157604" y="599544"/>
              <a:ext cx="2395153" cy="9580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hevron 6">
              <a:extLst>
                <a:ext uri="{FF2B5EF4-FFF2-40B4-BE49-F238E27FC236}">
                  <a16:creationId xmlns:a16="http://schemas.microsoft.com/office/drawing/2014/main" id="{2A00DFA7-2049-4878-8B67-D9A479A90189}"/>
                </a:ext>
              </a:extLst>
            </p:cNvPr>
            <p:cNvSpPr/>
            <p:nvPr/>
          </p:nvSpPr>
          <p:spPr>
            <a:xfrm>
              <a:off x="2636952" y="599544"/>
              <a:ext cx="1436457" cy="958061"/>
            </a:xfrm>
            <a:prstGeom prst="rect">
              <a:avLst/>
            </a:prstGeom>
          </p:spPr>
          <p:style>
            <a:lnRef idx="0">
              <a:scrgbClr r="0" g="0" b="0"/>
            </a:lnRef>
            <a:fillRef idx="0">
              <a:scrgbClr r="0" g="0" b="0"/>
            </a:fillRef>
            <a:effectRef idx="0">
              <a:scrgbClr r="0" g="0" b="0"/>
            </a:effectRef>
            <a:fontRef idx="minor">
              <a:schemeClr val="lt1"/>
            </a:fontRef>
          </p:style>
          <p:txBody>
            <a:bodyPr lIns="92012" tIns="30671" rIns="30671" bIns="30671" spcCol="1270" anchor="ctr"/>
            <a:lstStyle/>
            <a:p>
              <a:pPr algn="ctr" defTabSz="1022350">
                <a:lnSpc>
                  <a:spcPct val="90000"/>
                </a:lnSpc>
                <a:spcAft>
                  <a:spcPct val="35000"/>
                </a:spcAft>
                <a:buClrTx/>
                <a:defRPr/>
              </a:pPr>
              <a:r>
                <a:rPr lang="en-US" sz="2300" kern="1200" dirty="0">
                  <a:solidFill>
                    <a:prstClr val="white"/>
                  </a:solidFill>
                  <a:latin typeface="Franklin Gothic Book"/>
                </a:rPr>
                <a:t>1996</a:t>
              </a:r>
            </a:p>
          </p:txBody>
        </p:sp>
      </p:grpSp>
      <p:sp>
        <p:nvSpPr>
          <p:cNvPr id="23" name="TextBox 22"/>
          <p:cNvSpPr txBox="1"/>
          <p:nvPr/>
        </p:nvSpPr>
        <p:spPr>
          <a:xfrm>
            <a:off x="997532" y="3629891"/>
            <a:ext cx="1754904" cy="1782035"/>
          </a:xfrm>
          <a:prstGeom prst="rect">
            <a:avLst/>
          </a:prstGeom>
          <a:noFill/>
        </p:spPr>
        <p:txBody>
          <a:bodyPr wrap="square" rtlCol="0">
            <a:spAutoFit/>
          </a:bodyPr>
          <a:lstStyle/>
          <a:p>
            <a:pPr>
              <a:buClrTx/>
            </a:pPr>
            <a:r>
              <a:rPr lang="en-US" sz="1800" kern="1200" dirty="0">
                <a:solidFill>
                  <a:prstClr val="black"/>
                </a:solidFill>
                <a:latin typeface="Franklin Gothic Book"/>
                <a:ea typeface="+mn-ea"/>
                <a:cs typeface="+mn-cs"/>
              </a:rPr>
              <a:t> Hybrid Maize Production Unit. </a:t>
            </a:r>
            <a:r>
              <a:rPr lang="en-US" sz="1800" b="1" kern="1200" dirty="0">
                <a:solidFill>
                  <a:srgbClr val="FF0000"/>
                </a:solidFill>
                <a:latin typeface="Franklin Gothic Book"/>
                <a:ea typeface="+mn-ea"/>
                <a:cs typeface="+mn-cs"/>
              </a:rPr>
              <a:t>The first time commercial seed business was established  </a:t>
            </a:r>
          </a:p>
        </p:txBody>
      </p:sp>
      <p:sp>
        <p:nvSpPr>
          <p:cNvPr id="26" name="TextBox 25"/>
          <p:cNvSpPr txBox="1"/>
          <p:nvPr/>
        </p:nvSpPr>
        <p:spPr>
          <a:xfrm>
            <a:off x="2752437" y="3810001"/>
            <a:ext cx="1302130" cy="1477328"/>
          </a:xfrm>
          <a:prstGeom prst="rect">
            <a:avLst/>
          </a:prstGeom>
          <a:noFill/>
        </p:spPr>
        <p:txBody>
          <a:bodyPr wrap="square" rtlCol="0">
            <a:spAutoFit/>
          </a:bodyPr>
          <a:lstStyle/>
          <a:p>
            <a:pPr>
              <a:buClrTx/>
            </a:pPr>
            <a:r>
              <a:rPr lang="en-US" sz="1800" kern="1200" dirty="0">
                <a:solidFill>
                  <a:prstClr val="black"/>
                </a:solidFill>
                <a:latin typeface="Franklin Gothic Book"/>
                <a:ea typeface="+mn-ea"/>
                <a:cs typeface="+mn-cs"/>
              </a:rPr>
              <a:t>Seed Multiplication Unit (</a:t>
            </a:r>
            <a:r>
              <a:rPr lang="en-US" kern="1200" dirty="0">
                <a:solidFill>
                  <a:prstClr val="black"/>
                </a:solidFill>
                <a:latin typeface="Franklin Gothic Book"/>
                <a:ea typeface="+mn-ea"/>
                <a:cs typeface="+mn-cs"/>
              </a:rPr>
              <a:t>OPVs production</a:t>
            </a:r>
            <a:r>
              <a:rPr lang="en-US" sz="1800" kern="1200" dirty="0">
                <a:solidFill>
                  <a:prstClr val="black"/>
                </a:solidFill>
                <a:latin typeface="Franklin Gothic Book"/>
                <a:ea typeface="+mn-ea"/>
                <a:cs typeface="+mn-cs"/>
              </a:rPr>
              <a:t>)</a:t>
            </a:r>
          </a:p>
        </p:txBody>
      </p:sp>
      <p:sp>
        <p:nvSpPr>
          <p:cNvPr id="27" name="TextBox 26"/>
          <p:cNvSpPr txBox="1"/>
          <p:nvPr/>
        </p:nvSpPr>
        <p:spPr>
          <a:xfrm>
            <a:off x="4299546" y="3352800"/>
            <a:ext cx="1840345" cy="3046988"/>
          </a:xfrm>
          <a:prstGeom prst="rect">
            <a:avLst/>
          </a:prstGeom>
          <a:noFill/>
        </p:spPr>
        <p:txBody>
          <a:bodyPr wrap="square" rtlCol="0">
            <a:spAutoFit/>
          </a:bodyPr>
          <a:lstStyle/>
          <a:p>
            <a:pPr>
              <a:buClrTx/>
            </a:pPr>
            <a:r>
              <a:rPr lang="en-US" sz="1800" kern="1200" dirty="0">
                <a:solidFill>
                  <a:prstClr val="black"/>
                </a:solidFill>
                <a:latin typeface="Franklin Gothic Book"/>
                <a:ea typeface="+mn-ea"/>
                <a:cs typeface="+mn-cs"/>
              </a:rPr>
              <a:t>*</a:t>
            </a:r>
            <a:r>
              <a:rPr lang="en-US" sz="1800" b="1" kern="1200" dirty="0">
                <a:solidFill>
                  <a:srgbClr val="C00000"/>
                </a:solidFill>
                <a:latin typeface="Franklin Gothic Book"/>
                <a:ea typeface="+mn-ea"/>
                <a:cs typeface="+mn-cs"/>
              </a:rPr>
              <a:t>Obaatanpa</a:t>
            </a:r>
            <a:r>
              <a:rPr lang="en-US" sz="1800" kern="1200" dirty="0">
                <a:solidFill>
                  <a:prstClr val="black"/>
                </a:solidFill>
                <a:latin typeface="Franklin Gothic Book"/>
                <a:ea typeface="+mn-ea"/>
                <a:cs typeface="+mn-cs"/>
              </a:rPr>
              <a:t> </a:t>
            </a:r>
          </a:p>
          <a:p>
            <a:pPr>
              <a:buClrTx/>
            </a:pPr>
            <a:r>
              <a:rPr lang="en-US" sz="1800" kern="1200" dirty="0">
                <a:solidFill>
                  <a:prstClr val="black"/>
                </a:solidFill>
                <a:latin typeface="Franklin Gothic Book"/>
                <a:ea typeface="+mn-ea"/>
                <a:cs typeface="+mn-cs"/>
              </a:rPr>
              <a:t>Sasakawa Global 2000 (SG 2000) provided substantial supports to privatization of seed industry.</a:t>
            </a:r>
          </a:p>
          <a:p>
            <a:pPr>
              <a:buClrTx/>
            </a:pPr>
            <a:endParaRPr lang="en-US" sz="1800" kern="1200" dirty="0">
              <a:solidFill>
                <a:prstClr val="black"/>
              </a:solidFill>
              <a:latin typeface="Franklin Gothic Book"/>
              <a:ea typeface="+mn-ea"/>
              <a:cs typeface="+mn-cs"/>
            </a:endParaRPr>
          </a:p>
          <a:p>
            <a:pPr>
              <a:buClrTx/>
            </a:pPr>
            <a:r>
              <a:rPr lang="en-US" sz="1200" b="1" kern="1200" dirty="0">
                <a:solidFill>
                  <a:srgbClr val="FF0000"/>
                </a:solidFill>
                <a:latin typeface="Franklin Gothic Book"/>
                <a:ea typeface="+mn-ea"/>
                <a:cs typeface="+mn-cs"/>
              </a:rPr>
              <a:t>An Example of PPP?</a:t>
            </a:r>
          </a:p>
          <a:p>
            <a:pPr>
              <a:buClrTx/>
            </a:pPr>
            <a:endParaRPr lang="en-US" sz="1800" kern="1200" dirty="0">
              <a:solidFill>
                <a:prstClr val="black"/>
              </a:solidFill>
              <a:latin typeface="Franklin Gothic Book"/>
              <a:ea typeface="+mn-ea"/>
              <a:cs typeface="+mn-cs"/>
            </a:endParaRPr>
          </a:p>
        </p:txBody>
      </p:sp>
      <p:sp>
        <p:nvSpPr>
          <p:cNvPr id="28" name="TextBox 27"/>
          <p:cNvSpPr txBox="1"/>
          <p:nvPr/>
        </p:nvSpPr>
        <p:spPr>
          <a:xfrm>
            <a:off x="6345399" y="3733800"/>
            <a:ext cx="1524000" cy="1477328"/>
          </a:xfrm>
          <a:prstGeom prst="rect">
            <a:avLst/>
          </a:prstGeom>
          <a:noFill/>
        </p:spPr>
        <p:txBody>
          <a:bodyPr wrap="square" rtlCol="0">
            <a:spAutoFit/>
          </a:bodyPr>
          <a:lstStyle/>
          <a:p>
            <a:pPr>
              <a:buClrTx/>
            </a:pPr>
            <a:r>
              <a:rPr lang="en-US" sz="1800" kern="1200" dirty="0">
                <a:solidFill>
                  <a:prstClr val="black"/>
                </a:solidFill>
                <a:latin typeface="Franklin Gothic Book"/>
                <a:ea typeface="+mn-ea"/>
                <a:cs typeface="+mn-cs"/>
              </a:rPr>
              <a:t>“</a:t>
            </a:r>
            <a:r>
              <a:rPr lang="en-US" sz="1800" b="1" kern="1200" dirty="0">
                <a:solidFill>
                  <a:prstClr val="black"/>
                </a:solidFill>
                <a:latin typeface="Franklin Gothic Book"/>
                <a:ea typeface="+mn-ea"/>
                <a:cs typeface="+mn-cs"/>
              </a:rPr>
              <a:t>Mamaba</a:t>
            </a:r>
            <a:r>
              <a:rPr lang="en-US" sz="1800" kern="1200" dirty="0">
                <a:solidFill>
                  <a:prstClr val="black"/>
                </a:solidFill>
                <a:latin typeface="Franklin Gothic Book"/>
                <a:ea typeface="+mn-ea"/>
                <a:cs typeface="+mn-cs"/>
              </a:rPr>
              <a:t>” First locally bred hybrid maize was released</a:t>
            </a:r>
          </a:p>
        </p:txBody>
      </p:sp>
      <p:grpSp>
        <p:nvGrpSpPr>
          <p:cNvPr id="3" name="Group 17">
            <a:extLst>
              <a:ext uri="{FF2B5EF4-FFF2-40B4-BE49-F238E27FC236}">
                <a16:creationId xmlns:a16="http://schemas.microsoft.com/office/drawing/2014/main" id="{7E89F5CA-8F1E-AA2B-9A8B-935D73AE7DDB}"/>
              </a:ext>
            </a:extLst>
          </p:cNvPr>
          <p:cNvGrpSpPr>
            <a:grpSpLocks/>
          </p:cNvGrpSpPr>
          <p:nvPr/>
        </p:nvGrpSpPr>
        <p:grpSpPr bwMode="auto">
          <a:xfrm>
            <a:off x="7592320" y="2552697"/>
            <a:ext cx="1909616" cy="723902"/>
            <a:chOff x="2157604" y="599544"/>
            <a:chExt cx="2395153" cy="958061"/>
          </a:xfrm>
        </p:grpSpPr>
        <p:sp>
          <p:nvSpPr>
            <p:cNvPr id="6" name="Chevron 19">
              <a:extLst>
                <a:ext uri="{FF2B5EF4-FFF2-40B4-BE49-F238E27FC236}">
                  <a16:creationId xmlns:a16="http://schemas.microsoft.com/office/drawing/2014/main" id="{8E4045CF-8298-585F-104C-F33960A30928}"/>
                </a:ext>
              </a:extLst>
            </p:cNvPr>
            <p:cNvSpPr/>
            <p:nvPr/>
          </p:nvSpPr>
          <p:spPr>
            <a:xfrm>
              <a:off x="2157604" y="599544"/>
              <a:ext cx="2395153" cy="9580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vron 6">
              <a:extLst>
                <a:ext uri="{FF2B5EF4-FFF2-40B4-BE49-F238E27FC236}">
                  <a16:creationId xmlns:a16="http://schemas.microsoft.com/office/drawing/2014/main" id="{837EB517-8DF9-A2F6-B7C5-630C4314E6A8}"/>
                </a:ext>
              </a:extLst>
            </p:cNvPr>
            <p:cNvSpPr/>
            <p:nvPr/>
          </p:nvSpPr>
          <p:spPr>
            <a:xfrm>
              <a:off x="2473331" y="599544"/>
              <a:ext cx="1600077" cy="958061"/>
            </a:xfrm>
            <a:prstGeom prst="rect">
              <a:avLst/>
            </a:prstGeom>
          </p:spPr>
          <p:style>
            <a:lnRef idx="0">
              <a:scrgbClr r="0" g="0" b="0"/>
            </a:lnRef>
            <a:fillRef idx="0">
              <a:scrgbClr r="0" g="0" b="0"/>
            </a:fillRef>
            <a:effectRef idx="0">
              <a:scrgbClr r="0" g="0" b="0"/>
            </a:effectRef>
            <a:fontRef idx="minor">
              <a:schemeClr val="lt1"/>
            </a:fontRef>
          </p:style>
          <p:txBody>
            <a:bodyPr lIns="92012" tIns="30671" rIns="30671" bIns="30671" spcCol="1270" anchor="ctr"/>
            <a:lstStyle/>
            <a:p>
              <a:pPr algn="ctr" defTabSz="1022350">
                <a:lnSpc>
                  <a:spcPct val="90000"/>
                </a:lnSpc>
                <a:spcAft>
                  <a:spcPct val="35000"/>
                </a:spcAft>
                <a:buClrTx/>
                <a:defRPr/>
              </a:pPr>
              <a:r>
                <a:rPr lang="en-US" sz="2300" kern="1200" dirty="0">
                  <a:solidFill>
                    <a:prstClr val="white"/>
                  </a:solidFill>
                  <a:latin typeface="Franklin Gothic Book"/>
                </a:rPr>
                <a:t>1997 -2006</a:t>
              </a:r>
            </a:p>
          </p:txBody>
        </p:sp>
      </p:grpSp>
      <p:grpSp>
        <p:nvGrpSpPr>
          <p:cNvPr id="8" name="Group 17">
            <a:extLst>
              <a:ext uri="{FF2B5EF4-FFF2-40B4-BE49-F238E27FC236}">
                <a16:creationId xmlns:a16="http://schemas.microsoft.com/office/drawing/2014/main" id="{990C2FDB-2A70-EF0D-A17B-CEAA8B98CE71}"/>
              </a:ext>
            </a:extLst>
          </p:cNvPr>
          <p:cNvGrpSpPr>
            <a:grpSpLocks/>
          </p:cNvGrpSpPr>
          <p:nvPr/>
        </p:nvGrpSpPr>
        <p:grpSpPr bwMode="auto">
          <a:xfrm>
            <a:off x="9301032" y="2493818"/>
            <a:ext cx="1960428" cy="782781"/>
            <a:chOff x="2157604" y="599544"/>
            <a:chExt cx="2395153" cy="958061"/>
          </a:xfrm>
        </p:grpSpPr>
        <p:sp>
          <p:nvSpPr>
            <p:cNvPr id="15" name="Chevron 19">
              <a:extLst>
                <a:ext uri="{FF2B5EF4-FFF2-40B4-BE49-F238E27FC236}">
                  <a16:creationId xmlns:a16="http://schemas.microsoft.com/office/drawing/2014/main" id="{B5F2578E-91AF-F110-9BDA-2B95607165E7}"/>
                </a:ext>
              </a:extLst>
            </p:cNvPr>
            <p:cNvSpPr/>
            <p:nvPr/>
          </p:nvSpPr>
          <p:spPr>
            <a:xfrm>
              <a:off x="2157604" y="599544"/>
              <a:ext cx="2395153" cy="9580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1800" dirty="0"/>
                <a:t>2007 - 2017</a:t>
              </a:r>
              <a:endParaRPr lang="en-GH" sz="1800" dirty="0"/>
            </a:p>
          </p:txBody>
        </p:sp>
        <p:sp>
          <p:nvSpPr>
            <p:cNvPr id="22" name="Chevron 6">
              <a:extLst>
                <a:ext uri="{FF2B5EF4-FFF2-40B4-BE49-F238E27FC236}">
                  <a16:creationId xmlns:a16="http://schemas.microsoft.com/office/drawing/2014/main" id="{2E701080-21AF-F8F3-6CC0-D4042219E9DC}"/>
                </a:ext>
              </a:extLst>
            </p:cNvPr>
            <p:cNvSpPr/>
            <p:nvPr/>
          </p:nvSpPr>
          <p:spPr>
            <a:xfrm>
              <a:off x="2473331" y="599544"/>
              <a:ext cx="1600077" cy="958061"/>
            </a:xfrm>
            <a:prstGeom prst="rect">
              <a:avLst/>
            </a:prstGeom>
          </p:spPr>
          <p:style>
            <a:lnRef idx="0">
              <a:scrgbClr r="0" g="0" b="0"/>
            </a:lnRef>
            <a:fillRef idx="0">
              <a:scrgbClr r="0" g="0" b="0"/>
            </a:fillRef>
            <a:effectRef idx="0">
              <a:scrgbClr r="0" g="0" b="0"/>
            </a:effectRef>
            <a:fontRef idx="minor">
              <a:schemeClr val="lt1"/>
            </a:fontRef>
          </p:style>
          <p:txBody>
            <a:bodyPr lIns="92012" tIns="30671" rIns="30671" bIns="30671" spcCol="1270" anchor="ctr"/>
            <a:lstStyle/>
            <a:p>
              <a:pPr algn="ctr" defTabSz="1022350">
                <a:lnSpc>
                  <a:spcPct val="90000"/>
                </a:lnSpc>
                <a:spcAft>
                  <a:spcPct val="35000"/>
                </a:spcAft>
                <a:buClrTx/>
                <a:defRPr/>
              </a:pPr>
              <a:endParaRPr lang="en-US" sz="2300" kern="1200" dirty="0">
                <a:solidFill>
                  <a:prstClr val="white"/>
                </a:solidFill>
                <a:latin typeface="Franklin Gothic Book"/>
              </a:endParaRPr>
            </a:p>
          </p:txBody>
        </p:sp>
      </p:grpSp>
      <p:sp>
        <p:nvSpPr>
          <p:cNvPr id="24" name="TextBox 23">
            <a:extLst>
              <a:ext uri="{FF2B5EF4-FFF2-40B4-BE49-F238E27FC236}">
                <a16:creationId xmlns:a16="http://schemas.microsoft.com/office/drawing/2014/main" id="{50DFB6AF-E1C5-43F3-1645-9036BD0D7AF7}"/>
              </a:ext>
            </a:extLst>
          </p:cNvPr>
          <p:cNvSpPr txBox="1"/>
          <p:nvPr/>
        </p:nvSpPr>
        <p:spPr>
          <a:xfrm>
            <a:off x="7804727" y="3713022"/>
            <a:ext cx="1510163" cy="369332"/>
          </a:xfrm>
          <a:prstGeom prst="rect">
            <a:avLst/>
          </a:prstGeom>
          <a:noFill/>
        </p:spPr>
        <p:txBody>
          <a:bodyPr wrap="square" rtlCol="0">
            <a:spAutoFit/>
          </a:bodyPr>
          <a:lstStyle/>
          <a:p>
            <a:pPr algn="ctr">
              <a:buClrTx/>
            </a:pPr>
            <a:r>
              <a:rPr lang="en-US" sz="1800" b="1" kern="1200" dirty="0">
                <a:solidFill>
                  <a:srgbClr val="FF0000"/>
                </a:solidFill>
                <a:latin typeface="Franklin Gothic Book"/>
                <a:ea typeface="+mn-ea"/>
                <a:cs typeface="+mn-cs"/>
              </a:rPr>
              <a:t>No activity</a:t>
            </a:r>
          </a:p>
        </p:txBody>
      </p:sp>
      <p:sp>
        <p:nvSpPr>
          <p:cNvPr id="25" name="TextBox 24">
            <a:extLst>
              <a:ext uri="{FF2B5EF4-FFF2-40B4-BE49-F238E27FC236}">
                <a16:creationId xmlns:a16="http://schemas.microsoft.com/office/drawing/2014/main" id="{1F458D15-4E17-2896-8857-B621964BC983}"/>
              </a:ext>
            </a:extLst>
          </p:cNvPr>
          <p:cNvSpPr txBox="1"/>
          <p:nvPr/>
        </p:nvSpPr>
        <p:spPr>
          <a:xfrm>
            <a:off x="9467273" y="3260441"/>
            <a:ext cx="1597896" cy="2862322"/>
          </a:xfrm>
          <a:prstGeom prst="rect">
            <a:avLst/>
          </a:prstGeom>
          <a:noFill/>
        </p:spPr>
        <p:txBody>
          <a:bodyPr wrap="square" rtlCol="0">
            <a:spAutoFit/>
          </a:bodyPr>
          <a:lstStyle/>
          <a:p>
            <a:pPr>
              <a:buClrTx/>
            </a:pPr>
            <a:r>
              <a:rPr lang="en-US" sz="1800" kern="1200" dirty="0">
                <a:solidFill>
                  <a:prstClr val="black"/>
                </a:solidFill>
                <a:latin typeface="Franklin Gothic Book"/>
                <a:ea typeface="+mn-ea"/>
                <a:cs typeface="+mn-cs"/>
              </a:rPr>
              <a:t>*New </a:t>
            </a:r>
            <a:r>
              <a:rPr lang="en-US" sz="1800" kern="1200" dirty="0" err="1">
                <a:solidFill>
                  <a:prstClr val="black"/>
                </a:solidFill>
                <a:latin typeface="Franklin Gothic Book"/>
                <a:ea typeface="+mn-ea"/>
                <a:cs typeface="+mn-cs"/>
              </a:rPr>
              <a:t>varities</a:t>
            </a:r>
            <a:r>
              <a:rPr lang="en-US" sz="1800" kern="1200" dirty="0">
                <a:solidFill>
                  <a:prstClr val="black"/>
                </a:solidFill>
                <a:latin typeface="Franklin Gothic Book"/>
                <a:ea typeface="+mn-ea"/>
                <a:cs typeface="+mn-cs"/>
              </a:rPr>
              <a:t> released </a:t>
            </a:r>
          </a:p>
          <a:p>
            <a:pPr>
              <a:buClrTx/>
            </a:pPr>
            <a:r>
              <a:rPr lang="en-US" sz="1800" kern="1200" dirty="0">
                <a:solidFill>
                  <a:prstClr val="black"/>
                </a:solidFill>
                <a:latin typeface="Franklin Gothic Book"/>
                <a:ea typeface="+mn-ea"/>
                <a:cs typeface="+mn-cs"/>
              </a:rPr>
              <a:t>*Plants and Fertilizer Act passed</a:t>
            </a:r>
          </a:p>
          <a:p>
            <a:pPr>
              <a:buClrTx/>
            </a:pPr>
            <a:r>
              <a:rPr lang="en-US" sz="1800" kern="1200" dirty="0">
                <a:solidFill>
                  <a:prstClr val="black"/>
                </a:solidFill>
                <a:latin typeface="Franklin Gothic Book"/>
                <a:ea typeface="+mn-ea"/>
                <a:cs typeface="+mn-cs"/>
              </a:rPr>
              <a:t>*new private seed companies</a:t>
            </a:r>
          </a:p>
          <a:p>
            <a:pPr>
              <a:buClrTx/>
            </a:pPr>
            <a:r>
              <a:rPr lang="en-US" sz="1800" kern="1200" dirty="0">
                <a:solidFill>
                  <a:prstClr val="black"/>
                </a:solidFill>
                <a:latin typeface="Franklin Gothic Book"/>
                <a:ea typeface="+mn-ea"/>
                <a:cs typeface="+mn-cs"/>
              </a:rPr>
              <a:t>*NASTAG – 58 members</a:t>
            </a:r>
          </a:p>
        </p:txBody>
      </p:sp>
    </p:spTree>
    <p:extLst>
      <p:ext uri="{BB962C8B-B14F-4D97-AF65-F5344CB8AC3E}">
        <p14:creationId xmlns:p14="http://schemas.microsoft.com/office/powerpoint/2010/main" val="30470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Radical?  But true</a:t>
            </a:r>
            <a:r>
              <a:rPr lang="en-US" dirty="0"/>
              <a:t>…</a:t>
            </a:r>
          </a:p>
        </p:txBody>
      </p:sp>
      <p:sp>
        <p:nvSpPr>
          <p:cNvPr id="3" name="Content Placeholder 2"/>
          <p:cNvSpPr>
            <a:spLocks noGrp="1"/>
          </p:cNvSpPr>
          <p:nvPr>
            <p:ph idx="1"/>
          </p:nvPr>
        </p:nvSpPr>
        <p:spPr>
          <a:xfrm>
            <a:off x="2438401" y="2119257"/>
            <a:ext cx="4267199" cy="3603812"/>
          </a:xfrm>
        </p:spPr>
        <p:txBody>
          <a:bodyPr>
            <a:normAutofit fontScale="77500" lnSpcReduction="20000"/>
          </a:bodyPr>
          <a:lstStyle/>
          <a:p>
            <a:pPr marL="0" indent="0">
              <a:buNone/>
            </a:pPr>
            <a:r>
              <a:rPr lang="en-US" sz="2000" dirty="0"/>
              <a:t>“The key challenge for any vibrant seed </a:t>
            </a:r>
          </a:p>
          <a:p>
            <a:pPr marL="0" indent="0">
              <a:buNone/>
            </a:pPr>
            <a:r>
              <a:rPr lang="en-US" sz="2000" dirty="0"/>
              <a:t>   system success will be seed production</a:t>
            </a:r>
          </a:p>
          <a:p>
            <a:pPr marL="0" indent="0">
              <a:buNone/>
            </a:pPr>
            <a:r>
              <a:rPr lang="en-US" sz="2000" dirty="0"/>
              <a:t>   and dissemination, and the key linkage </a:t>
            </a:r>
          </a:p>
          <a:p>
            <a:pPr marL="0" indent="0">
              <a:buNone/>
            </a:pPr>
            <a:r>
              <a:rPr lang="en-US" sz="2000" dirty="0"/>
              <a:t>   needed to accomplish this is the </a:t>
            </a:r>
          </a:p>
          <a:p>
            <a:pPr marL="0" indent="0">
              <a:buNone/>
            </a:pPr>
            <a:r>
              <a:rPr lang="en-US" sz="2000" dirty="0"/>
              <a:t>   linkage between breeders and </a:t>
            </a:r>
          </a:p>
          <a:p>
            <a:pPr marL="0" indent="0">
              <a:buNone/>
            </a:pPr>
            <a:r>
              <a:rPr lang="en-US" sz="2000" dirty="0"/>
              <a:t>   farmers”</a:t>
            </a:r>
          </a:p>
          <a:p>
            <a:pPr marL="0" indent="0">
              <a:buNone/>
            </a:pPr>
            <a:endParaRPr lang="en-US" sz="2000" b="1" dirty="0">
              <a:solidFill>
                <a:schemeClr val="accent4"/>
              </a:solidFill>
            </a:endParaRPr>
          </a:p>
          <a:p>
            <a:pPr marL="0" indent="0">
              <a:buNone/>
            </a:pPr>
            <a:r>
              <a:rPr lang="en-US" sz="2000" b="1" dirty="0">
                <a:solidFill>
                  <a:schemeClr val="accent4"/>
                </a:solidFill>
              </a:rPr>
              <a:t>                           The most important,</a:t>
            </a:r>
          </a:p>
          <a:p>
            <a:pPr marL="0" indent="0">
              <a:buNone/>
            </a:pPr>
            <a:r>
              <a:rPr lang="en-US" sz="2000" b="1" dirty="0">
                <a:solidFill>
                  <a:schemeClr val="accent4"/>
                </a:solidFill>
              </a:rPr>
              <a:t>                                    missing, </a:t>
            </a:r>
          </a:p>
          <a:p>
            <a:pPr marL="0" indent="0">
              <a:buNone/>
            </a:pPr>
            <a:r>
              <a:rPr lang="en-US" sz="2000" b="1" dirty="0">
                <a:solidFill>
                  <a:schemeClr val="accent4"/>
                </a:solidFill>
              </a:rPr>
              <a:t>                           part of the solution is ……</a:t>
            </a:r>
            <a:r>
              <a:rPr lang="en-US" sz="2000" b="1" dirty="0">
                <a:solidFill>
                  <a:srgbClr val="C00000"/>
                </a:solidFill>
              </a:rPr>
              <a:t>YOU</a:t>
            </a:r>
          </a:p>
          <a:p>
            <a:pPr marL="0" indent="0" algn="ctr">
              <a:buNone/>
            </a:pPr>
            <a:r>
              <a:rPr lang="en-US" sz="2000" b="1" dirty="0">
                <a:solidFill>
                  <a:srgbClr val="FF0000"/>
                </a:solidFill>
              </a:rPr>
              <a:t> </a:t>
            </a:r>
          </a:p>
          <a:p>
            <a:pPr marL="0" indent="0" algn="ctr">
              <a:buNone/>
            </a:pPr>
            <a:r>
              <a:rPr lang="en-US" sz="2000" b="1" dirty="0">
                <a:solidFill>
                  <a:srgbClr val="FF0000"/>
                </a:solidFill>
              </a:rPr>
              <a:t>        </a:t>
            </a:r>
            <a:r>
              <a:rPr lang="en-US" sz="2000" b="1" dirty="0">
                <a:solidFill>
                  <a:schemeClr val="accent2">
                    <a:lumMod val="60000"/>
                    <a:lumOff val="40000"/>
                  </a:schemeClr>
                </a:solidFill>
              </a:rPr>
              <a:t>a Vibrant Private Sector Participation</a:t>
            </a:r>
            <a:r>
              <a:rPr lang="en-US" sz="2000" b="1" dirty="0">
                <a:solidFill>
                  <a:schemeClr val="accent4"/>
                </a:solidFill>
              </a:rPr>
              <a:t> </a:t>
            </a:r>
          </a:p>
          <a:p>
            <a:pPr marL="0" indent="0">
              <a:buNone/>
            </a:pPr>
            <a:r>
              <a:rPr lang="en-US" sz="2000" b="1" dirty="0">
                <a:solidFill>
                  <a:schemeClr val="accent4"/>
                </a:solidFill>
              </a:rPr>
              <a:t>                        </a:t>
            </a:r>
          </a:p>
          <a:p>
            <a:endParaRPr lang="en-US" dirty="0"/>
          </a:p>
        </p:txBody>
      </p:sp>
      <p:sp>
        <p:nvSpPr>
          <p:cNvPr id="4" name="Footer Placeholder 3"/>
          <p:cNvSpPr>
            <a:spLocks noGrp="1"/>
          </p:cNvSpPr>
          <p:nvPr>
            <p:ph type="ftr" sz="quarter" idx="11"/>
          </p:nvPr>
        </p:nvSpPr>
        <p:spPr/>
        <p:txBody>
          <a:bodyPr/>
          <a:lstStyle/>
          <a:p>
            <a:pPr>
              <a:buClrTx/>
            </a:pPr>
            <a:r>
              <a:rPr lang="en-US" kern="1200" dirty="0">
                <a:solidFill>
                  <a:srgbClr val="465E9C"/>
                </a:solidFill>
                <a:ea typeface="+mn-ea"/>
                <a:cs typeface="+mn-cs"/>
              </a:rPr>
              <a:t>www.lcicgh.org</a:t>
            </a:r>
          </a:p>
        </p:txBody>
      </p:sp>
      <p:sp>
        <p:nvSpPr>
          <p:cNvPr id="5" name="Slide Number Placeholder 4"/>
          <p:cNvSpPr>
            <a:spLocks noGrp="1"/>
          </p:cNvSpPr>
          <p:nvPr>
            <p:ph type="sldNum" sz="quarter" idx="12"/>
          </p:nvPr>
        </p:nvSpPr>
        <p:spPr/>
        <p:txBody>
          <a:bodyPr/>
          <a:lstStyle/>
          <a:p>
            <a:pPr>
              <a:buClrTx/>
            </a:pPr>
            <a:fld id="{AD87E3AC-50DB-42E1-946F-F02B2E8FE06A}" type="slidenum">
              <a:rPr lang="en-US" kern="1200">
                <a:solidFill>
                  <a:srgbClr val="465E9C"/>
                </a:solidFill>
                <a:ea typeface="+mn-ea"/>
                <a:cs typeface="+mn-cs"/>
              </a:rPr>
              <a:pPr>
                <a:buClrTx/>
              </a:pPr>
              <a:t>4</a:t>
            </a:fld>
            <a:endParaRPr lang="en-US" kern="1200" dirty="0">
              <a:solidFill>
                <a:srgbClr val="465E9C"/>
              </a:solidFill>
              <a:ea typeface="+mn-ea"/>
              <a:cs typeface="+mn-cs"/>
            </a:endParaRPr>
          </a:p>
        </p:txBody>
      </p:sp>
      <p:pic>
        <p:nvPicPr>
          <p:cNvPr id="9" name="Picture 4" descr="pyramid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743200"/>
            <a:ext cx="322466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87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Content Placeholder 2"/>
          <p:cNvSpPr txBox="1">
            <a:spLocks/>
          </p:cNvSpPr>
          <p:nvPr/>
        </p:nvSpPr>
        <p:spPr>
          <a:xfrm>
            <a:off x="1676401" y="1752601"/>
            <a:ext cx="4876801" cy="3970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Tx/>
              <a:buNone/>
            </a:pPr>
            <a:endParaRPr lang="en-US" sz="2000" b="1" dirty="0">
              <a:solidFill>
                <a:prstClr val="black"/>
              </a:solidFill>
              <a:latin typeface="Calibri"/>
            </a:endParaRPr>
          </a:p>
          <a:p>
            <a:pPr marL="0" indent="0">
              <a:buClrTx/>
              <a:buNone/>
            </a:pPr>
            <a:r>
              <a:rPr lang="en-US" sz="2000" b="1" dirty="0">
                <a:solidFill>
                  <a:srgbClr val="8064A2"/>
                </a:solidFill>
                <a:latin typeface="Calibri"/>
              </a:rPr>
              <a:t>                        </a:t>
            </a:r>
          </a:p>
          <a:p>
            <a:pPr>
              <a:buClrTx/>
            </a:pPr>
            <a:endParaRPr lang="en-US" dirty="0">
              <a:solidFill>
                <a:prstClr val="black"/>
              </a:solidFill>
              <a:latin typeface="Calibri"/>
            </a:endParaRPr>
          </a:p>
        </p:txBody>
      </p:sp>
      <p:pic>
        <p:nvPicPr>
          <p:cNvPr id="8" name="Content Placeholder 3" descr="C:\Documents and Settings\Dave Westphal\My Documents\My Pictures\Production Research Project Nigeria\Production Research Project Nigeria 095.jpg"/>
          <p:cNvPicPr>
            <a:picLocks/>
          </p:cNvPicPr>
          <p:nvPr/>
        </p:nvPicPr>
        <p:blipFill>
          <a:blip r:embed="rId3" cstate="print"/>
          <a:stretch>
            <a:fillRect/>
          </a:stretch>
        </p:blipFill>
        <p:spPr bwMode="auto">
          <a:xfrm>
            <a:off x="2590800" y="2438400"/>
            <a:ext cx="6324600" cy="3429000"/>
          </a:xfrm>
          <a:prstGeom prst="rect">
            <a:avLst/>
          </a:prstGeom>
          <a:noFill/>
          <a:ln w="9525">
            <a:noFill/>
            <a:miter lim="800000"/>
            <a:headEnd/>
            <a:tailEnd/>
          </a:ln>
        </p:spPr>
      </p:pic>
      <p:sp>
        <p:nvSpPr>
          <p:cNvPr id="6" name="Rectangle 5"/>
          <p:cNvSpPr/>
          <p:nvPr/>
        </p:nvSpPr>
        <p:spPr>
          <a:xfrm>
            <a:off x="1524000" y="1295402"/>
            <a:ext cx="9067800" cy="461665"/>
          </a:xfrm>
          <a:prstGeom prst="rect">
            <a:avLst/>
          </a:prstGeom>
        </p:spPr>
        <p:txBody>
          <a:bodyPr wrap="square">
            <a:spAutoFit/>
          </a:bodyPr>
          <a:lstStyle/>
          <a:p>
            <a:pPr algn="ctr">
              <a:buClrTx/>
            </a:pPr>
            <a:r>
              <a:rPr lang="en-US" sz="2400" b="1" kern="1200" dirty="0">
                <a:solidFill>
                  <a:prstClr val="black"/>
                </a:solidFill>
                <a:latin typeface="Calibri"/>
                <a:ea typeface="+mn-ea"/>
                <a:cs typeface="+mn-cs"/>
              </a:rPr>
              <a:t>Private seed companies- what do you think they are after? </a:t>
            </a:r>
            <a:endParaRPr lang="en-US" sz="2400" kern="1200" dirty="0">
              <a:solidFill>
                <a:prstClr val="black"/>
              </a:solidFill>
              <a:latin typeface="Calibri"/>
              <a:ea typeface="+mn-ea"/>
              <a:cs typeface="+mn-cs"/>
            </a:endParaRPr>
          </a:p>
        </p:txBody>
      </p:sp>
    </p:spTree>
    <p:extLst>
      <p:ext uri="{BB962C8B-B14F-4D97-AF65-F5344CB8AC3E}">
        <p14:creationId xmlns:p14="http://schemas.microsoft.com/office/powerpoint/2010/main" val="378655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fontScale="90000"/>
          </a:bodyPr>
          <a:lstStyle/>
          <a:p>
            <a:pPr lvl="0"/>
            <a:br>
              <a:rPr lang="en-US" dirty="0"/>
            </a:br>
            <a:br>
              <a:rPr lang="en-US" dirty="0"/>
            </a:br>
            <a:br>
              <a:rPr lang="en-US" dirty="0"/>
            </a:br>
            <a:r>
              <a:rPr lang="en-US" sz="4000" b="1" dirty="0"/>
              <a:t>Indicators of </a:t>
            </a:r>
            <a:r>
              <a:rPr lang="en-US" sz="4000" b="1" dirty="0">
                <a:solidFill>
                  <a:srgbClr val="4C3A00"/>
                </a:solidFill>
              </a:rPr>
              <a:t>Successful Seed Company</a:t>
            </a:r>
            <a:br>
              <a:rPr lang="en-US" sz="4000" b="1" dirty="0">
                <a:solidFill>
                  <a:srgbClr val="4C3A00"/>
                </a:solidFill>
              </a:rPr>
            </a:br>
            <a:br>
              <a:rPr lang="en-US" b="1" dirty="0">
                <a:solidFill>
                  <a:srgbClr val="4C3A00"/>
                </a:solidFill>
              </a:rPr>
            </a:br>
            <a:r>
              <a:rPr lang="en-US" dirty="0"/>
              <a:t> </a:t>
            </a:r>
          </a:p>
        </p:txBody>
      </p:sp>
      <p:graphicFrame>
        <p:nvGraphicFramePr>
          <p:cNvPr id="6" name="Content Placeholder 5"/>
          <p:cNvGraphicFramePr>
            <a:graphicFrameLocks noGrp="1"/>
          </p:cNvGraphicFramePr>
          <p:nvPr>
            <p:ph idx="1"/>
          </p:nvPr>
        </p:nvGraphicFramePr>
        <p:xfrm>
          <a:off x="1600200" y="1524000"/>
          <a:ext cx="8991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buClrTx/>
            </a:pPr>
            <a:r>
              <a:rPr lang="en-US" kern="1200">
                <a:solidFill>
                  <a:prstClr val="black">
                    <a:tint val="75000"/>
                  </a:prstClr>
                </a:solidFill>
                <a:latin typeface="Calibri"/>
                <a:ea typeface="+mn-ea"/>
                <a:cs typeface="+mn-cs"/>
              </a:rPr>
              <a:t>www.lcicgh.org</a:t>
            </a:r>
          </a:p>
        </p:txBody>
      </p:sp>
      <p:sp>
        <p:nvSpPr>
          <p:cNvPr id="5" name="Slide Number Placeholder 4"/>
          <p:cNvSpPr>
            <a:spLocks noGrp="1"/>
          </p:cNvSpPr>
          <p:nvPr>
            <p:ph type="sldNum" sz="quarter" idx="12"/>
          </p:nvPr>
        </p:nvSpPr>
        <p:spPr/>
        <p:txBody>
          <a:bodyPr/>
          <a:lstStyle/>
          <a:p>
            <a:pPr>
              <a:buClrTx/>
            </a:pPr>
            <a:fld id="{AD87E3AC-50DB-42E1-946F-F02B2E8FE06A}" type="slidenum">
              <a:rPr lang="en-US" kern="1200">
                <a:solidFill>
                  <a:prstClr val="black">
                    <a:tint val="75000"/>
                  </a:prstClr>
                </a:solidFill>
                <a:latin typeface="Calibri"/>
                <a:ea typeface="+mn-ea"/>
                <a:cs typeface="+mn-cs"/>
              </a:rPr>
              <a:pPr>
                <a:buClrTx/>
              </a:pPr>
              <a:t>6</a:t>
            </a:fld>
            <a:endParaRPr lang="en-US" kern="1200">
              <a:solidFill>
                <a:prstClr val="black">
                  <a:tint val="75000"/>
                </a:prstClr>
              </a:solidFill>
              <a:latin typeface="Calibri"/>
              <a:ea typeface="+mn-ea"/>
              <a:cs typeface="+mn-cs"/>
            </a:endParaRPr>
          </a:p>
        </p:txBody>
      </p:sp>
      <p:pic>
        <p:nvPicPr>
          <p:cNvPr id="8" name="Picture 4" descr="C:\Users\Amos Rutherford\Documents\LCIC farm pictures\2020 variety show\LCIC (30 of 28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1" y="4437023"/>
            <a:ext cx="3203249" cy="2388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mos Rutherford\Documents\LCIC farm pictures\20160907_1156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6108" y="4462787"/>
            <a:ext cx="3645493" cy="23888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mos Rutherford\Documents\LCIC farm pictures\2020 variety show\IMG-20200909-WA00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6801" y="4462788"/>
            <a:ext cx="3098851" cy="239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9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545" y="250263"/>
            <a:ext cx="9875520" cy="830787"/>
          </a:xfrm>
        </p:spPr>
        <p:txBody>
          <a:bodyPr/>
          <a:lstStyle/>
          <a:p>
            <a:pPr algn="ctr"/>
            <a:r>
              <a:rPr lang="en-GB" sz="2000" dirty="0">
                <a:solidFill>
                  <a:srgbClr val="FF0000"/>
                </a:solidFill>
              </a:rPr>
              <a:t>Seeds Produced and Distributed by Private Seed Companies from 2017 - 2021 </a:t>
            </a:r>
          </a:p>
        </p:txBody>
      </p:sp>
      <p:pic>
        <p:nvPicPr>
          <p:cNvPr id="4" name="Picture 3"/>
          <p:cNvPicPr>
            <a:picLocks noChangeAspect="1"/>
          </p:cNvPicPr>
          <p:nvPr/>
        </p:nvPicPr>
        <p:blipFill>
          <a:blip r:embed="rId2"/>
          <a:stretch>
            <a:fillRect/>
          </a:stretch>
        </p:blipFill>
        <p:spPr>
          <a:xfrm>
            <a:off x="2195755" y="1099224"/>
            <a:ext cx="8208084" cy="46310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g1bf6b90a685_0_183"/>
          <p:cNvSpPr txBox="1">
            <a:spLocks noGrp="1"/>
          </p:cNvSpPr>
          <p:nvPr>
            <p:ph type="sldNum" idx="12"/>
          </p:nvPr>
        </p:nvSpPr>
        <p:spPr>
          <a:xfrm>
            <a:off x="11480800" y="6356350"/>
            <a:ext cx="3657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H"/>
              <a:t>8</a:t>
            </a:fld>
            <a:endParaRPr/>
          </a:p>
        </p:txBody>
      </p:sp>
      <p:sp>
        <p:nvSpPr>
          <p:cNvPr id="135" name="Google Shape;135;g1bf6b90a685_0_183"/>
          <p:cNvSpPr/>
          <p:nvPr/>
        </p:nvSpPr>
        <p:spPr>
          <a:xfrm>
            <a:off x="374625" y="1364075"/>
            <a:ext cx="4790100" cy="3696900"/>
          </a:xfrm>
          <a:prstGeom prst="rect">
            <a:avLst/>
          </a:prstGeom>
          <a:no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CH" sz="1300" b="0" i="0" u="none" strike="noStrike" cap="none" dirty="0">
                <a:solidFill>
                  <a:srgbClr val="000000"/>
                </a:solidFill>
                <a:latin typeface="Calibri"/>
                <a:ea typeface="Calibri"/>
                <a:cs typeface="Calibri"/>
                <a:sym typeface="Calibri"/>
              </a:rPr>
              <a:t>The demand for high quality commercial seeds far outstrips its supply and is further  exacerbated by:</a:t>
            </a:r>
            <a:endParaRPr sz="13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CH" sz="1300" b="0" i="0" u="none" strike="noStrike" cap="none" dirty="0">
                <a:solidFill>
                  <a:srgbClr val="000000"/>
                </a:solidFill>
                <a:latin typeface="Calibri"/>
                <a:ea typeface="Calibri"/>
                <a:cs typeface="Calibri"/>
                <a:sym typeface="Calibri"/>
              </a:rPr>
              <a:t> </a:t>
            </a:r>
            <a:endParaRPr sz="1300" b="0" i="0" u="none" strike="noStrike" cap="none" dirty="0">
              <a:solidFill>
                <a:srgbClr val="000000"/>
              </a:solidFill>
              <a:latin typeface="Calibri"/>
              <a:ea typeface="Calibri"/>
              <a:cs typeface="Calibri"/>
              <a:sym typeface="Calibri"/>
            </a:endParaRPr>
          </a:p>
          <a:p>
            <a:pPr marL="457200" marR="0" lvl="0" indent="-311150" algn="just" rtl="0">
              <a:lnSpc>
                <a:spcPct val="100000"/>
              </a:lnSpc>
              <a:spcBef>
                <a:spcPts val="0"/>
              </a:spcBef>
              <a:spcAft>
                <a:spcPts val="0"/>
              </a:spcAft>
              <a:buClr>
                <a:srgbClr val="000000"/>
              </a:buClr>
              <a:buSzPts val="1300"/>
              <a:buFont typeface="Calibri"/>
              <a:buChar char="●"/>
            </a:pPr>
            <a:r>
              <a:rPr lang="en-CH" sz="1300" b="0" i="0" u="none" strike="noStrike" cap="none" dirty="0">
                <a:solidFill>
                  <a:srgbClr val="000000"/>
                </a:solidFill>
                <a:latin typeface="Calibri"/>
                <a:ea typeface="Calibri"/>
                <a:cs typeface="Calibri"/>
                <a:sym typeface="Calibri"/>
              </a:rPr>
              <a:t>Private sector being nascent in its ability to meet this demand due to previous lack of resources in finance, infrastructure, logistics, and local skills.</a:t>
            </a:r>
            <a:endParaRPr sz="13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Calibri"/>
              <a:ea typeface="Calibri"/>
              <a:cs typeface="Calibri"/>
              <a:sym typeface="Calibri"/>
            </a:endParaRPr>
          </a:p>
          <a:p>
            <a:pPr marL="457200" marR="0" lvl="0" indent="-311150" algn="just" rtl="0">
              <a:lnSpc>
                <a:spcPct val="100000"/>
              </a:lnSpc>
              <a:spcBef>
                <a:spcPts val="0"/>
              </a:spcBef>
              <a:spcAft>
                <a:spcPts val="0"/>
              </a:spcAft>
              <a:buClr>
                <a:srgbClr val="000000"/>
              </a:buClr>
              <a:buSzPts val="1300"/>
              <a:buFont typeface="Calibri"/>
              <a:buChar char="●"/>
            </a:pPr>
            <a:r>
              <a:rPr lang="en-CH" sz="1300" b="0" i="0" u="none" strike="noStrike" cap="none" dirty="0">
                <a:solidFill>
                  <a:srgbClr val="000000"/>
                </a:solidFill>
                <a:latin typeface="Calibri"/>
                <a:ea typeface="Calibri"/>
                <a:cs typeface="Calibri"/>
                <a:sym typeface="Calibri"/>
              </a:rPr>
              <a:t>The seed sector has to rely on expensive imported seeds to meet market demand.</a:t>
            </a:r>
            <a:endParaRPr sz="13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Calibri"/>
              <a:ea typeface="Calibri"/>
              <a:cs typeface="Calibri"/>
              <a:sym typeface="Calibri"/>
            </a:endParaRPr>
          </a:p>
          <a:p>
            <a:pPr marL="457200" marR="0" lvl="0" indent="-311150" algn="just" rtl="0">
              <a:lnSpc>
                <a:spcPct val="100000"/>
              </a:lnSpc>
              <a:spcBef>
                <a:spcPts val="0"/>
              </a:spcBef>
              <a:spcAft>
                <a:spcPts val="0"/>
              </a:spcAft>
              <a:buClr>
                <a:srgbClr val="000000"/>
              </a:buClr>
              <a:buSzPts val="1300"/>
              <a:buFont typeface="Calibri"/>
              <a:buChar char="●"/>
            </a:pPr>
            <a:r>
              <a:rPr lang="en-CH" sz="1300" b="0" i="0" u="none" strike="noStrike" cap="none" dirty="0">
                <a:solidFill>
                  <a:srgbClr val="000000"/>
                </a:solidFill>
                <a:latin typeface="Calibri"/>
                <a:ea typeface="Calibri"/>
                <a:cs typeface="Calibri"/>
                <a:sym typeface="Calibri"/>
              </a:rPr>
              <a:t>Previous inadequate attempts to </a:t>
            </a:r>
            <a:endParaRPr sz="13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300"/>
              <a:buFont typeface="Arial"/>
              <a:buNone/>
            </a:pPr>
            <a:r>
              <a:rPr lang="en-CH" sz="1300" b="0" i="0" u="none" strike="noStrike" cap="none" dirty="0">
                <a:solidFill>
                  <a:srgbClr val="000000"/>
                </a:solidFill>
                <a:latin typeface="Calibri"/>
                <a:ea typeface="Calibri"/>
                <a:cs typeface="Calibri"/>
                <a:sym typeface="Calibri"/>
              </a:rPr>
              <a:t>commercialise improved varieties released and registered locally.</a:t>
            </a:r>
            <a:endParaRPr sz="13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Calibri"/>
              <a:ea typeface="Calibri"/>
              <a:cs typeface="Calibri"/>
              <a:sym typeface="Calibri"/>
            </a:endParaRPr>
          </a:p>
        </p:txBody>
      </p:sp>
      <p:sp>
        <p:nvSpPr>
          <p:cNvPr id="136" name="Google Shape;136;g1bf6b90a685_0_183"/>
          <p:cNvSpPr txBox="1"/>
          <p:nvPr/>
        </p:nvSpPr>
        <p:spPr>
          <a:xfrm>
            <a:off x="5904403" y="930225"/>
            <a:ext cx="4701000" cy="434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CH" sz="1800" b="0" i="0" u="none" strike="noStrike" cap="none">
                <a:solidFill>
                  <a:srgbClr val="548135"/>
                </a:solidFill>
                <a:latin typeface="Calibri"/>
                <a:ea typeface="Calibri"/>
                <a:cs typeface="Calibri"/>
                <a:sym typeface="Calibri"/>
              </a:rPr>
              <a:t>Solution</a:t>
            </a:r>
            <a:endParaRPr sz="1800" b="0" i="0" u="none" strike="noStrike" cap="none">
              <a:solidFill>
                <a:srgbClr val="548135"/>
              </a:solidFill>
              <a:latin typeface="Calibri"/>
              <a:ea typeface="Calibri"/>
              <a:cs typeface="Calibri"/>
              <a:sym typeface="Calibri"/>
            </a:endParaRPr>
          </a:p>
        </p:txBody>
      </p:sp>
      <p:sp>
        <p:nvSpPr>
          <p:cNvPr id="137" name="Google Shape;137;g1bf6b90a685_0_183"/>
          <p:cNvSpPr/>
          <p:nvPr/>
        </p:nvSpPr>
        <p:spPr>
          <a:xfrm>
            <a:off x="5335950" y="1364075"/>
            <a:ext cx="5838000" cy="2942700"/>
          </a:xfrm>
          <a:prstGeom prst="rect">
            <a:avLst/>
          </a:prstGeom>
          <a:no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Calibri"/>
              <a:ea typeface="Calibri"/>
              <a:cs typeface="Calibri"/>
              <a:sym typeface="Calibri"/>
            </a:endParaRPr>
          </a:p>
          <a:p>
            <a:pPr marL="457200" marR="0" lvl="0" indent="-311150" algn="just" rtl="0">
              <a:lnSpc>
                <a:spcPct val="100000"/>
              </a:lnSpc>
              <a:spcBef>
                <a:spcPts val="0"/>
              </a:spcBef>
              <a:spcAft>
                <a:spcPts val="0"/>
              </a:spcAft>
              <a:buClr>
                <a:srgbClr val="000000"/>
              </a:buClr>
              <a:buSzPts val="1300"/>
              <a:buFont typeface="Calibri"/>
              <a:buChar char="●"/>
            </a:pPr>
            <a:r>
              <a:rPr lang="en-CH" sz="1300" b="0" i="0" u="none" strike="noStrike" cap="none" dirty="0">
                <a:solidFill>
                  <a:srgbClr val="000000"/>
                </a:solidFill>
                <a:latin typeface="Calibri"/>
                <a:ea typeface="Calibri"/>
                <a:cs typeface="Calibri"/>
                <a:sym typeface="Calibri"/>
              </a:rPr>
              <a:t>Legacy Crop Improvement Centre (LCIC) specializes  in the production and marketing of basic and commercial seeds for hybrid corn seed, soybean and cowpea. </a:t>
            </a:r>
            <a:endParaRPr sz="13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500"/>
              <a:buFont typeface="Arial"/>
              <a:buNone/>
            </a:pPr>
            <a:endParaRPr sz="1300" b="0" i="0" u="none" strike="noStrike" cap="none" dirty="0">
              <a:solidFill>
                <a:srgbClr val="000000"/>
              </a:solidFill>
              <a:latin typeface="Calibri"/>
              <a:ea typeface="Calibri"/>
              <a:cs typeface="Calibri"/>
              <a:sym typeface="Calibri"/>
            </a:endParaRPr>
          </a:p>
          <a:p>
            <a:pPr marL="457200" marR="0" lvl="0" indent="-311150" algn="just" rtl="0">
              <a:lnSpc>
                <a:spcPct val="100000"/>
              </a:lnSpc>
              <a:spcBef>
                <a:spcPts val="0"/>
              </a:spcBef>
              <a:spcAft>
                <a:spcPts val="0"/>
              </a:spcAft>
              <a:buClr>
                <a:srgbClr val="000000"/>
              </a:buClr>
              <a:buSzPts val="1300"/>
              <a:buFont typeface="Calibri"/>
              <a:buChar char="●"/>
            </a:pPr>
            <a:r>
              <a:rPr lang="en-CH" sz="1300" b="0" i="0" u="none" strike="noStrike" cap="none" dirty="0">
                <a:solidFill>
                  <a:srgbClr val="000000"/>
                </a:solidFill>
                <a:latin typeface="Calibri"/>
                <a:ea typeface="Calibri"/>
                <a:cs typeface="Calibri"/>
                <a:sym typeface="Calibri"/>
              </a:rPr>
              <a:t>LCIC is establishing an irrigation facility on 150 acres of land to produce climate smart hybrid maize seed all year round. It is partnering with other stakeholders to produce soybean and cowpea seeds on 300 acres of land within a year.</a:t>
            </a:r>
            <a:endParaRPr sz="13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500"/>
              <a:buFont typeface="Arial"/>
              <a:buNone/>
            </a:pPr>
            <a:endParaRPr sz="1300" b="0" i="0" u="none" strike="noStrike" cap="none" dirty="0">
              <a:solidFill>
                <a:srgbClr val="000000"/>
              </a:solidFill>
              <a:latin typeface="Calibri"/>
              <a:ea typeface="Calibri"/>
              <a:cs typeface="Calibri"/>
              <a:sym typeface="Calibri"/>
            </a:endParaRPr>
          </a:p>
          <a:p>
            <a:pPr marL="457200" marR="0" lvl="0" indent="-311150" algn="just" rtl="0">
              <a:lnSpc>
                <a:spcPct val="100000"/>
              </a:lnSpc>
              <a:spcBef>
                <a:spcPts val="0"/>
              </a:spcBef>
              <a:spcAft>
                <a:spcPts val="0"/>
              </a:spcAft>
              <a:buClr>
                <a:srgbClr val="000000"/>
              </a:buClr>
              <a:buSzPts val="1300"/>
              <a:buFont typeface="Calibri"/>
              <a:buChar char="●"/>
            </a:pPr>
            <a:r>
              <a:rPr lang="en-CH" sz="1300" b="0" i="0" u="none" strike="noStrike" cap="none" dirty="0">
                <a:solidFill>
                  <a:srgbClr val="000000"/>
                </a:solidFill>
                <a:latin typeface="Calibri"/>
                <a:ea typeface="Calibri"/>
                <a:cs typeface="Calibri"/>
                <a:sym typeface="Calibri"/>
              </a:rPr>
              <a:t>It has state of the art seed processing devices, drying equipment, and storage facilities, the first of its kind in West Africa. </a:t>
            </a:r>
            <a:endParaRPr sz="1300" b="0" i="0" u="none" strike="noStrike" cap="none" dirty="0">
              <a:solidFill>
                <a:srgbClr val="000000"/>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500"/>
              <a:buFont typeface="Arial"/>
              <a:buNone/>
            </a:pPr>
            <a:endParaRPr sz="1300" b="0" i="0" u="none" strike="noStrike" cap="none" dirty="0">
              <a:solidFill>
                <a:srgbClr val="000000"/>
              </a:solidFill>
              <a:latin typeface="Calibri"/>
              <a:ea typeface="Calibri"/>
              <a:cs typeface="Calibri"/>
              <a:sym typeface="Calibri"/>
            </a:endParaRPr>
          </a:p>
          <a:p>
            <a:pPr marL="457200" marR="0" lvl="0" indent="-311150" algn="just" rtl="0">
              <a:lnSpc>
                <a:spcPct val="100000"/>
              </a:lnSpc>
              <a:spcBef>
                <a:spcPts val="0"/>
              </a:spcBef>
              <a:spcAft>
                <a:spcPts val="0"/>
              </a:spcAft>
              <a:buClr>
                <a:srgbClr val="000000"/>
              </a:buClr>
              <a:buSzPts val="1300"/>
              <a:buFont typeface="Calibri"/>
              <a:buChar char="●"/>
            </a:pPr>
            <a:r>
              <a:rPr lang="en-CH" sz="1300" b="0" i="0" u="none" strike="noStrike" cap="none" dirty="0">
                <a:solidFill>
                  <a:schemeClr val="dk1"/>
                </a:solidFill>
                <a:latin typeface="Calibri"/>
                <a:ea typeface="Calibri"/>
                <a:cs typeface="Calibri"/>
                <a:sym typeface="Calibri"/>
              </a:rPr>
              <a:t>LCIC sells seed and agricultural inputs to small and large holder farmers, aggregators, distributors and food processors.</a:t>
            </a:r>
            <a:endParaRPr sz="13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300" b="0" i="0" u="none" strike="noStrike" cap="none" dirty="0">
              <a:solidFill>
                <a:srgbClr val="000000"/>
              </a:solidFill>
              <a:latin typeface="Calibri"/>
              <a:ea typeface="Calibri"/>
              <a:cs typeface="Calibri"/>
              <a:sym typeface="Calibri"/>
            </a:endParaRPr>
          </a:p>
        </p:txBody>
      </p:sp>
      <p:sp>
        <p:nvSpPr>
          <p:cNvPr id="138" name="Google Shape;138;g1bf6b90a685_0_183"/>
          <p:cNvSpPr/>
          <p:nvPr/>
        </p:nvSpPr>
        <p:spPr>
          <a:xfrm>
            <a:off x="5335900" y="4328225"/>
            <a:ext cx="5838000" cy="732600"/>
          </a:xfrm>
          <a:prstGeom prst="rect">
            <a:avLst/>
          </a:prstGeom>
          <a:no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H" sz="1300" b="0" i="0" u="none" strike="noStrike" cap="none">
                <a:solidFill>
                  <a:srgbClr val="000000"/>
                </a:solidFill>
                <a:latin typeface="Calibri"/>
                <a:ea typeface="Calibri"/>
                <a:cs typeface="Calibri"/>
                <a:sym typeface="Calibri"/>
              </a:rPr>
              <a:t>Availability and Accessibility of high quality improved smart climate seeds guarantees an increase in food production, household incomes, and a reduction in malnutrition and hunger in rural households.</a:t>
            </a:r>
            <a:endParaRPr sz="1300" b="0" i="0" u="none" strike="noStrike" cap="none">
              <a:solidFill>
                <a:srgbClr val="000000"/>
              </a:solidFill>
              <a:latin typeface="Calibri"/>
              <a:ea typeface="Calibri"/>
              <a:cs typeface="Calibri"/>
              <a:sym typeface="Calibri"/>
            </a:endParaRPr>
          </a:p>
        </p:txBody>
      </p:sp>
      <p:sp>
        <p:nvSpPr>
          <p:cNvPr id="139" name="Google Shape;139;g1bf6b90a685_0_183"/>
          <p:cNvSpPr txBox="1"/>
          <p:nvPr/>
        </p:nvSpPr>
        <p:spPr>
          <a:xfrm>
            <a:off x="419176" y="923325"/>
            <a:ext cx="4701000" cy="447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900"/>
              <a:buFont typeface="Arial"/>
              <a:buNone/>
            </a:pPr>
            <a:r>
              <a:rPr lang="en-CH" sz="1900" b="0" i="0" u="none" strike="noStrike" cap="none">
                <a:solidFill>
                  <a:srgbClr val="548135"/>
                </a:solidFill>
                <a:latin typeface="Calibri"/>
                <a:ea typeface="Calibri"/>
                <a:cs typeface="Calibri"/>
                <a:sym typeface="Calibri"/>
              </a:rPr>
              <a:t>Problem</a:t>
            </a:r>
            <a:endParaRPr sz="1900" b="0" i="0" u="none" strike="noStrike" cap="none">
              <a:solidFill>
                <a:srgbClr val="000000"/>
              </a:solidFill>
              <a:latin typeface="Arial"/>
              <a:ea typeface="Arial"/>
              <a:cs typeface="Arial"/>
              <a:sym typeface="Arial"/>
            </a:endParaRPr>
          </a:p>
        </p:txBody>
      </p:sp>
      <p:sp>
        <p:nvSpPr>
          <p:cNvPr id="140" name="Google Shape;140;g1bf6b90a685_0_183"/>
          <p:cNvSpPr/>
          <p:nvPr/>
        </p:nvSpPr>
        <p:spPr>
          <a:xfrm rot="5400000">
            <a:off x="10427450" y="3499650"/>
            <a:ext cx="2097900" cy="599700"/>
          </a:xfrm>
          <a:prstGeom prst="curvedDownArrow">
            <a:avLst>
              <a:gd name="adj1" fmla="val 25000"/>
              <a:gd name="adj2" fmla="val 50000"/>
              <a:gd name="adj3" fmla="val 25000"/>
            </a:avLst>
          </a:prstGeom>
          <a:solidFill>
            <a:srgbClr val="7F6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33E01384-61AD-79F9-ABCD-191202C3D57A}"/>
              </a:ext>
            </a:extLst>
          </p:cNvPr>
          <p:cNvPicPr>
            <a:picLocks noChangeAspect="1"/>
          </p:cNvPicPr>
          <p:nvPr/>
        </p:nvPicPr>
        <p:blipFill>
          <a:blip r:embed="rId4"/>
          <a:stretch>
            <a:fillRect/>
          </a:stretch>
        </p:blipFill>
        <p:spPr>
          <a:xfrm>
            <a:off x="9229107" y="5153516"/>
            <a:ext cx="1944793" cy="1548518"/>
          </a:xfrm>
          <a:prstGeom prst="rect">
            <a:avLst/>
          </a:prstGeom>
        </p:spPr>
      </p:pic>
    </p:spTree>
    <p:extLst>
      <p:ext uri="{BB962C8B-B14F-4D97-AF65-F5344CB8AC3E}">
        <p14:creationId xmlns:p14="http://schemas.microsoft.com/office/powerpoint/2010/main" val="201080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br>
              <a:rPr lang="en-US" dirty="0"/>
            </a:br>
            <a:br>
              <a:rPr lang="en-US" dirty="0"/>
            </a:br>
            <a:br>
              <a:rPr lang="en-US" dirty="0"/>
            </a:br>
            <a:r>
              <a:rPr lang="en-US" b="1" i="1" dirty="0"/>
              <a:t>Our mission </a:t>
            </a:r>
            <a:br>
              <a:rPr lang="en-US" b="1" i="1" dirty="0"/>
            </a:br>
            <a:endParaRPr lang="en-US" dirty="0"/>
          </a:p>
        </p:txBody>
      </p:sp>
      <p:sp>
        <p:nvSpPr>
          <p:cNvPr id="3" name="Content Placeholder 2"/>
          <p:cNvSpPr>
            <a:spLocks noGrp="1"/>
          </p:cNvSpPr>
          <p:nvPr>
            <p:ph idx="1"/>
          </p:nvPr>
        </p:nvSpPr>
        <p:spPr>
          <a:xfrm>
            <a:off x="1600200" y="1600201"/>
            <a:ext cx="9067800" cy="4525963"/>
          </a:xfrm>
        </p:spPr>
        <p:txBody>
          <a:bodyPr/>
          <a:lstStyle/>
          <a:p>
            <a:endParaRPr lang="en-US" dirty="0"/>
          </a:p>
          <a:p>
            <a:pPr marL="0" indent="0" algn="ctr">
              <a:buNone/>
            </a:pPr>
            <a:endParaRPr lang="en-US" sz="2000" dirty="0"/>
          </a:p>
          <a:p>
            <a:pPr marL="0" indent="0" algn="ctr">
              <a:buNone/>
            </a:pPr>
            <a:endParaRPr lang="en-US" sz="2000" dirty="0"/>
          </a:p>
          <a:p>
            <a:pPr marL="0" indent="0" algn="ctr">
              <a:buNone/>
            </a:pPr>
            <a:r>
              <a:rPr lang="en-US" sz="2000" dirty="0"/>
              <a:t>Develop and Promote  high quality technologies (hybrid seeds) suitable to tropical environments through research, seed production, training and extension services.</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419600"/>
            <a:ext cx="2706688" cy="196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87648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 Offic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6018</TotalTime>
  <Words>1062</Words>
  <Application>Microsoft Office PowerPoint</Application>
  <PresentationFormat>Widescreen</PresentationFormat>
  <Paragraphs>203</Paragraphs>
  <Slides>18</Slides>
  <Notes>10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Arial</vt:lpstr>
      <vt:lpstr>Brush Script MT</vt:lpstr>
      <vt:lpstr>Calibri</vt:lpstr>
      <vt:lpstr>Constantia</vt:lpstr>
      <vt:lpstr>Franklin Gothic Book</vt:lpstr>
      <vt:lpstr>Georgia</vt:lpstr>
      <vt:lpstr>Goudy Old Style</vt:lpstr>
      <vt:lpstr>Impact</vt:lpstr>
      <vt:lpstr>Rage Italic</vt:lpstr>
      <vt:lpstr>Times New Roman</vt:lpstr>
      <vt:lpstr>Wingdings</vt:lpstr>
      <vt:lpstr>Thème Office 2013 – 2022</vt:lpstr>
      <vt:lpstr>Pushpin</vt:lpstr>
      <vt:lpstr>Office Theme</vt:lpstr>
      <vt:lpstr>Simple Light</vt:lpstr>
      <vt:lpstr>   Coordinating National Scaling Efforts for Food Systems Transformation  The Role of Private Seed Companies: Challenges and Prospects in Ghana’s Seed industry   By  Amos Rutherford Azinu, PhD LCIC, Founder &amp; CEO </vt:lpstr>
      <vt:lpstr>Contents</vt:lpstr>
      <vt:lpstr>    Snapshot of Hybrid Seed Production in Ghana(1958 -2017)</vt:lpstr>
      <vt:lpstr>Radical?  But true…</vt:lpstr>
      <vt:lpstr>  </vt:lpstr>
      <vt:lpstr>   Indicators of Successful Seed Company   </vt:lpstr>
      <vt:lpstr>Seeds Produced and Distributed by Private Seed Companies from 2017 - 2021 </vt:lpstr>
      <vt:lpstr>PowerPoint Presentation</vt:lpstr>
      <vt:lpstr>     Our mission  </vt:lpstr>
      <vt:lpstr>Why Early Generation Seed </vt:lpstr>
      <vt:lpstr>PowerPoint Presentation</vt:lpstr>
      <vt:lpstr>PowerPoint Presentation</vt:lpstr>
      <vt:lpstr>PowerPoint Presentation</vt:lpstr>
      <vt:lpstr>PowerPoint Presentation</vt:lpstr>
      <vt:lpstr>Ghana’s Food System Transformation Agenda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MEMORANDUM  December 2022</dc:title>
  <dc:creator>Cidr Pamiga</dc:creator>
  <cp:lastModifiedBy>Julie Howard</cp:lastModifiedBy>
  <cp:revision>5</cp:revision>
  <dcterms:created xsi:type="dcterms:W3CDTF">2022-12-20T13:23:25Z</dcterms:created>
  <dcterms:modified xsi:type="dcterms:W3CDTF">2023-01-23T21:34:00Z</dcterms:modified>
</cp:coreProperties>
</file>