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79" r:id="rId2"/>
    <p:sldId id="288" r:id="rId3"/>
    <p:sldId id="287" r:id="rId4"/>
    <p:sldId id="289" r:id="rId5"/>
    <p:sldId id="292" r:id="rId6"/>
    <p:sldId id="291" r:id="rId7"/>
    <p:sldId id="290" r:id="rId8"/>
    <p:sldId id="293" r:id="rId9"/>
    <p:sldId id="29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angelo, Natalie" initials="CN" lastIdx="1" clrIdx="0">
    <p:extLst>
      <p:ext uri="{19B8F6BF-5375-455C-9EA6-DF929625EA0E}">
        <p15:presenceInfo xmlns:p15="http://schemas.microsoft.com/office/powerpoint/2012/main" userId="S::NATALIE.COLANGELO@tetratech.com::87a01c3c-a976-45a4-8f22-2e47ce9f3ba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5268"/>
    <a:srgbClr val="447796"/>
    <a:srgbClr val="AAB680"/>
    <a:srgbClr val="32586F"/>
    <a:srgbClr val="355E77"/>
    <a:srgbClr val="243F50"/>
    <a:srgbClr val="737F49"/>
    <a:srgbClr val="96A461"/>
    <a:srgbClr val="1A2E3A"/>
    <a:srgbClr val="DDA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7" autoAdjust="0"/>
    <p:restoredTop sz="93733" autoAdjust="0"/>
  </p:normalViewPr>
  <p:slideViewPr>
    <p:cSldViewPr snapToGrid="0" snapToObjects="1">
      <p:cViewPr varScale="1">
        <p:scale>
          <a:sx n="98" d="100"/>
          <a:sy n="98" d="100"/>
        </p:scale>
        <p:origin x="224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F469B3-976F-0744-B6CD-1B06C424FC38}" type="doc">
      <dgm:prSet loTypeId="urn:microsoft.com/office/officeart/2005/8/layout/arrow2" loCatId="" qsTypeId="urn:microsoft.com/office/officeart/2005/8/quickstyle/simple1" qsCatId="simple" csTypeId="urn:microsoft.com/office/officeart/2005/8/colors/accent1_2" csCatId="accent1" phldr="1"/>
      <dgm:spPr/>
    </dgm:pt>
    <dgm:pt modelId="{85F60215-F6CE-6844-83E4-2BF6496B85D7}">
      <dgm:prSet phldrT="[Text]" custT="1"/>
      <dgm:spPr/>
      <dgm:t>
        <a:bodyPr/>
        <a:lstStyle/>
        <a:p>
          <a:pPr algn="l"/>
          <a:r>
            <a:rPr lang="en-US" sz="1600" b="1" dirty="0"/>
            <a:t>Short-term output (2-3 years)</a:t>
          </a:r>
          <a:r>
            <a:rPr lang="en-US" sz="1600" b="0" dirty="0"/>
            <a:t>: Current practices of limited number of funders assessed, initial lessons established and shared</a:t>
          </a:r>
          <a:endParaRPr lang="en-US" sz="1600" b="1" dirty="0"/>
        </a:p>
      </dgm:t>
    </dgm:pt>
    <dgm:pt modelId="{C6BA4019-EFC2-F149-B13A-2D60A4FA9C49}" type="parTrans" cxnId="{E5CC1B25-3BA3-134C-95EA-A4A712FBD1FE}">
      <dgm:prSet/>
      <dgm:spPr/>
      <dgm:t>
        <a:bodyPr/>
        <a:lstStyle/>
        <a:p>
          <a:pPr algn="l"/>
          <a:endParaRPr lang="en-US"/>
        </a:p>
      </dgm:t>
    </dgm:pt>
    <dgm:pt modelId="{1A629A4F-EA78-4642-BE5C-AA978AFCBE81}" type="sibTrans" cxnId="{E5CC1B25-3BA3-134C-95EA-A4A712FBD1FE}">
      <dgm:prSet/>
      <dgm:spPr/>
      <dgm:t>
        <a:bodyPr/>
        <a:lstStyle/>
        <a:p>
          <a:pPr algn="l"/>
          <a:endParaRPr lang="en-US"/>
        </a:p>
      </dgm:t>
    </dgm:pt>
    <dgm:pt modelId="{28027875-08AC-B94C-BFED-E1671CA56292}">
      <dgm:prSet phldrT="[Text]" custT="1"/>
      <dgm:spPr/>
      <dgm:t>
        <a:bodyPr/>
        <a:lstStyle/>
        <a:p>
          <a:pPr algn="l">
            <a:spcAft>
              <a:spcPts val="0"/>
            </a:spcAft>
          </a:pPr>
          <a:r>
            <a:rPr lang="en-US" sz="1600" b="1" dirty="0"/>
            <a:t>Medium-term outcome (3-5 years)</a:t>
          </a:r>
          <a:r>
            <a:rPr lang="en-US" sz="1600" b="0" dirty="0"/>
            <a:t>: Wide-spread understanding created among funders why scaling matters, lessons of mainstreaming experience learned, and selective adoption of scaling among funders</a:t>
          </a:r>
          <a:endParaRPr lang="en-US" sz="1600" b="1" dirty="0"/>
        </a:p>
      </dgm:t>
    </dgm:pt>
    <dgm:pt modelId="{8359C62A-FEBF-BA43-8030-4EAB7B538402}" type="parTrans" cxnId="{2EF3227B-C943-2741-8960-62C036A2B3BB}">
      <dgm:prSet/>
      <dgm:spPr/>
      <dgm:t>
        <a:bodyPr/>
        <a:lstStyle/>
        <a:p>
          <a:pPr algn="l"/>
          <a:endParaRPr lang="en-US"/>
        </a:p>
      </dgm:t>
    </dgm:pt>
    <dgm:pt modelId="{4C41F856-2E93-A143-AC59-AD4153D07343}" type="sibTrans" cxnId="{2EF3227B-C943-2741-8960-62C036A2B3BB}">
      <dgm:prSet/>
      <dgm:spPr/>
      <dgm:t>
        <a:bodyPr/>
        <a:lstStyle/>
        <a:p>
          <a:pPr algn="l"/>
          <a:endParaRPr lang="en-US"/>
        </a:p>
      </dgm:t>
    </dgm:pt>
    <dgm:pt modelId="{76A47CD0-1F06-9D4B-A532-DEBFEAECE26E}">
      <dgm:prSet phldrT="[Text]" custT="1"/>
      <dgm:spPr/>
      <dgm:t>
        <a:bodyPr/>
        <a:lstStyle/>
        <a:p>
          <a:pPr algn="l"/>
          <a:r>
            <a:rPr lang="en-US" sz="1600" b="1" dirty="0"/>
            <a:t>Long-term vision of impact (5-10 years)</a:t>
          </a:r>
          <a:r>
            <a:rPr lang="en-US" sz="1600" dirty="0"/>
            <a:t>: (near) universal adoption of scaling by funders with improved development and climate action results on the ground</a:t>
          </a:r>
        </a:p>
      </dgm:t>
    </dgm:pt>
    <dgm:pt modelId="{D2FA3861-A658-7146-9422-B1C92E04FB93}" type="parTrans" cxnId="{FE38F5DA-CE51-824C-9C0F-52F2D0B66B93}">
      <dgm:prSet/>
      <dgm:spPr/>
      <dgm:t>
        <a:bodyPr/>
        <a:lstStyle/>
        <a:p>
          <a:pPr algn="l"/>
          <a:endParaRPr lang="en-US"/>
        </a:p>
      </dgm:t>
    </dgm:pt>
    <dgm:pt modelId="{E6C395D7-4EA8-1540-BAD0-CC4DEEB2EE4B}" type="sibTrans" cxnId="{FE38F5DA-CE51-824C-9C0F-52F2D0B66B93}">
      <dgm:prSet/>
      <dgm:spPr/>
      <dgm:t>
        <a:bodyPr/>
        <a:lstStyle/>
        <a:p>
          <a:pPr algn="l"/>
          <a:endParaRPr lang="en-US"/>
        </a:p>
      </dgm:t>
    </dgm:pt>
    <dgm:pt modelId="{D9553EDB-50F1-8E4C-87B1-6ADB4B5EE790}" type="pres">
      <dgm:prSet presAssocID="{7DF469B3-976F-0744-B6CD-1B06C424FC38}" presName="arrowDiagram" presStyleCnt="0">
        <dgm:presLayoutVars>
          <dgm:chMax val="5"/>
          <dgm:dir/>
          <dgm:resizeHandles val="exact"/>
        </dgm:presLayoutVars>
      </dgm:prSet>
      <dgm:spPr/>
    </dgm:pt>
    <dgm:pt modelId="{E8D5AA0F-DA90-3C47-A255-5A123BDEEF8D}" type="pres">
      <dgm:prSet presAssocID="{7DF469B3-976F-0744-B6CD-1B06C424FC38}" presName="arrow" presStyleLbl="bgShp" presStyleIdx="0" presStyleCnt="1" custLinFactNeighborY="0"/>
      <dgm:spPr/>
    </dgm:pt>
    <dgm:pt modelId="{F1E0EA33-A880-6C4C-A293-B97C41D0D7A4}" type="pres">
      <dgm:prSet presAssocID="{7DF469B3-976F-0744-B6CD-1B06C424FC38}" presName="arrowDiagram3" presStyleCnt="0"/>
      <dgm:spPr/>
    </dgm:pt>
    <dgm:pt modelId="{8A466FBD-4FEB-2F41-9F1C-C49B9330E5C1}" type="pres">
      <dgm:prSet presAssocID="{85F60215-F6CE-6844-83E4-2BF6496B85D7}" presName="bullet3a" presStyleLbl="node1" presStyleIdx="0" presStyleCnt="3"/>
      <dgm:spPr/>
    </dgm:pt>
    <dgm:pt modelId="{6E383B2A-F2D3-F743-9A1A-A2097FC123EB}" type="pres">
      <dgm:prSet presAssocID="{85F60215-F6CE-6844-83E4-2BF6496B85D7}" presName="textBox3a" presStyleLbl="revTx" presStyleIdx="0" presStyleCnt="3" custScaleX="123050" custScaleY="160608" custLinFactY="-11463" custLinFactNeighborX="-46487" custLinFactNeighborY="-100000">
        <dgm:presLayoutVars>
          <dgm:bulletEnabled val="1"/>
        </dgm:presLayoutVars>
      </dgm:prSet>
      <dgm:spPr/>
    </dgm:pt>
    <dgm:pt modelId="{DD9931E5-3A7E-8E44-86F6-E15F5420767B}" type="pres">
      <dgm:prSet presAssocID="{28027875-08AC-B94C-BFED-E1671CA56292}" presName="bullet3b" presStyleLbl="node1" presStyleIdx="1" presStyleCnt="3"/>
      <dgm:spPr/>
    </dgm:pt>
    <dgm:pt modelId="{BE8D6EFE-6474-B545-B657-5A7447BA4C25}" type="pres">
      <dgm:prSet presAssocID="{28027875-08AC-B94C-BFED-E1671CA56292}" presName="textBox3b" presStyleLbl="revTx" presStyleIdx="1" presStyleCnt="3" custScaleX="131618" custScaleY="93275" custLinFactNeighborX="10478" custLinFactNeighborY="3986">
        <dgm:presLayoutVars>
          <dgm:bulletEnabled val="1"/>
        </dgm:presLayoutVars>
      </dgm:prSet>
      <dgm:spPr/>
    </dgm:pt>
    <dgm:pt modelId="{D60C9CF8-5941-874A-BC1A-4BD0FDB327A7}" type="pres">
      <dgm:prSet presAssocID="{76A47CD0-1F06-9D4B-A532-DEBFEAECE26E}" presName="bullet3c" presStyleLbl="node1" presStyleIdx="2" presStyleCnt="3"/>
      <dgm:spPr/>
    </dgm:pt>
    <dgm:pt modelId="{55B8788C-5F03-7F44-BFC4-76AF4D452120}" type="pres">
      <dgm:prSet presAssocID="{76A47CD0-1F06-9D4B-A532-DEBFEAECE26E}" presName="textBox3c" presStyleLbl="revTx" presStyleIdx="2" presStyleCnt="3" custScaleX="124058" custScaleY="75949" custLinFactNeighborX="13607" custLinFactNeighborY="-27984">
        <dgm:presLayoutVars>
          <dgm:bulletEnabled val="1"/>
        </dgm:presLayoutVars>
      </dgm:prSet>
      <dgm:spPr/>
    </dgm:pt>
  </dgm:ptLst>
  <dgm:cxnLst>
    <dgm:cxn modelId="{E14DE206-E605-1E43-A6AF-D92B1225539D}" type="presOf" srcId="{76A47CD0-1F06-9D4B-A532-DEBFEAECE26E}" destId="{55B8788C-5F03-7F44-BFC4-76AF4D452120}" srcOrd="0" destOrd="0" presId="urn:microsoft.com/office/officeart/2005/8/layout/arrow2"/>
    <dgm:cxn modelId="{E5CC1B25-3BA3-134C-95EA-A4A712FBD1FE}" srcId="{7DF469B3-976F-0744-B6CD-1B06C424FC38}" destId="{85F60215-F6CE-6844-83E4-2BF6496B85D7}" srcOrd="0" destOrd="0" parTransId="{C6BA4019-EFC2-F149-B13A-2D60A4FA9C49}" sibTransId="{1A629A4F-EA78-4642-BE5C-AA978AFCBE81}"/>
    <dgm:cxn modelId="{1F996F5C-735A-004C-8997-8E1A19BF9647}" type="presOf" srcId="{85F60215-F6CE-6844-83E4-2BF6496B85D7}" destId="{6E383B2A-F2D3-F743-9A1A-A2097FC123EB}" srcOrd="0" destOrd="0" presId="urn:microsoft.com/office/officeart/2005/8/layout/arrow2"/>
    <dgm:cxn modelId="{092C4660-B9D7-D841-8C9F-623075825D5A}" type="presOf" srcId="{28027875-08AC-B94C-BFED-E1671CA56292}" destId="{BE8D6EFE-6474-B545-B657-5A7447BA4C25}" srcOrd="0" destOrd="0" presId="urn:microsoft.com/office/officeart/2005/8/layout/arrow2"/>
    <dgm:cxn modelId="{2EF3227B-C943-2741-8960-62C036A2B3BB}" srcId="{7DF469B3-976F-0744-B6CD-1B06C424FC38}" destId="{28027875-08AC-B94C-BFED-E1671CA56292}" srcOrd="1" destOrd="0" parTransId="{8359C62A-FEBF-BA43-8030-4EAB7B538402}" sibTransId="{4C41F856-2E93-A143-AC59-AD4153D07343}"/>
    <dgm:cxn modelId="{FE38F5DA-CE51-824C-9C0F-52F2D0B66B93}" srcId="{7DF469B3-976F-0744-B6CD-1B06C424FC38}" destId="{76A47CD0-1F06-9D4B-A532-DEBFEAECE26E}" srcOrd="2" destOrd="0" parTransId="{D2FA3861-A658-7146-9422-B1C92E04FB93}" sibTransId="{E6C395D7-4EA8-1540-BAD0-CC4DEEB2EE4B}"/>
    <dgm:cxn modelId="{A3051DE6-5344-BA45-BB62-261E6975CCB1}" type="presOf" srcId="{7DF469B3-976F-0744-B6CD-1B06C424FC38}" destId="{D9553EDB-50F1-8E4C-87B1-6ADB4B5EE790}" srcOrd="0" destOrd="0" presId="urn:microsoft.com/office/officeart/2005/8/layout/arrow2"/>
    <dgm:cxn modelId="{56BA61BE-9477-E04B-B794-4CFB2498537E}" type="presParOf" srcId="{D9553EDB-50F1-8E4C-87B1-6ADB4B5EE790}" destId="{E8D5AA0F-DA90-3C47-A255-5A123BDEEF8D}" srcOrd="0" destOrd="0" presId="urn:microsoft.com/office/officeart/2005/8/layout/arrow2"/>
    <dgm:cxn modelId="{C748FE08-4865-3245-8B5E-4F575E991635}" type="presParOf" srcId="{D9553EDB-50F1-8E4C-87B1-6ADB4B5EE790}" destId="{F1E0EA33-A880-6C4C-A293-B97C41D0D7A4}" srcOrd="1" destOrd="0" presId="urn:microsoft.com/office/officeart/2005/8/layout/arrow2"/>
    <dgm:cxn modelId="{1F4BECAE-32AB-7040-AE64-BCA609445B64}" type="presParOf" srcId="{F1E0EA33-A880-6C4C-A293-B97C41D0D7A4}" destId="{8A466FBD-4FEB-2F41-9F1C-C49B9330E5C1}" srcOrd="0" destOrd="0" presId="urn:microsoft.com/office/officeart/2005/8/layout/arrow2"/>
    <dgm:cxn modelId="{92BF0ECA-C0FB-B847-8840-66A96EC11372}" type="presParOf" srcId="{F1E0EA33-A880-6C4C-A293-B97C41D0D7A4}" destId="{6E383B2A-F2D3-F743-9A1A-A2097FC123EB}" srcOrd="1" destOrd="0" presId="urn:microsoft.com/office/officeart/2005/8/layout/arrow2"/>
    <dgm:cxn modelId="{AB5A99B6-2165-6E47-8CE5-126C5CA5114E}" type="presParOf" srcId="{F1E0EA33-A880-6C4C-A293-B97C41D0D7A4}" destId="{DD9931E5-3A7E-8E44-86F6-E15F5420767B}" srcOrd="2" destOrd="0" presId="urn:microsoft.com/office/officeart/2005/8/layout/arrow2"/>
    <dgm:cxn modelId="{8ABDAB8B-A5CC-A044-9816-640D21CF9271}" type="presParOf" srcId="{F1E0EA33-A880-6C4C-A293-B97C41D0D7A4}" destId="{BE8D6EFE-6474-B545-B657-5A7447BA4C25}" srcOrd="3" destOrd="0" presId="urn:microsoft.com/office/officeart/2005/8/layout/arrow2"/>
    <dgm:cxn modelId="{53BBA9B3-D4D9-B548-824A-30D91C29BD40}" type="presParOf" srcId="{F1E0EA33-A880-6C4C-A293-B97C41D0D7A4}" destId="{D60C9CF8-5941-874A-BC1A-4BD0FDB327A7}" srcOrd="4" destOrd="0" presId="urn:microsoft.com/office/officeart/2005/8/layout/arrow2"/>
    <dgm:cxn modelId="{862BA44B-3635-4441-9AB6-E29051744EF1}" type="presParOf" srcId="{F1E0EA33-A880-6C4C-A293-B97C41D0D7A4}" destId="{55B8788C-5F03-7F44-BFC4-76AF4D452120}" srcOrd="5" destOrd="0" presId="urn:microsoft.com/office/officeart/2005/8/layout/arrow2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D5AA0F-DA90-3C47-A255-5A123BDEEF8D}">
      <dsp:nvSpPr>
        <dsp:cNvPr id="0" name=""/>
        <dsp:cNvSpPr/>
      </dsp:nvSpPr>
      <dsp:spPr>
        <a:xfrm>
          <a:off x="0" y="302040"/>
          <a:ext cx="6557508" cy="409844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466FBD-4FEB-2F41-9F1C-C49B9330E5C1}">
      <dsp:nvSpPr>
        <dsp:cNvPr id="0" name=""/>
        <dsp:cNvSpPr/>
      </dsp:nvSpPr>
      <dsp:spPr>
        <a:xfrm>
          <a:off x="832803" y="3130785"/>
          <a:ext cx="170495" cy="1704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383B2A-F2D3-F743-9A1A-A2097FC123EB}">
      <dsp:nvSpPr>
        <dsp:cNvPr id="0" name=""/>
        <dsp:cNvSpPr/>
      </dsp:nvSpPr>
      <dsp:spPr>
        <a:xfrm>
          <a:off x="31686" y="1536873"/>
          <a:ext cx="1880080" cy="1902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342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Short-term output (2-3 years)</a:t>
          </a:r>
          <a:r>
            <a:rPr lang="en-US" sz="1600" b="0" kern="1200" dirty="0"/>
            <a:t>: Current practices of limited number of funders assessed, initial lessons established and shared</a:t>
          </a:r>
          <a:endParaRPr lang="en-US" sz="1600" b="1" kern="1200" dirty="0"/>
        </a:p>
      </dsp:txBody>
      <dsp:txXfrm>
        <a:off x="31686" y="1536873"/>
        <a:ext cx="1880080" cy="1902321"/>
      </dsp:txXfrm>
    </dsp:sp>
    <dsp:sp modelId="{DD9931E5-3A7E-8E44-86F6-E15F5420767B}">
      <dsp:nvSpPr>
        <dsp:cNvPr id="0" name=""/>
        <dsp:cNvSpPr/>
      </dsp:nvSpPr>
      <dsp:spPr>
        <a:xfrm>
          <a:off x="2337751" y="2016828"/>
          <a:ext cx="308202" cy="3082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8D6EFE-6474-B545-B657-5A7447BA4C25}">
      <dsp:nvSpPr>
        <dsp:cNvPr id="0" name=""/>
        <dsp:cNvSpPr/>
      </dsp:nvSpPr>
      <dsp:spPr>
        <a:xfrm>
          <a:off x="2407953" y="2334768"/>
          <a:ext cx="2071406" cy="2079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31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b="1" kern="1200" dirty="0"/>
            <a:t>Medium-term outcome (3-5 years)</a:t>
          </a:r>
          <a:r>
            <a:rPr lang="en-US" sz="1600" b="0" kern="1200" dirty="0"/>
            <a:t>: Wide-spread understanding created among funders why scaling matters, lessons of mainstreaming experience learned, and selective adoption of scaling among funders</a:t>
          </a:r>
          <a:endParaRPr lang="en-US" sz="1600" b="1" kern="1200" dirty="0"/>
        </a:p>
      </dsp:txBody>
      <dsp:txXfrm>
        <a:off x="2407953" y="2334768"/>
        <a:ext cx="2071406" cy="2079615"/>
      </dsp:txXfrm>
    </dsp:sp>
    <dsp:sp modelId="{D60C9CF8-5941-874A-BC1A-4BD0FDB327A7}">
      <dsp:nvSpPr>
        <dsp:cNvPr id="0" name=""/>
        <dsp:cNvSpPr/>
      </dsp:nvSpPr>
      <dsp:spPr>
        <a:xfrm>
          <a:off x="4147623" y="1338946"/>
          <a:ext cx="426238" cy="4262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8788C-5F03-7F44-BFC4-76AF4D452120}">
      <dsp:nvSpPr>
        <dsp:cNvPr id="0" name=""/>
        <dsp:cNvSpPr/>
      </dsp:nvSpPr>
      <dsp:spPr>
        <a:xfrm>
          <a:off x="4385577" y="1097500"/>
          <a:ext cx="1952427" cy="2163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855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Long-term vision of impact (5-10 years)</a:t>
          </a:r>
          <a:r>
            <a:rPr lang="en-US" sz="1600" kern="1200" dirty="0"/>
            <a:t>: (near) universal adoption of scaling by funders with improved development and climate action results on the ground</a:t>
          </a:r>
        </a:p>
      </dsp:txBody>
      <dsp:txXfrm>
        <a:off x="4385577" y="1097500"/>
        <a:ext cx="1952427" cy="2163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2B653-BA6E-4C3A-9B88-6F199E1EDC1F}" type="datetimeFigureOut">
              <a:rPr lang="en-US" smtClean="0"/>
              <a:t>7/8/23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46036-F149-49A8-B32E-68DCBFF2F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25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46036-F149-49A8-B32E-68DCBFF2FD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9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6B66B-551E-214C-AE5F-4ADA2BDE7A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3820A1-CE1B-0E40-8755-3A8C8F875C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740D6-DC41-6D46-8EDE-BBD03121E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8019-42B9-BD41-8A92-722AE3EA6DD6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919F4-5E18-B048-8FF3-5C7B73174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986C0-6755-A946-BA68-A031552AF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9837-61E9-8D45-BFD9-65A5F802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9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8EFAD-5169-4C44-B1C3-F49B26242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886AD5-241D-3C47-A7D3-809CBD8BF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5B259-96FD-A44B-A9DB-DBA77388B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8019-42B9-BD41-8A92-722AE3EA6DD6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34FC3-B7A2-5C41-8327-57A8CF469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2FD5A-635F-0C47-99DB-B76D9879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9837-61E9-8D45-BFD9-65A5F802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6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C82BD0-4583-0A46-AAD8-3AFC34BC1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BEC9F5-210C-2448-B4B4-5D3A2B78E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40CA4-658B-2849-8C13-B1B1C5ED3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8019-42B9-BD41-8A92-722AE3EA6DD6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FC11F-C1C6-424A-A62A-1FB3B9F44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6CCB2-9941-EA44-9F51-A3A3BCDAC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9837-61E9-8D45-BFD9-65A5F802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6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6AACF-48E7-7146-AEC2-AE1D43FE0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2450E-5BB6-434E-BD77-C9104AE69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9049D-FF09-E24F-BB8E-043C8A279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8019-42B9-BD41-8A92-722AE3EA6DD6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08387-C913-AC46-8884-A02F21617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7CDC2-FD38-8C45-BD47-063BD3909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9837-61E9-8D45-BFD9-65A5F802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4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73F51-6B57-AF4C-BEC0-22FA90722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60007-C80A-144D-B916-8DC2AD701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0227B-AB9F-1042-B3F3-65601763C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8019-42B9-BD41-8A92-722AE3EA6DD6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DE6DB-FA18-E545-8B41-07E014526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DD3B0-1DDF-9D49-95B9-B8B9A5C27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9837-61E9-8D45-BFD9-65A5F802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70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1BC53-ED48-C343-A005-047A44DC3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D7932-6350-3C45-88B0-A5519E7C7A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92E957-7B4A-6C45-A391-53C71935E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A6ABF-D19D-C64E-972F-D53F27E1E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8019-42B9-BD41-8A92-722AE3EA6DD6}" type="datetimeFigureOut">
              <a:rPr lang="en-US" smtClean="0"/>
              <a:t>7/8/23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14E511-5684-424C-A334-D6528C7AD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13D80-50D8-1240-8D47-16335194B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9837-61E9-8D45-BFD9-65A5F802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4F14A-0C9D-414E-8266-0C4BD9307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B2ADC-FF0F-004F-AC84-2D077940F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A60AB2-EE8C-6E4D-99FA-C9DE2F0F23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44957-78E3-6C47-BC61-B6B6FCF84F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B17555-4EC0-2944-8640-DCACC86B3D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FC67EE-00EB-5349-B5FF-F3EAA91C2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8019-42B9-BD41-8A92-722AE3EA6DD6}" type="datetimeFigureOut">
              <a:rPr lang="en-US" smtClean="0"/>
              <a:t>7/8/23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435436-C347-5148-8FFF-7E6FB9D07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959457-7891-CC4E-B59D-DA36DEE73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9837-61E9-8D45-BFD9-65A5F802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1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3CB19-D2BB-6842-AAAD-252766128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50ABCE-1282-6D48-9270-DC88C9F50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8019-42B9-BD41-8A92-722AE3EA6DD6}" type="datetimeFigureOut">
              <a:rPr lang="en-US" smtClean="0"/>
              <a:t>7/8/23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F25555-00FD-4C45-9CA4-BFDA1F8F5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8E03-AFC2-A640-A4E5-63752365C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9837-61E9-8D45-BFD9-65A5F802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5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006838-A8B2-8540-987B-820B0300F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8019-42B9-BD41-8A92-722AE3EA6DD6}" type="datetimeFigureOut">
              <a:rPr lang="en-US" smtClean="0"/>
              <a:t>7/8/23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1111D3-1B97-0341-A9BD-C08F06A59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595198-9F93-F54D-8BEF-44700315E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9837-61E9-8D45-BFD9-65A5F802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5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08F9D-7C04-2845-A57F-625691E3A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C036A-550A-694E-9E12-D882F0F3B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8C95DC-D126-E44B-86E8-3DAD026B9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5FB276-5600-7C40-8A21-0FCD4325E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8019-42B9-BD41-8A92-722AE3EA6DD6}" type="datetimeFigureOut">
              <a:rPr lang="en-US" smtClean="0"/>
              <a:t>7/8/23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7DA71-B55A-0D4B-9B60-5E09F53EA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76BA3-2C22-F540-85EB-C191E0625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9837-61E9-8D45-BFD9-65A5F802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6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F58CB-D2E8-2249-8FF1-5DE66434E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D702C3-AB51-4C47-8AE2-F93FFACC3A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5C50C3-1843-8848-922F-9ACF89300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4C589-9DC6-5541-A259-D50E19ABD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8019-42B9-BD41-8A92-722AE3EA6DD6}" type="datetimeFigureOut">
              <a:rPr lang="en-US" smtClean="0"/>
              <a:t>7/8/23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699C3-17D1-AB48-BC3C-38B646B18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A0F22-E3F4-3C46-A160-847CFEC29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9837-61E9-8D45-BFD9-65A5F802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8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CA480A-F715-0349-8547-A21B57EB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6D64C-85AD-B640-93FE-293138746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A7FF5-29B4-F344-B64D-F4BB8E0E27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88019-42B9-BD41-8A92-722AE3EA6DD6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7090C-7EFD-914E-8A2B-EFC96245F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71215-D916-ED40-A73A-8627197FD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E9837-61E9-8D45-BFD9-65A5F802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0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esearchgate.net/publication/266281802_PARTS_AND_WHOLES_PLACES_OF_DESIGN_THINKING_IN_ORGANIZATIONAL_LIFE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s://www.scalingcommunityofpractice.com/mainstreaming-the-scaling-agenda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alingcommunityofpractice.com/exploratory-study-of-mainstreaming-scaling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6.png"/><Relationship Id="rId10" Type="http://schemas.microsoft.com/office/2007/relationships/diagramDrawing" Target="../diagrams/drawing1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D3FFB8EC-7A66-0840-85A8-432E5C28E47F}"/>
              </a:ext>
            </a:extLst>
          </p:cNvPr>
          <p:cNvSpPr/>
          <p:nvPr/>
        </p:nvSpPr>
        <p:spPr>
          <a:xfrm>
            <a:off x="2209800" y="0"/>
            <a:ext cx="9995371" cy="6858000"/>
          </a:xfrm>
          <a:prstGeom prst="rect">
            <a:avLst/>
          </a:prstGeom>
          <a:solidFill>
            <a:srgbClr val="325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A143C00-8A69-F344-ABF9-69967DB831E8}"/>
              </a:ext>
            </a:extLst>
          </p:cNvPr>
          <p:cNvSpPr txBox="1">
            <a:spLocks/>
          </p:cNvSpPr>
          <p:nvPr/>
        </p:nvSpPr>
        <p:spPr>
          <a:xfrm>
            <a:off x="2209800" y="3603626"/>
            <a:ext cx="96678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BE" i="1" dirty="0">
              <a:solidFill>
                <a:srgbClr val="294F67"/>
              </a:solidFill>
            </a:endParaRPr>
          </a:p>
        </p:txBody>
      </p:sp>
      <p:sp>
        <p:nvSpPr>
          <p:cNvPr id="68" name="Title 18">
            <a:extLst>
              <a:ext uri="{FF2B5EF4-FFF2-40B4-BE49-F238E27FC236}">
                <a16:creationId xmlns:a16="http://schemas.microsoft.com/office/drawing/2014/main" id="{05B69008-B3AD-2748-9942-3603896A9001}"/>
              </a:ext>
            </a:extLst>
          </p:cNvPr>
          <p:cNvSpPr txBox="1">
            <a:spLocks/>
          </p:cNvSpPr>
          <p:nvPr/>
        </p:nvSpPr>
        <p:spPr>
          <a:xfrm>
            <a:off x="6246859" y="694076"/>
            <a:ext cx="5556739" cy="16203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700" dirty="0">
              <a:solidFill>
                <a:schemeClr val="bg1"/>
              </a:solidFill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C9ACB3FA-AFC4-1A40-A65A-5CBEEB3FA7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5584" y="2362125"/>
            <a:ext cx="6701425" cy="2354313"/>
          </a:xfrm>
        </p:spPr>
        <p:txBody>
          <a:bodyPr anchor="ctr">
            <a:no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  <a:latin typeface="+mn-lt"/>
                <a:ea typeface="Source Sans Pro Light" panose="020B0403030403020204" pitchFamily="34" charset="77"/>
              </a:rPr>
              <a:t>Mainstreaming ​</a:t>
            </a:r>
            <a:br>
              <a:rPr lang="en-US" sz="4000" b="1" dirty="0">
                <a:solidFill>
                  <a:schemeClr val="bg1"/>
                </a:solidFill>
                <a:latin typeface="+mn-lt"/>
                <a:ea typeface="Source Sans Pro Light" panose="020B0403030403020204" pitchFamily="34" charset="77"/>
              </a:rPr>
            </a:br>
            <a:r>
              <a:rPr lang="en-US" sz="4000" b="1" dirty="0">
                <a:solidFill>
                  <a:schemeClr val="bg1"/>
                </a:solidFill>
                <a:latin typeface="+mn-lt"/>
                <a:ea typeface="Source Sans Pro Light" panose="020B0403030403020204" pitchFamily="34" charset="77"/>
              </a:rPr>
              <a:t>the scaling agenda into donor/funder organizations: An “action research” agenda​</a:t>
            </a:r>
            <a:endParaRPr lang="en-US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Subtitle 19">
            <a:extLst>
              <a:ext uri="{FF2B5EF4-FFF2-40B4-BE49-F238E27FC236}">
                <a16:creationId xmlns:a16="http://schemas.microsoft.com/office/drawing/2014/main" id="{A9F651A8-C146-BA44-B274-03901B347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1601" y="4929189"/>
            <a:ext cx="6203160" cy="1370467"/>
          </a:xfrm>
        </p:spPr>
        <p:txBody>
          <a:bodyPr anchor="t">
            <a:noAutofit/>
          </a:bodyPr>
          <a:lstStyle/>
          <a:p>
            <a:pPr algn="r">
              <a:spcBef>
                <a:spcPts val="4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</a:rPr>
              <a:t>Johannes F. Linn, The Brookings Institution​</a:t>
            </a:r>
          </a:p>
          <a:p>
            <a:pPr algn="r">
              <a:spcBef>
                <a:spcPts val="4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</a:rPr>
              <a:t>Scaling Community of Practice Annual Workshop​</a:t>
            </a:r>
          </a:p>
          <a:p>
            <a:pPr algn="r">
              <a:spcBef>
                <a:spcPts val="4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</a:rPr>
              <a:t>23 February 2023 ​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EA3D5DC-777E-6D48-8758-FBD529B91F0D}"/>
              </a:ext>
            </a:extLst>
          </p:cNvPr>
          <p:cNvGrpSpPr/>
          <p:nvPr/>
        </p:nvGrpSpPr>
        <p:grpSpPr>
          <a:xfrm>
            <a:off x="-1" y="-38091"/>
            <a:ext cx="5756933" cy="7046189"/>
            <a:chOff x="15242" y="10"/>
            <a:chExt cx="7028495" cy="685799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2B3540E-E74A-F64F-92C3-1E16B67E834A}"/>
                </a:ext>
              </a:extLst>
            </p:cNvPr>
            <p:cNvGrpSpPr/>
            <p:nvPr/>
          </p:nvGrpSpPr>
          <p:grpSpPr>
            <a:xfrm>
              <a:off x="15242" y="10"/>
              <a:ext cx="7028495" cy="6857990"/>
              <a:chOff x="15242" y="10"/>
              <a:chExt cx="7028495" cy="6857990"/>
            </a:xfrm>
          </p:grpSpPr>
          <p:pic>
            <p:nvPicPr>
              <p:cNvPr id="13" name="Picture 12" descr="Logo&#10;&#10;Description automatically generated">
                <a:extLst>
                  <a:ext uri="{FF2B5EF4-FFF2-40B4-BE49-F238E27FC236}">
                    <a16:creationId xmlns:a16="http://schemas.microsoft.com/office/drawing/2014/main" id="{072D9BE1-A884-8E41-94D1-06521B8709D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2426" r="-1" b="-1"/>
              <a:stretch/>
            </p:blipFill>
            <p:spPr>
              <a:xfrm>
                <a:off x="15242" y="10"/>
                <a:ext cx="7028495" cy="6857990"/>
              </a:xfrm>
              <a:custGeom>
                <a:avLst/>
                <a:gdLst/>
                <a:ahLst/>
                <a:cxnLst/>
                <a:rect l="l" t="t" r="r" b="b"/>
                <a:pathLst>
                  <a:path w="7028495" h="6858000">
                    <a:moveTo>
                      <a:pt x="0" y="0"/>
                    </a:moveTo>
                    <a:lnTo>
                      <a:pt x="6915668" y="0"/>
                    </a:lnTo>
                    <a:lnTo>
                      <a:pt x="6952411" y="219663"/>
                    </a:lnTo>
                    <a:cubicBezTo>
                      <a:pt x="7002551" y="569921"/>
                      <a:pt x="7028495" y="927986"/>
                      <a:pt x="7028495" y="1292112"/>
                    </a:cubicBezTo>
                    <a:cubicBezTo>
                      <a:pt x="7028495" y="3343346"/>
                      <a:pt x="6205186" y="5202289"/>
                      <a:pt x="4870994" y="6556512"/>
                    </a:cubicBezTo>
                    <a:lnTo>
                      <a:pt x="4556185" y="6858000"/>
                    </a:lnTo>
                    <a:lnTo>
                      <a:pt x="0" y="6858000"/>
                    </a:lnTo>
                    <a:close/>
                  </a:path>
                </a:pathLst>
              </a:custGeom>
            </p:spPr>
          </p:pic>
          <p:pic>
            <p:nvPicPr>
              <p:cNvPr id="5" name="Picture 4" descr="A picture containing background pattern&#10;&#10;Description automatically generated">
                <a:extLst>
                  <a:ext uri="{FF2B5EF4-FFF2-40B4-BE49-F238E27FC236}">
                    <a16:creationId xmlns:a16="http://schemas.microsoft.com/office/drawing/2014/main" id="{5CA162E4-FCCE-9743-9880-5CCC31CA04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62636" y="593943"/>
                <a:ext cx="1765300" cy="2835057"/>
              </a:xfrm>
              <a:prstGeom prst="rect">
                <a:avLst/>
              </a:prstGeom>
            </p:spPr>
          </p:pic>
        </p:grpSp>
        <p:pic>
          <p:nvPicPr>
            <p:cNvPr id="17" name="Picture 16" descr="A picture containing background pattern&#10;&#10;Description automatically generated">
              <a:extLst>
                <a:ext uri="{FF2B5EF4-FFF2-40B4-BE49-F238E27FC236}">
                  <a16:creationId xmlns:a16="http://schemas.microsoft.com/office/drawing/2014/main" id="{24366870-4437-7D48-9808-8612F95D6B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71217" y="173878"/>
              <a:ext cx="2924783" cy="4697177"/>
            </a:xfrm>
            <a:prstGeom prst="rect">
              <a:avLst/>
            </a:prstGeom>
          </p:spPr>
        </p:pic>
        <p:pic>
          <p:nvPicPr>
            <p:cNvPr id="18" name="Picture 17" descr="A picture containing background pattern&#10;&#10;Description automatically generated">
              <a:extLst>
                <a:ext uri="{FF2B5EF4-FFF2-40B4-BE49-F238E27FC236}">
                  <a16:creationId xmlns:a16="http://schemas.microsoft.com/office/drawing/2014/main" id="{989111C7-AE91-8143-98ED-682EC2B6EE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4325" y="694076"/>
              <a:ext cx="2924783" cy="4697177"/>
            </a:xfrm>
            <a:prstGeom prst="rect">
              <a:avLst/>
            </a:prstGeom>
          </p:spPr>
        </p:pic>
      </p:grpSp>
      <p:pic>
        <p:nvPicPr>
          <p:cNvPr id="28" name="Picture 27" descr="Logo&#10;&#10;Description automatically generated">
            <a:extLst>
              <a:ext uri="{FF2B5EF4-FFF2-40B4-BE49-F238E27FC236}">
                <a16:creationId xmlns:a16="http://schemas.microsoft.com/office/drawing/2014/main" id="{BE1F6422-812A-D04B-ADA5-6F6ED03991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452" t="19386" r="3969" b="29501"/>
          <a:stretch/>
        </p:blipFill>
        <p:spPr>
          <a:xfrm>
            <a:off x="75008" y="1260763"/>
            <a:ext cx="4960399" cy="2862303"/>
          </a:xfrm>
          <a:prstGeom prst="rect">
            <a:avLst/>
          </a:prstGeom>
        </p:spPr>
      </p:pic>
      <p:sp>
        <p:nvSpPr>
          <p:cNvPr id="21" name="Freeform 14">
            <a:extLst>
              <a:ext uri="{FF2B5EF4-FFF2-40B4-BE49-F238E27FC236}">
                <a16:creationId xmlns:a16="http://schemas.microsoft.com/office/drawing/2014/main" id="{ED87EECB-444F-4906-A2F8-443097511B07}"/>
              </a:ext>
            </a:extLst>
          </p:cNvPr>
          <p:cNvSpPr/>
          <p:nvPr/>
        </p:nvSpPr>
        <p:spPr>
          <a:xfrm>
            <a:off x="3705226" y="-46382"/>
            <a:ext cx="2061048" cy="7054481"/>
          </a:xfrm>
          <a:custGeom>
            <a:avLst/>
            <a:gdLst>
              <a:gd name="connsiteX0" fmla="*/ 0 w 1934919"/>
              <a:gd name="connsiteY0" fmla="*/ 6838121 h 6838121"/>
              <a:gd name="connsiteX1" fmla="*/ 1007166 w 1934919"/>
              <a:gd name="connsiteY1" fmla="*/ 5287617 h 6838121"/>
              <a:gd name="connsiteX2" fmla="*/ 1524000 w 1934919"/>
              <a:gd name="connsiteY2" fmla="*/ 3975652 h 6838121"/>
              <a:gd name="connsiteX3" fmla="*/ 1855305 w 1934919"/>
              <a:gd name="connsiteY3" fmla="*/ 2623930 h 6838121"/>
              <a:gd name="connsiteX4" fmla="*/ 1934818 w 1934919"/>
              <a:gd name="connsiteY4" fmla="*/ 1086678 h 6838121"/>
              <a:gd name="connsiteX5" fmla="*/ 1868557 w 1934919"/>
              <a:gd name="connsiteY5" fmla="*/ 0 h 683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4919" h="6838121">
                <a:moveTo>
                  <a:pt x="0" y="6838121"/>
                </a:moveTo>
                <a:cubicBezTo>
                  <a:pt x="376583" y="6301408"/>
                  <a:pt x="753166" y="5764695"/>
                  <a:pt x="1007166" y="5287617"/>
                </a:cubicBezTo>
                <a:cubicBezTo>
                  <a:pt x="1261166" y="4810539"/>
                  <a:pt x="1382644" y="4419600"/>
                  <a:pt x="1524000" y="3975652"/>
                </a:cubicBezTo>
                <a:cubicBezTo>
                  <a:pt x="1665356" y="3531704"/>
                  <a:pt x="1786835" y="3105426"/>
                  <a:pt x="1855305" y="2623930"/>
                </a:cubicBezTo>
                <a:cubicBezTo>
                  <a:pt x="1923775" y="2142434"/>
                  <a:pt x="1932609" y="1524000"/>
                  <a:pt x="1934818" y="1086678"/>
                </a:cubicBezTo>
                <a:cubicBezTo>
                  <a:pt x="1937027" y="649356"/>
                  <a:pt x="1902792" y="324678"/>
                  <a:pt x="1868557" y="0"/>
                </a:cubicBezTo>
              </a:path>
            </a:pathLst>
          </a:custGeom>
          <a:noFill/>
          <a:ln w="2540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8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CB9A177-A086-D24B-8E93-BC0A72966B61}"/>
              </a:ext>
            </a:extLst>
          </p:cNvPr>
          <p:cNvGrpSpPr/>
          <p:nvPr/>
        </p:nvGrpSpPr>
        <p:grpSpPr>
          <a:xfrm>
            <a:off x="-26342" y="0"/>
            <a:ext cx="12218342" cy="1396364"/>
            <a:chOff x="-26342" y="0"/>
            <a:chExt cx="12218342" cy="1396364"/>
          </a:xfrm>
        </p:grpSpPr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848FD46F-9FA9-6A42-A9E7-85DCAFF371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6342" y="0"/>
              <a:ext cx="263892" cy="1396364"/>
            </a:xfrm>
            <a:prstGeom prst="rect">
              <a:avLst/>
            </a:prstGeom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53A7FA6-D363-CA43-B4E3-3B8AB8EE9F73}"/>
                </a:ext>
              </a:extLst>
            </p:cNvPr>
            <p:cNvGrpSpPr/>
            <p:nvPr/>
          </p:nvGrpSpPr>
          <p:grpSpPr>
            <a:xfrm>
              <a:off x="0" y="0"/>
              <a:ext cx="12192000" cy="1396364"/>
              <a:chOff x="0" y="2717403"/>
              <a:chExt cx="12192000" cy="1396364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FFC2CB80-31BA-8749-A81D-A6B6398DAB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2717403"/>
                <a:ext cx="12192000" cy="1396364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6D30AB9C-C80D-1749-BC49-9B8BCFBF8E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21713" y="3761046"/>
                <a:ext cx="1371600" cy="279400"/>
              </a:xfrm>
              <a:prstGeom prst="rect">
                <a:avLst/>
              </a:prstGeom>
            </p:spPr>
          </p:pic>
          <p:pic>
            <p:nvPicPr>
              <p:cNvPr id="15" name="Picture 14" descr="Background pattern&#10;&#10;Description automatically generated">
                <a:extLst>
                  <a:ext uri="{FF2B5EF4-FFF2-40B4-BE49-F238E27FC236}">
                    <a16:creationId xmlns:a16="http://schemas.microsoft.com/office/drawing/2014/main" id="{5FCBBFC9-E62C-0A4B-A296-4E5EA57021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11665" y="2938793"/>
                <a:ext cx="6311361" cy="965512"/>
              </a:xfrm>
              <a:prstGeom prst="rect">
                <a:avLst/>
              </a:prstGeom>
            </p:spPr>
          </p:pic>
        </p:grp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8A16535-33AC-E041-A3B6-738DCD6F5719}"/>
              </a:ext>
            </a:extLst>
          </p:cNvPr>
          <p:cNvCxnSpPr>
            <a:cxnSpLocks/>
          </p:cNvCxnSpPr>
          <p:nvPr/>
        </p:nvCxnSpPr>
        <p:spPr>
          <a:xfrm>
            <a:off x="0" y="1396364"/>
            <a:ext cx="12192000" cy="0"/>
          </a:xfrm>
          <a:prstGeom prst="line">
            <a:avLst/>
          </a:prstGeom>
          <a:ln w="25400">
            <a:solidFill>
              <a:srgbClr val="315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19">
            <a:extLst>
              <a:ext uri="{FF2B5EF4-FFF2-40B4-BE49-F238E27FC236}">
                <a16:creationId xmlns:a16="http://schemas.microsoft.com/office/drawing/2014/main" id="{DDEB02E4-0BC2-674F-91E9-49EA34C79150}"/>
              </a:ext>
            </a:extLst>
          </p:cNvPr>
          <p:cNvSpPr txBox="1">
            <a:spLocks/>
          </p:cNvSpPr>
          <p:nvPr/>
        </p:nvSpPr>
        <p:spPr>
          <a:xfrm>
            <a:off x="423333" y="243508"/>
            <a:ext cx="9438401" cy="1079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400"/>
              </a:spcBef>
              <a:spcAft>
                <a:spcPts val="600"/>
              </a:spcAft>
            </a:pPr>
            <a:r>
              <a:rPr lang="en-US" sz="4000" dirty="0"/>
              <a:t>Why worry about whether and how funders focus on scaling?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629675B-D510-9533-5E98-082C4856F113}"/>
              </a:ext>
            </a:extLst>
          </p:cNvPr>
          <p:cNvSpPr txBox="1">
            <a:spLocks/>
          </p:cNvSpPr>
          <p:nvPr/>
        </p:nvSpPr>
        <p:spPr>
          <a:xfrm>
            <a:off x="685799" y="1599208"/>
            <a:ext cx="10842171" cy="493941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3600" dirty="0"/>
              <a:t>Implementers/recipients scale, but funders create important (dis)incentives for implementers/recipients through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what they will fund (innovation versus scaling)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how they fund (grants, loans, equity, etc.)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whether they provide technical assistance that supports scaling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whether conditionalities focus on enabling conditions for scaling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whether they have supportive funding policies and processes (systematic focus on supporting scaling; focus beyond project end)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whether their M&amp;E approaches focus on scaling or only on narrow project results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200" dirty="0"/>
              <a:t>The challenge: 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Get funders to focus systematically on supporting scaling by implementers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08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CB9A177-A086-D24B-8E93-BC0A72966B61}"/>
              </a:ext>
            </a:extLst>
          </p:cNvPr>
          <p:cNvGrpSpPr/>
          <p:nvPr/>
        </p:nvGrpSpPr>
        <p:grpSpPr>
          <a:xfrm>
            <a:off x="-26342" y="0"/>
            <a:ext cx="12218342" cy="1396364"/>
            <a:chOff x="-26342" y="0"/>
            <a:chExt cx="12218342" cy="1396364"/>
          </a:xfrm>
        </p:grpSpPr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848FD46F-9FA9-6A42-A9E7-85DCAFF371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6342" y="0"/>
              <a:ext cx="263892" cy="1396364"/>
            </a:xfrm>
            <a:prstGeom prst="rect">
              <a:avLst/>
            </a:prstGeom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53A7FA6-D363-CA43-B4E3-3B8AB8EE9F73}"/>
                </a:ext>
              </a:extLst>
            </p:cNvPr>
            <p:cNvGrpSpPr/>
            <p:nvPr/>
          </p:nvGrpSpPr>
          <p:grpSpPr>
            <a:xfrm>
              <a:off x="0" y="0"/>
              <a:ext cx="12192000" cy="1396364"/>
              <a:chOff x="0" y="2717403"/>
              <a:chExt cx="12192000" cy="1396364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FFC2CB80-31BA-8749-A81D-A6B6398DAB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2717403"/>
                <a:ext cx="12192000" cy="1396364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6D30AB9C-C80D-1749-BC49-9B8BCFBF8E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21713" y="3761046"/>
                <a:ext cx="1371600" cy="279400"/>
              </a:xfrm>
              <a:prstGeom prst="rect">
                <a:avLst/>
              </a:prstGeom>
            </p:spPr>
          </p:pic>
          <p:pic>
            <p:nvPicPr>
              <p:cNvPr id="15" name="Picture 14" descr="Background pattern&#10;&#10;Description automatically generated">
                <a:extLst>
                  <a:ext uri="{FF2B5EF4-FFF2-40B4-BE49-F238E27FC236}">
                    <a16:creationId xmlns:a16="http://schemas.microsoft.com/office/drawing/2014/main" id="{5FCBBFC9-E62C-0A4B-A296-4E5EA57021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11665" y="2938793"/>
                <a:ext cx="6311361" cy="965512"/>
              </a:xfrm>
              <a:prstGeom prst="rect">
                <a:avLst/>
              </a:prstGeom>
            </p:spPr>
          </p:pic>
        </p:grp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8A16535-33AC-E041-A3B6-738DCD6F5719}"/>
              </a:ext>
            </a:extLst>
          </p:cNvPr>
          <p:cNvCxnSpPr>
            <a:cxnSpLocks/>
          </p:cNvCxnSpPr>
          <p:nvPr/>
        </p:nvCxnSpPr>
        <p:spPr>
          <a:xfrm>
            <a:off x="0" y="1396364"/>
            <a:ext cx="12192000" cy="0"/>
          </a:xfrm>
          <a:prstGeom prst="line">
            <a:avLst/>
          </a:prstGeom>
          <a:ln w="25400">
            <a:solidFill>
              <a:srgbClr val="315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19">
            <a:extLst>
              <a:ext uri="{FF2B5EF4-FFF2-40B4-BE49-F238E27FC236}">
                <a16:creationId xmlns:a16="http://schemas.microsoft.com/office/drawing/2014/main" id="{DDEB02E4-0BC2-674F-91E9-49EA34C79150}"/>
              </a:ext>
            </a:extLst>
          </p:cNvPr>
          <p:cNvSpPr txBox="1">
            <a:spLocks/>
          </p:cNvSpPr>
          <p:nvPr/>
        </p:nvSpPr>
        <p:spPr>
          <a:xfrm>
            <a:off x="423333" y="243508"/>
            <a:ext cx="9438401" cy="1079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400"/>
              </a:spcBef>
              <a:spcAft>
                <a:spcPts val="600"/>
              </a:spcAft>
            </a:pPr>
            <a:r>
              <a:rPr lang="en-US" sz="4000" dirty="0"/>
              <a:t>A little background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629675B-D510-9533-5E98-082C4856F113}"/>
              </a:ext>
            </a:extLst>
          </p:cNvPr>
          <p:cNvSpPr txBox="1">
            <a:spLocks/>
          </p:cNvSpPr>
          <p:nvPr/>
        </p:nvSpPr>
        <p:spPr>
          <a:xfrm>
            <a:off x="685800" y="1544784"/>
            <a:ext cx="10820400" cy="50614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 dirty="0">
                <a:solidFill>
                  <a:schemeClr val="bg1"/>
                </a:solidFill>
              </a:rPr>
              <a:t>15 years of advising over a dozen funders on mainstreaming scaling, drawing on 30 years prior development funding experience</a:t>
            </a:r>
          </a:p>
          <a:p>
            <a:pPr lvl="1">
              <a:lnSpc>
                <a:spcPct val="110000"/>
              </a:lnSpc>
            </a:pPr>
            <a:r>
              <a:rPr lang="en-US" sz="1700" dirty="0">
                <a:solidFill>
                  <a:schemeClr val="bg1"/>
                </a:solidFill>
              </a:rPr>
              <a:t>[with MDBs, vertical funds, bilateral official donors, foundations, INGOs]</a:t>
            </a:r>
          </a:p>
          <a:p>
            <a:pPr lvl="1">
              <a:lnSpc>
                <a:spcPct val="110000"/>
              </a:lnSpc>
            </a:pPr>
            <a:r>
              <a:rPr lang="en-US" sz="1700" dirty="0">
                <a:solidFill>
                  <a:schemeClr val="bg1"/>
                </a:solidFill>
              </a:rPr>
              <a:t>[at leadership, mid-level management, staff in office and on the ground, and with evaluation offices]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bg1"/>
                </a:solidFill>
              </a:rPr>
              <a:t>[co-chair Scaling Community of Practice, for seven years, 2000 members, 400 organizations]</a:t>
            </a:r>
          </a:p>
          <a:p>
            <a:pPr>
              <a:lnSpc>
                <a:spcPct val="110000"/>
              </a:lnSpc>
            </a:pPr>
            <a:r>
              <a:rPr lang="en-US" sz="2400" b="1" dirty="0">
                <a:solidFill>
                  <a:schemeClr val="bg1"/>
                </a:solidFill>
              </a:rPr>
              <a:t>Main takeaway so far: It’s a tough challenge, because</a:t>
            </a:r>
          </a:p>
          <a:p>
            <a:pPr lvl="1">
              <a:lnSpc>
                <a:spcPct val="110000"/>
              </a:lnSpc>
            </a:pPr>
            <a:r>
              <a:rPr lang="en-US" sz="2100" dirty="0">
                <a:solidFill>
                  <a:schemeClr val="bg1"/>
                </a:solidFill>
              </a:rPr>
              <a:t>traditional one-off project approach</a:t>
            </a:r>
          </a:p>
          <a:p>
            <a:pPr lvl="1">
              <a:lnSpc>
                <a:spcPct val="110000"/>
              </a:lnSpc>
            </a:pPr>
            <a:r>
              <a:rPr lang="en-US" sz="2100" dirty="0">
                <a:solidFill>
                  <a:schemeClr val="bg1"/>
                </a:solidFill>
              </a:rPr>
              <a:t>internal stovepipes and external fragmentation</a:t>
            </a:r>
          </a:p>
          <a:p>
            <a:pPr lvl="1">
              <a:lnSpc>
                <a:spcPct val="110000"/>
              </a:lnSpc>
            </a:pPr>
            <a:r>
              <a:rPr lang="en-US" sz="2100" dirty="0">
                <a:solidFill>
                  <a:schemeClr val="bg1"/>
                </a:solidFill>
              </a:rPr>
              <a:t>focus on “innovation”, rather than “innovation for sustainable impact at scale”</a:t>
            </a:r>
          </a:p>
          <a:p>
            <a:pPr lvl="1">
              <a:lnSpc>
                <a:spcPct val="110000"/>
              </a:lnSpc>
            </a:pPr>
            <a:r>
              <a:rPr lang="en-US" sz="2100" dirty="0">
                <a:solidFill>
                  <a:schemeClr val="bg1"/>
                </a:solidFill>
              </a:rPr>
              <a:t>comprehensive change in vision, mindsets, bureaucratic policies and procedures, incentives is difficult</a:t>
            </a:r>
          </a:p>
          <a:p>
            <a:pPr lvl="1">
              <a:lnSpc>
                <a:spcPct val="110000"/>
              </a:lnSpc>
            </a:pPr>
            <a:r>
              <a:rPr lang="en-US" sz="2100" dirty="0">
                <a:solidFill>
                  <a:schemeClr val="bg1"/>
                </a:solidFill>
              </a:rPr>
              <a:t>frequent “new fads” distract and discourage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2100" dirty="0">
                <a:solidFill>
                  <a:schemeClr val="bg1"/>
                </a:solidFill>
              </a:rPr>
              <a:t>frequent turnover in leadership and staff</a:t>
            </a:r>
          </a:p>
          <a:p>
            <a:pPr>
              <a:lnSpc>
                <a:spcPct val="110000"/>
              </a:lnSpc>
            </a:pPr>
            <a:r>
              <a:rPr lang="en-US" sz="2400" b="1" dirty="0">
                <a:solidFill>
                  <a:schemeClr val="bg1"/>
                </a:solidFill>
              </a:rPr>
              <a:t>But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we have to continue to try and change the way we do our business!</a:t>
            </a:r>
          </a:p>
          <a:p>
            <a:pPr marL="457200" lvl="1" indent="0">
              <a:lnSpc>
                <a:spcPct val="110000"/>
              </a:lnSpc>
              <a:buFont typeface="Arial" panose="020B0604020202020204" pitchFamily="34" charset="0"/>
              <a:buNone/>
            </a:pPr>
            <a:endParaRPr lang="en-US" sz="2200" b="1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200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2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FAA84-CFE3-D966-7B0E-FEFBF342E16B}"/>
              </a:ext>
            </a:extLst>
          </p:cNvPr>
          <p:cNvSpPr txBox="1">
            <a:spLocks/>
          </p:cNvSpPr>
          <p:nvPr/>
        </p:nvSpPr>
        <p:spPr>
          <a:xfrm>
            <a:off x="827314" y="1544784"/>
            <a:ext cx="10820400" cy="5061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15 years of advising over a dozen funders on mainstreaming scaling, drawing on 30 years prior development funding experience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1700" dirty="0"/>
              <a:t>with MDBs, vertical funds, bilateral official donors, foundations, INGOs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1700" dirty="0"/>
              <a:t>at leadership, mid-level management, staff in office and on the ground, and with evaluation offices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1700" dirty="0"/>
              <a:t>co-chair Scaling Community of Practice, for seven years, 2000 members, 400 organizations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Main takeaway so far:</a:t>
            </a:r>
          </a:p>
          <a:p>
            <a:pPr lvl="1">
              <a:lnSpc>
                <a:spcPct val="110000"/>
              </a:lnSpc>
            </a:pPr>
            <a:r>
              <a:rPr lang="en-US" sz="2100" dirty="0"/>
              <a:t>Most funders do not systematically focus on scaling; to the left of spectrum in the graph below (adapted from </a:t>
            </a:r>
            <a:r>
              <a:rPr lang="en-US" sz="2100" dirty="0">
                <a:hlinkClick r:id="rId6"/>
              </a:rPr>
              <a:t>Junginger 2009</a:t>
            </a:r>
            <a:r>
              <a:rPr lang="en-US" sz="2100" dirty="0"/>
              <a:t>)</a:t>
            </a:r>
          </a:p>
          <a:p>
            <a:pPr marL="457200" lvl="1" indent="0">
              <a:lnSpc>
                <a:spcPct val="110000"/>
              </a:lnSpc>
              <a:buFont typeface="Arial" panose="020B0604020202020204" pitchFamily="34" charset="0"/>
              <a:buNone/>
            </a:pPr>
            <a:endParaRPr lang="en-US" sz="2200" b="1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200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200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EC8737-B8CB-E7EF-7441-A9DE916469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8132" y="4770316"/>
            <a:ext cx="10258425" cy="1857375"/>
          </a:xfrm>
          <a:prstGeom prst="rect">
            <a:avLst/>
          </a:prstGeom>
          <a:ln w="22225">
            <a:solidFill>
              <a:schemeClr val="accent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C9C739-B9D3-54B2-C209-255B1346ACF0}"/>
              </a:ext>
            </a:extLst>
          </p:cNvPr>
          <p:cNvSpPr txBox="1"/>
          <p:nvPr/>
        </p:nvSpPr>
        <p:spPr>
          <a:xfrm>
            <a:off x="995443" y="5699003"/>
            <a:ext cx="927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outside</a:t>
            </a:r>
          </a:p>
        </p:txBody>
      </p:sp>
    </p:spTree>
    <p:extLst>
      <p:ext uri="{BB962C8B-B14F-4D97-AF65-F5344CB8AC3E}">
        <p14:creationId xmlns:p14="http://schemas.microsoft.com/office/powerpoint/2010/main" val="89181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CB9A177-A086-D24B-8E93-BC0A72966B61}"/>
              </a:ext>
            </a:extLst>
          </p:cNvPr>
          <p:cNvGrpSpPr/>
          <p:nvPr/>
        </p:nvGrpSpPr>
        <p:grpSpPr>
          <a:xfrm>
            <a:off x="-26342" y="0"/>
            <a:ext cx="12218342" cy="1396364"/>
            <a:chOff x="-26342" y="0"/>
            <a:chExt cx="12218342" cy="1396364"/>
          </a:xfrm>
        </p:grpSpPr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848FD46F-9FA9-6A42-A9E7-85DCAFF371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6342" y="0"/>
              <a:ext cx="263892" cy="1396364"/>
            </a:xfrm>
            <a:prstGeom prst="rect">
              <a:avLst/>
            </a:prstGeom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53A7FA6-D363-CA43-B4E3-3B8AB8EE9F73}"/>
                </a:ext>
              </a:extLst>
            </p:cNvPr>
            <p:cNvGrpSpPr/>
            <p:nvPr/>
          </p:nvGrpSpPr>
          <p:grpSpPr>
            <a:xfrm>
              <a:off x="0" y="0"/>
              <a:ext cx="12192000" cy="1396364"/>
              <a:chOff x="0" y="2717403"/>
              <a:chExt cx="12192000" cy="1396364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FFC2CB80-31BA-8749-A81D-A6B6398DAB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2717403"/>
                <a:ext cx="12192000" cy="1396364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6D30AB9C-C80D-1749-BC49-9B8BCFBF8E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21713" y="3761046"/>
                <a:ext cx="1371600" cy="279400"/>
              </a:xfrm>
              <a:prstGeom prst="rect">
                <a:avLst/>
              </a:prstGeom>
            </p:spPr>
          </p:pic>
          <p:pic>
            <p:nvPicPr>
              <p:cNvPr id="15" name="Picture 14" descr="Background pattern&#10;&#10;Description automatically generated">
                <a:extLst>
                  <a:ext uri="{FF2B5EF4-FFF2-40B4-BE49-F238E27FC236}">
                    <a16:creationId xmlns:a16="http://schemas.microsoft.com/office/drawing/2014/main" id="{5FCBBFC9-E62C-0A4B-A296-4E5EA57021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11665" y="2938793"/>
                <a:ext cx="6311361" cy="965512"/>
              </a:xfrm>
              <a:prstGeom prst="rect">
                <a:avLst/>
              </a:prstGeom>
            </p:spPr>
          </p:pic>
        </p:grp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8A16535-33AC-E041-A3B6-738DCD6F5719}"/>
              </a:ext>
            </a:extLst>
          </p:cNvPr>
          <p:cNvCxnSpPr>
            <a:cxnSpLocks/>
          </p:cNvCxnSpPr>
          <p:nvPr/>
        </p:nvCxnSpPr>
        <p:spPr>
          <a:xfrm>
            <a:off x="0" y="1396364"/>
            <a:ext cx="12192000" cy="0"/>
          </a:xfrm>
          <a:prstGeom prst="line">
            <a:avLst/>
          </a:prstGeom>
          <a:ln w="25400">
            <a:solidFill>
              <a:srgbClr val="315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19">
            <a:extLst>
              <a:ext uri="{FF2B5EF4-FFF2-40B4-BE49-F238E27FC236}">
                <a16:creationId xmlns:a16="http://schemas.microsoft.com/office/drawing/2014/main" id="{DDEB02E4-0BC2-674F-91E9-49EA34C79150}"/>
              </a:ext>
            </a:extLst>
          </p:cNvPr>
          <p:cNvSpPr txBox="1">
            <a:spLocks/>
          </p:cNvSpPr>
          <p:nvPr/>
        </p:nvSpPr>
        <p:spPr>
          <a:xfrm>
            <a:off x="423333" y="243508"/>
            <a:ext cx="9438401" cy="1079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400"/>
              </a:spcBef>
              <a:spcAft>
                <a:spcPts val="600"/>
              </a:spcAft>
            </a:pPr>
            <a:r>
              <a:rPr lang="en-US" sz="4000" dirty="0"/>
              <a:t>What’s the problem?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629675B-D510-9533-5E98-082C4856F113}"/>
              </a:ext>
            </a:extLst>
          </p:cNvPr>
          <p:cNvSpPr txBox="1">
            <a:spLocks/>
          </p:cNvSpPr>
          <p:nvPr/>
        </p:nvSpPr>
        <p:spPr>
          <a:xfrm>
            <a:off x="685800" y="1544784"/>
            <a:ext cx="10820400" cy="50614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 dirty="0">
                <a:solidFill>
                  <a:schemeClr val="bg1"/>
                </a:solidFill>
              </a:rPr>
              <a:t>15 years of advising over a dozen funders on mainstreaming scaling, drawing on 30 years prior development funding experience</a:t>
            </a:r>
          </a:p>
          <a:p>
            <a:pPr lvl="1">
              <a:lnSpc>
                <a:spcPct val="110000"/>
              </a:lnSpc>
            </a:pPr>
            <a:r>
              <a:rPr lang="en-US" sz="1700" dirty="0">
                <a:solidFill>
                  <a:schemeClr val="bg1"/>
                </a:solidFill>
              </a:rPr>
              <a:t>[with MDBs, vertical funds, bilateral official donors, foundations, INGOs]</a:t>
            </a:r>
          </a:p>
          <a:p>
            <a:pPr lvl="1">
              <a:lnSpc>
                <a:spcPct val="110000"/>
              </a:lnSpc>
            </a:pPr>
            <a:r>
              <a:rPr lang="en-US" sz="1700" dirty="0">
                <a:solidFill>
                  <a:schemeClr val="bg1"/>
                </a:solidFill>
              </a:rPr>
              <a:t>[at leadership, mid-level management, staff in office and on the ground, and with evaluation offices]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bg1"/>
                </a:solidFill>
              </a:rPr>
              <a:t>[co-chair Scaling Community of Practice, for seven years, 2000 members, 400 organizations]</a:t>
            </a:r>
          </a:p>
          <a:p>
            <a:pPr>
              <a:lnSpc>
                <a:spcPct val="110000"/>
              </a:lnSpc>
            </a:pPr>
            <a:r>
              <a:rPr lang="en-US" sz="2400" b="1" dirty="0">
                <a:solidFill>
                  <a:schemeClr val="bg1"/>
                </a:solidFill>
              </a:rPr>
              <a:t>Main takeaway so far: It’s a tough challenge, because</a:t>
            </a:r>
          </a:p>
          <a:p>
            <a:pPr lvl="1">
              <a:lnSpc>
                <a:spcPct val="110000"/>
              </a:lnSpc>
            </a:pPr>
            <a:r>
              <a:rPr lang="en-US" sz="2100" dirty="0">
                <a:solidFill>
                  <a:schemeClr val="bg1"/>
                </a:solidFill>
              </a:rPr>
              <a:t>traditional one-off project approach</a:t>
            </a:r>
          </a:p>
          <a:p>
            <a:pPr lvl="1">
              <a:lnSpc>
                <a:spcPct val="110000"/>
              </a:lnSpc>
            </a:pPr>
            <a:r>
              <a:rPr lang="en-US" sz="2100" dirty="0">
                <a:solidFill>
                  <a:schemeClr val="bg1"/>
                </a:solidFill>
              </a:rPr>
              <a:t>internal stovepipes and external fragmentation</a:t>
            </a:r>
          </a:p>
          <a:p>
            <a:pPr lvl="1">
              <a:lnSpc>
                <a:spcPct val="110000"/>
              </a:lnSpc>
            </a:pPr>
            <a:r>
              <a:rPr lang="en-US" sz="2100" dirty="0">
                <a:solidFill>
                  <a:schemeClr val="bg1"/>
                </a:solidFill>
              </a:rPr>
              <a:t>focus on “innovation”, rather than “innovation for sustainable impact at scale”</a:t>
            </a:r>
          </a:p>
          <a:p>
            <a:pPr lvl="1">
              <a:lnSpc>
                <a:spcPct val="110000"/>
              </a:lnSpc>
            </a:pPr>
            <a:r>
              <a:rPr lang="en-US" sz="2100" dirty="0">
                <a:solidFill>
                  <a:schemeClr val="bg1"/>
                </a:solidFill>
              </a:rPr>
              <a:t>comprehensive change in vision, mindsets, bureaucratic policies and procedures, incentives is difficult</a:t>
            </a:r>
          </a:p>
          <a:p>
            <a:pPr lvl="1">
              <a:lnSpc>
                <a:spcPct val="110000"/>
              </a:lnSpc>
            </a:pPr>
            <a:r>
              <a:rPr lang="en-US" sz="2100" dirty="0">
                <a:solidFill>
                  <a:schemeClr val="bg1"/>
                </a:solidFill>
              </a:rPr>
              <a:t>frequent “new fads” distract and discourage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2100" dirty="0">
                <a:solidFill>
                  <a:schemeClr val="bg1"/>
                </a:solidFill>
              </a:rPr>
              <a:t>frequent turnover in leadership and staff</a:t>
            </a:r>
          </a:p>
          <a:p>
            <a:pPr>
              <a:lnSpc>
                <a:spcPct val="110000"/>
              </a:lnSpc>
            </a:pPr>
            <a:r>
              <a:rPr lang="en-US" sz="2400" b="1" dirty="0">
                <a:solidFill>
                  <a:schemeClr val="bg1"/>
                </a:solidFill>
              </a:rPr>
              <a:t>But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we have to continue to try and change the way we do our business!</a:t>
            </a:r>
          </a:p>
          <a:p>
            <a:pPr marL="457200" lvl="1" indent="0">
              <a:lnSpc>
                <a:spcPct val="110000"/>
              </a:lnSpc>
              <a:buFont typeface="Arial" panose="020B0604020202020204" pitchFamily="34" charset="0"/>
              <a:buNone/>
            </a:pPr>
            <a:endParaRPr lang="en-US" sz="2200" b="1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200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2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FAA84-CFE3-D966-7B0E-FEFBF342E16B}"/>
              </a:ext>
            </a:extLst>
          </p:cNvPr>
          <p:cNvSpPr txBox="1">
            <a:spLocks/>
          </p:cNvSpPr>
          <p:nvPr/>
        </p:nvSpPr>
        <p:spPr>
          <a:xfrm>
            <a:off x="825137" y="1598200"/>
            <a:ext cx="10820400" cy="50614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3500" dirty="0"/>
              <a:t>It’s a tough challenge, because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traditional one-off project approach with focus on narrow project results rather than whether project supports a longer term scaling pathway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internal stovepipes and external fragmentation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focus on “innovation” rather than “innovation for sustainable impact at scale”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comprehensive change in vision, mindsets, bureaucratic policies and procedures, incentives is difficult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frequent “new fads” distract and discourage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2800" dirty="0"/>
              <a:t>frequent turnover in leadership and staff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500" dirty="0"/>
              <a:t>But we have to continue to try!</a:t>
            </a:r>
          </a:p>
          <a:p>
            <a:pPr marL="457200" lvl="1" indent="0">
              <a:lnSpc>
                <a:spcPct val="110000"/>
              </a:lnSpc>
              <a:buFont typeface="Arial" panose="020B0604020202020204" pitchFamily="34" charset="0"/>
              <a:buNone/>
            </a:pPr>
            <a:endParaRPr lang="en-US" sz="2200" b="1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200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200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74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CB9A177-A086-D24B-8E93-BC0A72966B61}"/>
              </a:ext>
            </a:extLst>
          </p:cNvPr>
          <p:cNvGrpSpPr/>
          <p:nvPr/>
        </p:nvGrpSpPr>
        <p:grpSpPr>
          <a:xfrm>
            <a:off x="-26342" y="0"/>
            <a:ext cx="12218342" cy="1396364"/>
            <a:chOff x="-26342" y="0"/>
            <a:chExt cx="12218342" cy="1396364"/>
          </a:xfrm>
        </p:grpSpPr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848FD46F-9FA9-6A42-A9E7-85DCAFF371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6342" y="0"/>
              <a:ext cx="263892" cy="1396364"/>
            </a:xfrm>
            <a:prstGeom prst="rect">
              <a:avLst/>
            </a:prstGeom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53A7FA6-D363-CA43-B4E3-3B8AB8EE9F73}"/>
                </a:ext>
              </a:extLst>
            </p:cNvPr>
            <p:cNvGrpSpPr/>
            <p:nvPr/>
          </p:nvGrpSpPr>
          <p:grpSpPr>
            <a:xfrm>
              <a:off x="0" y="0"/>
              <a:ext cx="12192000" cy="1396364"/>
              <a:chOff x="0" y="2717403"/>
              <a:chExt cx="12192000" cy="1396364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FFC2CB80-31BA-8749-A81D-A6B6398DAB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2717403"/>
                <a:ext cx="12192000" cy="1396364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6D30AB9C-C80D-1749-BC49-9B8BCFBF8E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21713" y="3761046"/>
                <a:ext cx="1371600" cy="279400"/>
              </a:xfrm>
              <a:prstGeom prst="rect">
                <a:avLst/>
              </a:prstGeom>
            </p:spPr>
          </p:pic>
          <p:pic>
            <p:nvPicPr>
              <p:cNvPr id="15" name="Picture 14" descr="Background pattern&#10;&#10;Description automatically generated">
                <a:extLst>
                  <a:ext uri="{FF2B5EF4-FFF2-40B4-BE49-F238E27FC236}">
                    <a16:creationId xmlns:a16="http://schemas.microsoft.com/office/drawing/2014/main" id="{5FCBBFC9-E62C-0A4B-A296-4E5EA57021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11665" y="2938793"/>
                <a:ext cx="6311361" cy="965512"/>
              </a:xfrm>
              <a:prstGeom prst="rect">
                <a:avLst/>
              </a:prstGeom>
            </p:spPr>
          </p:pic>
        </p:grp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8A16535-33AC-E041-A3B6-738DCD6F5719}"/>
              </a:ext>
            </a:extLst>
          </p:cNvPr>
          <p:cNvCxnSpPr>
            <a:cxnSpLocks/>
          </p:cNvCxnSpPr>
          <p:nvPr/>
        </p:nvCxnSpPr>
        <p:spPr>
          <a:xfrm>
            <a:off x="0" y="1396364"/>
            <a:ext cx="12192000" cy="0"/>
          </a:xfrm>
          <a:prstGeom prst="line">
            <a:avLst/>
          </a:prstGeom>
          <a:ln w="25400">
            <a:solidFill>
              <a:srgbClr val="315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19">
            <a:extLst>
              <a:ext uri="{FF2B5EF4-FFF2-40B4-BE49-F238E27FC236}">
                <a16:creationId xmlns:a16="http://schemas.microsoft.com/office/drawing/2014/main" id="{DDEB02E4-0BC2-674F-91E9-49EA34C79150}"/>
              </a:ext>
            </a:extLst>
          </p:cNvPr>
          <p:cNvSpPr txBox="1">
            <a:spLocks/>
          </p:cNvSpPr>
          <p:nvPr/>
        </p:nvSpPr>
        <p:spPr>
          <a:xfrm>
            <a:off x="423333" y="243508"/>
            <a:ext cx="9438401" cy="1079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400"/>
              </a:spcBef>
              <a:spcAft>
                <a:spcPts val="600"/>
              </a:spcAft>
            </a:pPr>
            <a:r>
              <a:rPr lang="en-US" sz="4000" dirty="0"/>
              <a:t>A new “action research” initiative of the CoP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629675B-D510-9533-5E98-082C4856F113}"/>
              </a:ext>
            </a:extLst>
          </p:cNvPr>
          <p:cNvSpPr txBox="1">
            <a:spLocks/>
          </p:cNvSpPr>
          <p:nvPr/>
        </p:nvSpPr>
        <p:spPr>
          <a:xfrm>
            <a:off x="685800" y="1544784"/>
            <a:ext cx="10820400" cy="5061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2400" b="1" dirty="0">
                <a:solidFill>
                  <a:schemeClr val="bg1"/>
                </a:solidFill>
              </a:rPr>
              <a:t>way we do our business!</a:t>
            </a:r>
          </a:p>
          <a:p>
            <a:pPr marL="457200" lvl="1" indent="0">
              <a:lnSpc>
                <a:spcPct val="110000"/>
              </a:lnSpc>
              <a:buFont typeface="Arial" panose="020B0604020202020204" pitchFamily="34" charset="0"/>
              <a:buNone/>
            </a:pPr>
            <a:endParaRPr lang="en-US" sz="2200" b="1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200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2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FAA84-CFE3-D966-7B0E-FEFBF342E16B}"/>
              </a:ext>
            </a:extLst>
          </p:cNvPr>
          <p:cNvSpPr txBox="1">
            <a:spLocks/>
          </p:cNvSpPr>
          <p:nvPr/>
        </p:nvSpPr>
        <p:spPr>
          <a:xfrm>
            <a:off x="825137" y="1598199"/>
            <a:ext cx="10820400" cy="50080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A new initiative based on: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Discussion during Plenary Session at CoP Annual Workshop 2021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Background paper by Richard Kohl </a:t>
            </a:r>
            <a:r>
              <a:rPr lang="en-US" sz="2200" dirty="0"/>
              <a:t>(</a:t>
            </a:r>
            <a:r>
              <a:rPr lang="en-US" sz="2200" dirty="0">
                <a:hlinkClick r:id="rId6"/>
              </a:rPr>
              <a:t>https://www.scalingcommunityofpractice.com/exploratory-study-of-mainstreaming-scaling/</a:t>
            </a:r>
            <a:r>
              <a:rPr lang="en-US" sz="2200" dirty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“Action research”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work with funding organizations to help them mainstream scaling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collect and share evidence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draw and share lessons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Potentially a multi-year undertaking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long term vision of impact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medium-term outcome goals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short-term output objectives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For more information: see the Concept Note for the Mainstreaming initiative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linkClick r:id="rId7"/>
              </a:rPr>
              <a:t>https://www.scalingcommunityofpractice.com/mainstreaming-the-scaling-agenda/</a:t>
            </a:r>
            <a:r>
              <a:rPr lang="en-US" sz="2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8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5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CB9A177-A086-D24B-8E93-BC0A72966B61}"/>
              </a:ext>
            </a:extLst>
          </p:cNvPr>
          <p:cNvGrpSpPr/>
          <p:nvPr/>
        </p:nvGrpSpPr>
        <p:grpSpPr>
          <a:xfrm>
            <a:off x="-26342" y="0"/>
            <a:ext cx="12218342" cy="1396364"/>
            <a:chOff x="-26342" y="0"/>
            <a:chExt cx="12218342" cy="1396364"/>
          </a:xfrm>
        </p:grpSpPr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848FD46F-9FA9-6A42-A9E7-85DCAFF371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6342" y="0"/>
              <a:ext cx="263892" cy="1396364"/>
            </a:xfrm>
            <a:prstGeom prst="rect">
              <a:avLst/>
            </a:prstGeom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53A7FA6-D363-CA43-B4E3-3B8AB8EE9F73}"/>
                </a:ext>
              </a:extLst>
            </p:cNvPr>
            <p:cNvGrpSpPr/>
            <p:nvPr/>
          </p:nvGrpSpPr>
          <p:grpSpPr>
            <a:xfrm>
              <a:off x="0" y="0"/>
              <a:ext cx="12192000" cy="1396364"/>
              <a:chOff x="0" y="2717403"/>
              <a:chExt cx="12192000" cy="1396364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FFC2CB80-31BA-8749-A81D-A6B6398DAB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2717403"/>
                <a:ext cx="12192000" cy="1396364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6D30AB9C-C80D-1749-BC49-9B8BCFBF8E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21713" y="3761046"/>
                <a:ext cx="1371600" cy="279400"/>
              </a:xfrm>
              <a:prstGeom prst="rect">
                <a:avLst/>
              </a:prstGeom>
            </p:spPr>
          </p:pic>
          <p:pic>
            <p:nvPicPr>
              <p:cNvPr id="15" name="Picture 14" descr="Background pattern&#10;&#10;Description automatically generated">
                <a:extLst>
                  <a:ext uri="{FF2B5EF4-FFF2-40B4-BE49-F238E27FC236}">
                    <a16:creationId xmlns:a16="http://schemas.microsoft.com/office/drawing/2014/main" id="{5FCBBFC9-E62C-0A4B-A296-4E5EA57021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11665" y="2938793"/>
                <a:ext cx="6311361" cy="965512"/>
              </a:xfrm>
              <a:prstGeom prst="rect">
                <a:avLst/>
              </a:prstGeom>
            </p:spPr>
          </p:pic>
        </p:grp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8A16535-33AC-E041-A3B6-738DCD6F5719}"/>
              </a:ext>
            </a:extLst>
          </p:cNvPr>
          <p:cNvCxnSpPr>
            <a:cxnSpLocks/>
          </p:cNvCxnSpPr>
          <p:nvPr/>
        </p:nvCxnSpPr>
        <p:spPr>
          <a:xfrm>
            <a:off x="0" y="1396364"/>
            <a:ext cx="12192000" cy="0"/>
          </a:xfrm>
          <a:prstGeom prst="line">
            <a:avLst/>
          </a:prstGeom>
          <a:ln w="25400">
            <a:solidFill>
              <a:srgbClr val="315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19">
            <a:extLst>
              <a:ext uri="{FF2B5EF4-FFF2-40B4-BE49-F238E27FC236}">
                <a16:creationId xmlns:a16="http://schemas.microsoft.com/office/drawing/2014/main" id="{DDEB02E4-0BC2-674F-91E9-49EA34C79150}"/>
              </a:ext>
            </a:extLst>
          </p:cNvPr>
          <p:cNvSpPr txBox="1">
            <a:spLocks/>
          </p:cNvSpPr>
          <p:nvPr/>
        </p:nvSpPr>
        <p:spPr>
          <a:xfrm>
            <a:off x="423333" y="243508"/>
            <a:ext cx="9438401" cy="1079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400"/>
              </a:spcBef>
              <a:spcAft>
                <a:spcPts val="600"/>
              </a:spcAft>
            </a:pPr>
            <a:r>
              <a:rPr lang="en-US" sz="4000" dirty="0"/>
              <a:t>A new “action research” project of the CoP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FAA84-CFE3-D966-7B0E-FEFBF342E16B}"/>
              </a:ext>
            </a:extLst>
          </p:cNvPr>
          <p:cNvSpPr txBox="1">
            <a:spLocks/>
          </p:cNvSpPr>
          <p:nvPr/>
        </p:nvSpPr>
        <p:spPr>
          <a:xfrm>
            <a:off x="825137" y="1598200"/>
            <a:ext cx="10820400" cy="5061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8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1766F26-B33C-652B-FB58-CEF1F39AF8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7137529"/>
              </p:ext>
            </p:extLst>
          </p:nvPr>
        </p:nvGraphicFramePr>
        <p:xfrm>
          <a:off x="2201093" y="1598198"/>
          <a:ext cx="6557508" cy="50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70108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CB9A177-A086-D24B-8E93-BC0A72966B61}"/>
              </a:ext>
            </a:extLst>
          </p:cNvPr>
          <p:cNvGrpSpPr/>
          <p:nvPr/>
        </p:nvGrpSpPr>
        <p:grpSpPr>
          <a:xfrm>
            <a:off x="-26342" y="0"/>
            <a:ext cx="12218342" cy="1396364"/>
            <a:chOff x="-26342" y="0"/>
            <a:chExt cx="12218342" cy="1396364"/>
          </a:xfrm>
        </p:grpSpPr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848FD46F-9FA9-6A42-A9E7-85DCAFF371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6342" y="0"/>
              <a:ext cx="263892" cy="1396364"/>
            </a:xfrm>
            <a:prstGeom prst="rect">
              <a:avLst/>
            </a:prstGeom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53A7FA6-D363-CA43-B4E3-3B8AB8EE9F73}"/>
                </a:ext>
              </a:extLst>
            </p:cNvPr>
            <p:cNvGrpSpPr/>
            <p:nvPr/>
          </p:nvGrpSpPr>
          <p:grpSpPr>
            <a:xfrm>
              <a:off x="0" y="0"/>
              <a:ext cx="12192000" cy="1396364"/>
              <a:chOff x="0" y="2717403"/>
              <a:chExt cx="12192000" cy="1396364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FFC2CB80-31BA-8749-A81D-A6B6398DAB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2717403"/>
                <a:ext cx="12192000" cy="1396364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6D30AB9C-C80D-1749-BC49-9B8BCFBF8E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21713" y="3761046"/>
                <a:ext cx="1371600" cy="279400"/>
              </a:xfrm>
              <a:prstGeom prst="rect">
                <a:avLst/>
              </a:prstGeom>
            </p:spPr>
          </p:pic>
          <p:pic>
            <p:nvPicPr>
              <p:cNvPr id="15" name="Picture 14" descr="Background pattern&#10;&#10;Description automatically generated">
                <a:extLst>
                  <a:ext uri="{FF2B5EF4-FFF2-40B4-BE49-F238E27FC236}">
                    <a16:creationId xmlns:a16="http://schemas.microsoft.com/office/drawing/2014/main" id="{5FCBBFC9-E62C-0A4B-A296-4E5EA57021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11665" y="2938793"/>
                <a:ext cx="6311361" cy="965512"/>
              </a:xfrm>
              <a:prstGeom prst="rect">
                <a:avLst/>
              </a:prstGeom>
            </p:spPr>
          </p:pic>
        </p:grp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8A16535-33AC-E041-A3B6-738DCD6F5719}"/>
              </a:ext>
            </a:extLst>
          </p:cNvPr>
          <p:cNvCxnSpPr>
            <a:cxnSpLocks/>
          </p:cNvCxnSpPr>
          <p:nvPr/>
        </p:nvCxnSpPr>
        <p:spPr>
          <a:xfrm>
            <a:off x="0" y="1396364"/>
            <a:ext cx="12192000" cy="0"/>
          </a:xfrm>
          <a:prstGeom prst="line">
            <a:avLst/>
          </a:prstGeom>
          <a:ln w="25400">
            <a:solidFill>
              <a:srgbClr val="315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19">
            <a:extLst>
              <a:ext uri="{FF2B5EF4-FFF2-40B4-BE49-F238E27FC236}">
                <a16:creationId xmlns:a16="http://schemas.microsoft.com/office/drawing/2014/main" id="{DDEB02E4-0BC2-674F-91E9-49EA34C79150}"/>
              </a:ext>
            </a:extLst>
          </p:cNvPr>
          <p:cNvSpPr txBox="1">
            <a:spLocks/>
          </p:cNvSpPr>
          <p:nvPr/>
        </p:nvSpPr>
        <p:spPr>
          <a:xfrm>
            <a:off x="423333" y="243508"/>
            <a:ext cx="9438401" cy="1079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400"/>
              </a:spcBef>
              <a:spcAft>
                <a:spcPts val="600"/>
              </a:spcAft>
            </a:pPr>
            <a:r>
              <a:rPr lang="en-US" sz="4000" dirty="0"/>
              <a:t>Key components of the first 2-3 year stage 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629675B-D510-9533-5E98-082C4856F113}"/>
              </a:ext>
            </a:extLst>
          </p:cNvPr>
          <p:cNvSpPr txBox="1">
            <a:spLocks/>
          </p:cNvSpPr>
          <p:nvPr/>
        </p:nvSpPr>
        <p:spPr>
          <a:xfrm>
            <a:off x="685800" y="1544784"/>
            <a:ext cx="10820400" cy="50614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2200" b="1" dirty="0">
                <a:effectLst/>
                <a:latin typeface="Avenir Book" panose="020005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200" b="1" u="sng" dirty="0">
                <a:effectLst/>
                <a:latin typeface="Avenir Book" panose="020005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Agency level</a:t>
            </a:r>
            <a:r>
              <a:rPr lang="en-US" sz="2200" b="1" dirty="0">
                <a:effectLst/>
                <a:latin typeface="Avenir Book" panose="020005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 scaling reviews and support for individual development funders</a:t>
            </a:r>
          </a:p>
          <a:p>
            <a:pPr lvl="1">
              <a:lnSpc>
                <a:spcPct val="110000"/>
              </a:lnSpc>
            </a:pPr>
            <a:r>
              <a:rPr lang="en-US" sz="1800" b="1" dirty="0">
                <a:latin typeface="Avenir Book" panose="02000503020000020003" pitchFamily="2" charset="0"/>
                <a:cs typeface="Times New Roman" panose="02020603050405020304" pitchFamily="18" charset="0"/>
              </a:rPr>
              <a:t>First year: Work with ADF, GIZ and 1-2 other funders; review evaluations of funder programs; identify additional funding partners for second year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200" b="1" dirty="0">
                <a:latin typeface="Avenir Book" panose="02000503020000020003" pitchFamily="2" charset="0"/>
                <a:cs typeface="Times New Roman" panose="02020603050405020304" pitchFamily="18" charset="0"/>
              </a:rPr>
              <a:t>2. </a:t>
            </a:r>
            <a:r>
              <a:rPr lang="en-US" sz="2200" b="1" u="sng" dirty="0">
                <a:latin typeface="Avenir Book" panose="02000503020000020003" pitchFamily="2" charset="0"/>
                <a:cs typeface="Times New Roman" panose="02020603050405020304" pitchFamily="18" charset="0"/>
              </a:rPr>
              <a:t>Implementer/recipients level</a:t>
            </a:r>
            <a:r>
              <a:rPr lang="en-US" sz="2200" b="1" dirty="0">
                <a:latin typeface="Avenir Book" panose="02000503020000020003" pitchFamily="2" charset="0"/>
                <a:cs typeface="Times New Roman" panose="02020603050405020304" pitchFamily="18" charset="0"/>
              </a:rPr>
              <a:t>: perspective on funder support for scaling</a:t>
            </a:r>
          </a:p>
          <a:p>
            <a:pPr lvl="1">
              <a:lnSpc>
                <a:spcPct val="110000"/>
              </a:lnSpc>
            </a:pPr>
            <a:r>
              <a:rPr lang="en-US" sz="1800" b="1" dirty="0">
                <a:latin typeface="Avenir Book" panose="02000503020000020003" pitchFamily="2" charset="0"/>
                <a:cs typeface="Times New Roman" panose="02020603050405020304" pitchFamily="18" charset="0"/>
              </a:rPr>
              <a:t>First year: Survey of recipients; identify potential recipient partners for second year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200" b="1" dirty="0">
                <a:latin typeface="Avenir Book" panose="02000503020000020003" pitchFamily="2" charset="0"/>
                <a:cs typeface="Times New Roman" panose="02020603050405020304" pitchFamily="18" charset="0"/>
              </a:rPr>
              <a:t>3. </a:t>
            </a:r>
            <a:r>
              <a:rPr lang="en-US" sz="2200" b="1" u="sng" dirty="0">
                <a:latin typeface="Avenir Book" panose="02000503020000020003" pitchFamily="2" charset="0"/>
                <a:cs typeface="Times New Roman" panose="02020603050405020304" pitchFamily="18" charset="0"/>
              </a:rPr>
              <a:t>Systemic level</a:t>
            </a:r>
            <a:r>
              <a:rPr lang="en-US" sz="2200" b="1" dirty="0">
                <a:latin typeface="Avenir Book" panose="02000503020000020003" pitchFamily="2" charset="0"/>
                <a:cs typeface="Times New Roman" panose="02020603050405020304" pitchFamily="18" charset="0"/>
              </a:rPr>
              <a:t>: work with umbrella organizations supporting and assessing funders</a:t>
            </a:r>
          </a:p>
          <a:p>
            <a:pPr lvl="1">
              <a:lnSpc>
                <a:spcPct val="110000"/>
              </a:lnSpc>
            </a:pPr>
            <a:r>
              <a:rPr lang="en-US" sz="1800" b="1" dirty="0">
                <a:latin typeface="Avenir Book" panose="02000503020000020003" pitchFamily="2" charset="0"/>
                <a:cs typeface="Times New Roman" panose="02020603050405020304" pitchFamily="18" charset="0"/>
              </a:rPr>
              <a:t>First year: Cooperate with OECD-DAC, explore cooperation with MOPAN, Global Evaluation Initiative (GEI)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200" b="1" dirty="0">
                <a:latin typeface="Avenir Book" panose="02000503020000020003" pitchFamily="2" charset="0"/>
                <a:cs typeface="Times New Roman" panose="02020603050405020304" pitchFamily="18" charset="0"/>
              </a:rPr>
              <a:t>4. </a:t>
            </a:r>
            <a:r>
              <a:rPr lang="en-US" sz="2200" b="1" u="sng" dirty="0">
                <a:latin typeface="Avenir Book" panose="02000503020000020003" pitchFamily="2" charset="0"/>
                <a:cs typeface="Times New Roman" panose="02020603050405020304" pitchFamily="18" charset="0"/>
              </a:rPr>
              <a:t>Implementation support</a:t>
            </a:r>
            <a:r>
              <a:rPr lang="en-US" sz="2200" b="1" dirty="0">
                <a:latin typeface="Avenir Book" panose="02000503020000020003" pitchFamily="2" charset="0"/>
                <a:cs typeface="Times New Roman" panose="02020603050405020304" pitchFamily="18" charset="0"/>
              </a:rPr>
              <a:t>: Develop tool for tracking mainstreaming</a:t>
            </a:r>
          </a:p>
          <a:p>
            <a:pPr lvl="1">
              <a:lnSpc>
                <a:spcPct val="110000"/>
              </a:lnSpc>
            </a:pPr>
            <a:r>
              <a:rPr lang="en-US" sz="1800" b="1" dirty="0">
                <a:latin typeface="Avenir Book" panose="02000503020000020003" pitchFamily="2" charset="0"/>
                <a:cs typeface="Times New Roman" panose="02020603050405020304" pitchFamily="18" charset="0"/>
              </a:rPr>
              <a:t>First year: Adapt and test existing tool for tracking institutionalization of scaling in implementer agencies for funding agencies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200" b="1" dirty="0">
                <a:latin typeface="Avenir Book" panose="02000503020000020003" pitchFamily="2" charset="0"/>
                <a:cs typeface="Times New Roman" panose="02020603050405020304" pitchFamily="18" charset="0"/>
              </a:rPr>
              <a:t>5. </a:t>
            </a:r>
            <a:r>
              <a:rPr lang="en-US" sz="2200" b="1" u="sng" dirty="0">
                <a:latin typeface="Avenir Book" panose="02000503020000020003" pitchFamily="2" charset="0"/>
                <a:cs typeface="Times New Roman" panose="02020603050405020304" pitchFamily="18" charset="0"/>
              </a:rPr>
              <a:t>Outreach and promotion </a:t>
            </a:r>
            <a:r>
              <a:rPr lang="en-US" sz="2200" b="1" dirty="0">
                <a:latin typeface="Avenir Book" panose="02000503020000020003" pitchFamily="2" charset="0"/>
                <a:cs typeface="Times New Roman" panose="02020603050405020304" pitchFamily="18" charset="0"/>
              </a:rPr>
              <a:t>of mainstreaming in funder organizations</a:t>
            </a:r>
          </a:p>
          <a:p>
            <a:pPr lvl="1">
              <a:lnSpc>
                <a:spcPct val="110000"/>
              </a:lnSpc>
            </a:pPr>
            <a:r>
              <a:rPr lang="en-US" sz="1800" b="1" dirty="0">
                <a:latin typeface="Avenir Book" panose="02000503020000020003" pitchFamily="2" charset="0"/>
                <a:cs typeface="Times New Roman" panose="02020603050405020304" pitchFamily="18" charset="0"/>
              </a:rPr>
              <a:t>First year: engagement with selected funders; webinars for CoP members; </a:t>
            </a:r>
          </a:p>
          <a:p>
            <a:pPr lvl="1">
              <a:lnSpc>
                <a:spcPct val="110000"/>
              </a:lnSpc>
            </a:pPr>
            <a:endParaRPr lang="en-US" sz="2200" b="1" dirty="0">
              <a:latin typeface="Avenir Book" panose="02000503020000020003" pitchFamily="2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</a:pPr>
            <a:endParaRPr lang="en-US" sz="2200" b="1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200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200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12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CB9A177-A086-D24B-8E93-BC0A72966B61}"/>
              </a:ext>
            </a:extLst>
          </p:cNvPr>
          <p:cNvGrpSpPr/>
          <p:nvPr/>
        </p:nvGrpSpPr>
        <p:grpSpPr>
          <a:xfrm>
            <a:off x="-26342" y="0"/>
            <a:ext cx="12218342" cy="1396364"/>
            <a:chOff x="-26342" y="0"/>
            <a:chExt cx="12218342" cy="1396364"/>
          </a:xfrm>
        </p:grpSpPr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848FD46F-9FA9-6A42-A9E7-85DCAFF371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6342" y="0"/>
              <a:ext cx="263892" cy="1396364"/>
            </a:xfrm>
            <a:prstGeom prst="rect">
              <a:avLst/>
            </a:prstGeom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53A7FA6-D363-CA43-B4E3-3B8AB8EE9F73}"/>
                </a:ext>
              </a:extLst>
            </p:cNvPr>
            <p:cNvGrpSpPr/>
            <p:nvPr/>
          </p:nvGrpSpPr>
          <p:grpSpPr>
            <a:xfrm>
              <a:off x="0" y="0"/>
              <a:ext cx="12192000" cy="1396364"/>
              <a:chOff x="0" y="2717403"/>
              <a:chExt cx="12192000" cy="1396364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FFC2CB80-31BA-8749-A81D-A6B6398DAB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2717403"/>
                <a:ext cx="12192000" cy="1396364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6D30AB9C-C80D-1749-BC49-9B8BCFBF8E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21713" y="3761046"/>
                <a:ext cx="1371600" cy="279400"/>
              </a:xfrm>
              <a:prstGeom prst="rect">
                <a:avLst/>
              </a:prstGeom>
            </p:spPr>
          </p:pic>
          <p:pic>
            <p:nvPicPr>
              <p:cNvPr id="15" name="Picture 14" descr="Background pattern&#10;&#10;Description automatically generated">
                <a:extLst>
                  <a:ext uri="{FF2B5EF4-FFF2-40B4-BE49-F238E27FC236}">
                    <a16:creationId xmlns:a16="http://schemas.microsoft.com/office/drawing/2014/main" id="{5FCBBFC9-E62C-0A4B-A296-4E5EA57021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11665" y="2938793"/>
                <a:ext cx="6311361" cy="965512"/>
              </a:xfrm>
              <a:prstGeom prst="rect">
                <a:avLst/>
              </a:prstGeom>
            </p:spPr>
          </p:pic>
        </p:grp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8A16535-33AC-E041-A3B6-738DCD6F5719}"/>
              </a:ext>
            </a:extLst>
          </p:cNvPr>
          <p:cNvCxnSpPr>
            <a:cxnSpLocks/>
          </p:cNvCxnSpPr>
          <p:nvPr/>
        </p:nvCxnSpPr>
        <p:spPr>
          <a:xfrm>
            <a:off x="0" y="1396364"/>
            <a:ext cx="12192000" cy="0"/>
          </a:xfrm>
          <a:prstGeom prst="line">
            <a:avLst/>
          </a:prstGeom>
          <a:ln w="25400">
            <a:solidFill>
              <a:srgbClr val="315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19">
            <a:extLst>
              <a:ext uri="{FF2B5EF4-FFF2-40B4-BE49-F238E27FC236}">
                <a16:creationId xmlns:a16="http://schemas.microsoft.com/office/drawing/2014/main" id="{DDEB02E4-0BC2-674F-91E9-49EA34C79150}"/>
              </a:ext>
            </a:extLst>
          </p:cNvPr>
          <p:cNvSpPr txBox="1">
            <a:spLocks/>
          </p:cNvSpPr>
          <p:nvPr/>
        </p:nvSpPr>
        <p:spPr>
          <a:xfrm>
            <a:off x="423333" y="243508"/>
            <a:ext cx="9438401" cy="1079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400"/>
              </a:spcBef>
              <a:spcAft>
                <a:spcPts val="600"/>
              </a:spcAft>
            </a:pPr>
            <a:r>
              <a:rPr lang="en-US" sz="4000" dirty="0"/>
              <a:t>Outreach program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FAA84-CFE3-D966-7B0E-FEFBF342E16B}"/>
              </a:ext>
            </a:extLst>
          </p:cNvPr>
          <p:cNvSpPr txBox="1">
            <a:spLocks/>
          </p:cNvSpPr>
          <p:nvPr/>
        </p:nvSpPr>
        <p:spPr>
          <a:xfrm>
            <a:off x="814251" y="2109828"/>
            <a:ext cx="10820400" cy="437805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Annual Workshop 2023 – 2 more sessions deal with mainstreaming: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600" dirty="0"/>
              <a:t>Social Enterprise Innovation Working Group session, 6 February 2023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600" dirty="0"/>
              <a:t>Health Working Group session, 7 February 2023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Webinars: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600" dirty="0"/>
              <a:t>March 2023: GIZ’s experience with supporting scaling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600" dirty="0"/>
              <a:t>April 2023: CRS/GF experience with supporting scaling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600" dirty="0"/>
              <a:t>Others to be announced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Annual Workshop 2023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600" dirty="0"/>
              <a:t>Report on progress and next steps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200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200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6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CB9A177-A086-D24B-8E93-BC0A72966B61}"/>
              </a:ext>
            </a:extLst>
          </p:cNvPr>
          <p:cNvGrpSpPr/>
          <p:nvPr/>
        </p:nvGrpSpPr>
        <p:grpSpPr>
          <a:xfrm>
            <a:off x="-26342" y="0"/>
            <a:ext cx="12218342" cy="1396364"/>
            <a:chOff x="-26342" y="0"/>
            <a:chExt cx="12218342" cy="1396364"/>
          </a:xfrm>
        </p:grpSpPr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848FD46F-9FA9-6A42-A9E7-85DCAFF371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6342" y="0"/>
              <a:ext cx="263892" cy="1396364"/>
            </a:xfrm>
            <a:prstGeom prst="rect">
              <a:avLst/>
            </a:prstGeom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53A7FA6-D363-CA43-B4E3-3B8AB8EE9F73}"/>
                </a:ext>
              </a:extLst>
            </p:cNvPr>
            <p:cNvGrpSpPr/>
            <p:nvPr/>
          </p:nvGrpSpPr>
          <p:grpSpPr>
            <a:xfrm>
              <a:off x="0" y="0"/>
              <a:ext cx="12192000" cy="1396364"/>
              <a:chOff x="0" y="2717403"/>
              <a:chExt cx="12192000" cy="1396364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FFC2CB80-31BA-8749-A81D-A6B6398DAB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2717403"/>
                <a:ext cx="12192000" cy="1396364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6D30AB9C-C80D-1749-BC49-9B8BCFBF8E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21713" y="3761046"/>
                <a:ext cx="1371600" cy="279400"/>
              </a:xfrm>
              <a:prstGeom prst="rect">
                <a:avLst/>
              </a:prstGeom>
            </p:spPr>
          </p:pic>
          <p:pic>
            <p:nvPicPr>
              <p:cNvPr id="15" name="Picture 14" descr="Background pattern&#10;&#10;Description automatically generated">
                <a:extLst>
                  <a:ext uri="{FF2B5EF4-FFF2-40B4-BE49-F238E27FC236}">
                    <a16:creationId xmlns:a16="http://schemas.microsoft.com/office/drawing/2014/main" id="{5FCBBFC9-E62C-0A4B-A296-4E5EA57021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11665" y="2938793"/>
                <a:ext cx="6311361" cy="965512"/>
              </a:xfrm>
              <a:prstGeom prst="rect">
                <a:avLst/>
              </a:prstGeom>
            </p:spPr>
          </p:pic>
        </p:grp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8A16535-33AC-E041-A3B6-738DCD6F5719}"/>
              </a:ext>
            </a:extLst>
          </p:cNvPr>
          <p:cNvCxnSpPr>
            <a:cxnSpLocks/>
          </p:cNvCxnSpPr>
          <p:nvPr/>
        </p:nvCxnSpPr>
        <p:spPr>
          <a:xfrm>
            <a:off x="0" y="1396364"/>
            <a:ext cx="12192000" cy="0"/>
          </a:xfrm>
          <a:prstGeom prst="line">
            <a:avLst/>
          </a:prstGeom>
          <a:ln w="25400">
            <a:solidFill>
              <a:srgbClr val="315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19">
            <a:extLst>
              <a:ext uri="{FF2B5EF4-FFF2-40B4-BE49-F238E27FC236}">
                <a16:creationId xmlns:a16="http://schemas.microsoft.com/office/drawing/2014/main" id="{DDEB02E4-0BC2-674F-91E9-49EA34C79150}"/>
              </a:ext>
            </a:extLst>
          </p:cNvPr>
          <p:cNvSpPr txBox="1">
            <a:spLocks/>
          </p:cNvSpPr>
          <p:nvPr/>
        </p:nvSpPr>
        <p:spPr>
          <a:xfrm>
            <a:off x="423333" y="243508"/>
            <a:ext cx="9438401" cy="1079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400"/>
              </a:spcBef>
              <a:spcAft>
                <a:spcPts val="600"/>
              </a:spcAft>
            </a:pPr>
            <a:r>
              <a:rPr lang="en-US" sz="4000" dirty="0"/>
              <a:t>Opportunities for CoP member engagement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FAA84-CFE3-D966-7B0E-FEFBF342E16B}"/>
              </a:ext>
            </a:extLst>
          </p:cNvPr>
          <p:cNvSpPr txBox="1">
            <a:spLocks/>
          </p:cNvSpPr>
          <p:nvPr/>
        </p:nvSpPr>
        <p:spPr>
          <a:xfrm>
            <a:off x="792480" y="1739714"/>
            <a:ext cx="10820400" cy="4323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Current: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Firm partners : AFD, GIZ, CRS; OECD-DAC Innovation Unit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Funding: AFD, CoP core resources, plus pro bono expert contributions for first year; no funding yet for second year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Future opportunities for members:</a:t>
            </a:r>
            <a:endParaRPr lang="en-US" sz="24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Share your own analysis/experience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Participate in online surveys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Funder organizations participate as “action research” partner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Provide funding for additional work</a:t>
            </a:r>
            <a:endParaRPr lang="en-US" sz="2200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200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81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2187</TotalTime>
  <Words>1122</Words>
  <Application>Microsoft Macintosh PowerPoint</Application>
  <PresentationFormat>Widescreen</PresentationFormat>
  <Paragraphs>131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Avenir Book</vt:lpstr>
      <vt:lpstr>Calibri</vt:lpstr>
      <vt:lpstr>Calibri Light</vt:lpstr>
      <vt:lpstr>Office Theme</vt:lpstr>
      <vt:lpstr>Mainstreaming ​ the scaling agenda into donor/funder organizations: An “action research” agenda​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Scale-Up M&amp;E Webinar featuring Educate! and Young1ove</dc:title>
  <dc:creator>Kristen Weller</dc:creator>
  <cp:lastModifiedBy>Johannes Friedrich Linn</cp:lastModifiedBy>
  <cp:revision>44</cp:revision>
  <dcterms:created xsi:type="dcterms:W3CDTF">2021-06-02T17:19:59Z</dcterms:created>
  <dcterms:modified xsi:type="dcterms:W3CDTF">2023-07-08T17:54:39Z</dcterms:modified>
</cp:coreProperties>
</file>